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82100" cy="15195550"/>
  <p:notesSz cx="9182100" cy="151955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337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8657" y="4710620"/>
            <a:ext cx="7804785" cy="3191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7315" y="8509508"/>
            <a:ext cx="6427470" cy="3798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9105" y="3494976"/>
            <a:ext cx="3994213" cy="100290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8781" y="3494976"/>
            <a:ext cx="3994213" cy="100290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0186" y="194286"/>
            <a:ext cx="881042" cy="125747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5905" y="1505712"/>
            <a:ext cx="8640445" cy="0"/>
          </a:xfrm>
          <a:custGeom>
            <a:avLst/>
            <a:gdLst/>
            <a:ahLst/>
            <a:cxnLst/>
            <a:rect l="l" t="t" r="r" b="b"/>
            <a:pathLst>
              <a:path w="8640445">
                <a:moveTo>
                  <a:pt x="0" y="0"/>
                </a:moveTo>
                <a:lnTo>
                  <a:pt x="8639949" y="0"/>
                </a:lnTo>
              </a:path>
            </a:pathLst>
          </a:custGeom>
          <a:ln w="28575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9105" y="607822"/>
            <a:ext cx="8263890" cy="2431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105" y="3494976"/>
            <a:ext cx="8263890" cy="100290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21914" y="14131862"/>
            <a:ext cx="2938272" cy="75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9105" y="14131862"/>
            <a:ext cx="2111883" cy="75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11112" y="14131862"/>
            <a:ext cx="2111883" cy="75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Hamidreza-Mobasser" TargetMode="External"/><Relationship Id="rId2" Type="http://schemas.openxmlformats.org/officeDocument/2006/relationships/hyperlink" Target="https://www.researchgate.net/profile/Abolghasem-Moradgholi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researchgate.net/scientific-contributions/Hamidreza-Fanaie-2191253059" TargetMode="External"/><Relationship Id="rId4" Type="http://schemas.openxmlformats.org/officeDocument/2006/relationships/hyperlink" Target="https://www.researchgate.net/scientific-contributions/Hamidreza-Ganjali-21912656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153" y="304877"/>
            <a:ext cx="7500620" cy="2861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97255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ACADEMIA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ȘTIINȚE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AGRICOLE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ȘI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SILVICE</a:t>
            </a:r>
            <a:endParaRPr sz="2000">
              <a:latin typeface="Calibri"/>
              <a:cs typeface="Calibri"/>
            </a:endParaRPr>
          </a:p>
          <a:p>
            <a:pPr marL="891540" algn="ctr">
              <a:lnSpc>
                <a:spcPts val="2310"/>
              </a:lnSpc>
            </a:pPr>
            <a:r>
              <a:rPr sz="2000" b="1" dirty="0">
                <a:latin typeface="Calibri"/>
                <a:cs typeface="Calibri"/>
              </a:rPr>
              <a:t>“</a:t>
            </a:r>
            <a:r>
              <a:rPr sz="2000" b="1" i="1" dirty="0">
                <a:latin typeface="Calibri"/>
                <a:cs typeface="Calibri"/>
              </a:rPr>
              <a:t>GHEORGHE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IONESCU</a:t>
            </a:r>
            <a:r>
              <a:rPr sz="2000" b="1" i="1" spc="-8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ȘIȘEȘTI</a:t>
            </a:r>
            <a:r>
              <a:rPr sz="2000" b="1" spc="-10" dirty="0">
                <a:latin typeface="Calibri"/>
                <a:cs typeface="Calibri"/>
              </a:rPr>
              <a:t>”</a:t>
            </a:r>
            <a:endParaRPr sz="2000">
              <a:latin typeface="Calibri"/>
              <a:cs typeface="Calibri"/>
            </a:endParaRPr>
          </a:p>
          <a:p>
            <a:pPr marL="3837940" marR="175895" indent="-2678430">
              <a:lnSpc>
                <a:spcPts val="1939"/>
              </a:lnSpc>
              <a:spcBef>
                <a:spcPts val="160"/>
              </a:spcBef>
            </a:pPr>
            <a:r>
              <a:rPr sz="1800" spc="-20" dirty="0">
                <a:latin typeface="Microsoft Sans Serif"/>
                <a:cs typeface="Microsoft Sans Serif"/>
              </a:rPr>
              <a:t>STAȚIUNEA</a:t>
            </a:r>
            <a:r>
              <a:rPr sz="1800" spc="-1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DE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CERCETARE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ȘI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DEZVOLTARE</a:t>
            </a:r>
            <a:r>
              <a:rPr sz="1800" spc="-9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AGRICOLĂ ȘIMNIC</a:t>
            </a:r>
            <a:endParaRPr sz="1800">
              <a:latin typeface="Microsoft Sans Serif"/>
              <a:cs typeface="Microsoft Sans Serif"/>
            </a:endParaRPr>
          </a:p>
          <a:p>
            <a:pPr marL="597535" marR="586740" algn="ctr">
              <a:lnSpc>
                <a:spcPct val="114999"/>
              </a:lnSpc>
              <a:spcBef>
                <a:spcPts val="535"/>
              </a:spcBef>
            </a:pPr>
            <a:r>
              <a:rPr sz="2200" b="1" i="1" spc="-10" dirty="0">
                <a:latin typeface="Calibri"/>
                <a:cs typeface="Calibri"/>
              </a:rPr>
              <a:t>Variația</a:t>
            </a:r>
            <a:r>
              <a:rPr sz="2200" b="1" i="1" spc="-45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conținutului</a:t>
            </a:r>
            <a:r>
              <a:rPr sz="2200" b="1" i="1" spc="-3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de</a:t>
            </a:r>
            <a:r>
              <a:rPr sz="2200" b="1" i="1" spc="-5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proteină</a:t>
            </a:r>
            <a:r>
              <a:rPr sz="2200" b="1" i="1" spc="-3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din</a:t>
            </a:r>
            <a:r>
              <a:rPr sz="2200" b="1" i="1" spc="-45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grâu</a:t>
            </a:r>
            <a:r>
              <a:rPr sz="2200" b="1" i="1" spc="-4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în</a:t>
            </a:r>
            <a:r>
              <a:rPr sz="2200" b="1" i="1" spc="-5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funcție</a:t>
            </a:r>
            <a:r>
              <a:rPr sz="2200" b="1" i="1" spc="-45" dirty="0">
                <a:latin typeface="Calibri"/>
                <a:cs typeface="Calibri"/>
              </a:rPr>
              <a:t> </a:t>
            </a:r>
            <a:r>
              <a:rPr sz="2200" b="1" i="1" spc="-25" dirty="0">
                <a:latin typeface="Calibri"/>
                <a:cs typeface="Calibri"/>
              </a:rPr>
              <a:t>de </a:t>
            </a:r>
            <a:r>
              <a:rPr sz="2200" b="1" i="1" dirty="0">
                <a:latin typeface="Calibri"/>
                <a:cs typeface="Calibri"/>
              </a:rPr>
              <a:t>condițiile</a:t>
            </a:r>
            <a:r>
              <a:rPr sz="2200" b="1" i="1" spc="-7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climatice</a:t>
            </a:r>
            <a:r>
              <a:rPr sz="2200" b="1" i="1" spc="-8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și</a:t>
            </a:r>
            <a:r>
              <a:rPr sz="2200" b="1" i="1" spc="-60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fertilizare</a:t>
            </a:r>
            <a:r>
              <a:rPr sz="2200" b="1" i="1" spc="-55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la</a:t>
            </a:r>
            <a:r>
              <a:rPr sz="2200" b="1" i="1" spc="-65" dirty="0">
                <a:latin typeface="Calibri"/>
                <a:cs typeface="Calibri"/>
              </a:rPr>
              <a:t> </a:t>
            </a:r>
            <a:r>
              <a:rPr sz="2200" b="1" i="1" dirty="0">
                <a:latin typeface="Calibri"/>
                <a:cs typeface="Calibri"/>
              </a:rPr>
              <a:t>SCDA</a:t>
            </a:r>
            <a:r>
              <a:rPr sz="2200" b="1" i="1" spc="-50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ȘIMNIC</a:t>
            </a:r>
            <a:endParaRPr sz="22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395"/>
              </a:spcBef>
            </a:pPr>
            <a:r>
              <a:rPr sz="1400" b="1" dirty="0">
                <a:latin typeface="Arial"/>
                <a:cs typeface="Arial"/>
              </a:rPr>
              <a:t>Gheorghița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Liliana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PISCANU</a:t>
            </a:r>
            <a:r>
              <a:rPr sz="2200" b="1" dirty="0">
                <a:latin typeface="Arial"/>
                <a:cs typeface="Arial"/>
              </a:rPr>
              <a:t>,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Georgeta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Loredana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PISCANU, Ioana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Claudia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DUNĂREANU</a:t>
            </a:r>
            <a:endParaRPr sz="1400">
              <a:latin typeface="Arial"/>
              <a:cs typeface="Arial"/>
            </a:endParaRPr>
          </a:p>
          <a:p>
            <a:pPr marL="2540" algn="ctr">
              <a:lnSpc>
                <a:spcPts val="1420"/>
              </a:lnSpc>
              <a:spcBef>
                <a:spcPts val="365"/>
              </a:spcBef>
            </a:pPr>
            <a:r>
              <a:rPr sz="1200" spc="-10" dirty="0">
                <a:latin typeface="Microsoft Sans Serif"/>
                <a:cs typeface="Microsoft Sans Serif"/>
              </a:rPr>
              <a:t>Agricultural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Research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and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Development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Station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Șimnic,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54,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Bălcești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Road,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200721,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Craiova,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Romania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2140"/>
              </a:lnSpc>
            </a:pPr>
            <a:r>
              <a:rPr sz="1800" b="1" spc="-10" dirty="0">
                <a:latin typeface="Calibri"/>
                <a:cs typeface="Calibri"/>
              </a:rPr>
              <a:t>REZUMAT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0787" y="14571116"/>
            <a:ext cx="8640445" cy="0"/>
          </a:xfrm>
          <a:custGeom>
            <a:avLst/>
            <a:gdLst/>
            <a:ahLst/>
            <a:cxnLst/>
            <a:rect l="l" t="t" r="r" b="b"/>
            <a:pathLst>
              <a:path w="8640445">
                <a:moveTo>
                  <a:pt x="0" y="0"/>
                </a:moveTo>
                <a:lnTo>
                  <a:pt x="8640025" y="0"/>
                </a:lnTo>
              </a:path>
            </a:pathLst>
          </a:custGeom>
          <a:ln w="28575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8810" y="5534533"/>
            <a:ext cx="8056880" cy="5686425"/>
          </a:xfrm>
          <a:custGeom>
            <a:avLst/>
            <a:gdLst/>
            <a:ahLst/>
            <a:cxnLst/>
            <a:rect l="l" t="t" r="r" b="b"/>
            <a:pathLst>
              <a:path w="8056880" h="5686425">
                <a:moveTo>
                  <a:pt x="0" y="5685917"/>
                </a:moveTo>
                <a:lnTo>
                  <a:pt x="8056499" y="5685917"/>
                </a:lnTo>
                <a:lnTo>
                  <a:pt x="8056499" y="0"/>
                </a:lnTo>
                <a:lnTo>
                  <a:pt x="0" y="0"/>
                </a:lnTo>
                <a:lnTo>
                  <a:pt x="0" y="5685917"/>
                </a:lnTo>
                <a:close/>
              </a:path>
            </a:pathLst>
          </a:custGeom>
          <a:ln w="222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69900" y="12955473"/>
            <a:ext cx="8136890" cy="1540510"/>
            <a:chOff x="469900" y="12955473"/>
            <a:chExt cx="8136890" cy="1540510"/>
          </a:xfrm>
        </p:grpSpPr>
        <p:sp>
          <p:nvSpPr>
            <p:cNvPr id="6" name="object 6"/>
            <p:cNvSpPr/>
            <p:nvPr/>
          </p:nvSpPr>
          <p:spPr>
            <a:xfrm>
              <a:off x="500316" y="12966586"/>
              <a:ext cx="8095615" cy="1518285"/>
            </a:xfrm>
            <a:custGeom>
              <a:avLst/>
              <a:gdLst/>
              <a:ahLst/>
              <a:cxnLst/>
              <a:rect l="l" t="t" r="r" b="b"/>
              <a:pathLst>
                <a:path w="8095615" h="1518284">
                  <a:moveTo>
                    <a:pt x="0" y="1517903"/>
                  </a:moveTo>
                  <a:lnTo>
                    <a:pt x="8095107" y="1517903"/>
                  </a:lnTo>
                  <a:lnTo>
                    <a:pt x="8095107" y="0"/>
                  </a:lnTo>
                  <a:lnTo>
                    <a:pt x="0" y="0"/>
                  </a:lnTo>
                  <a:lnTo>
                    <a:pt x="0" y="1517903"/>
                  </a:lnTo>
                  <a:close/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9900" y="13198221"/>
              <a:ext cx="1774189" cy="12700"/>
            </a:xfrm>
            <a:custGeom>
              <a:avLst/>
              <a:gdLst/>
              <a:ahLst/>
              <a:cxnLst/>
              <a:rect l="l" t="t" r="r" b="b"/>
              <a:pathLst>
                <a:path w="1774189" h="12700">
                  <a:moveTo>
                    <a:pt x="1773936" y="0"/>
                  </a:moveTo>
                  <a:lnTo>
                    <a:pt x="0" y="0"/>
                  </a:lnTo>
                  <a:lnTo>
                    <a:pt x="0" y="12191"/>
                  </a:lnTo>
                  <a:lnTo>
                    <a:pt x="1773936" y="12191"/>
                  </a:lnTo>
                  <a:lnTo>
                    <a:pt x="1773936" y="0"/>
                  </a:lnTo>
                  <a:close/>
                </a:path>
              </a:pathLst>
            </a:custGeom>
            <a:solidFill>
              <a:srgbClr val="0462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25970" y="3168650"/>
            <a:ext cx="8069580" cy="2065020"/>
          </a:xfrm>
          <a:prstGeom prst="rect">
            <a:avLst/>
          </a:prstGeom>
          <a:ln w="22225">
            <a:solidFill>
              <a:srgbClr val="000000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116839" marR="81280" algn="just">
              <a:lnSpc>
                <a:spcPct val="100000"/>
              </a:lnSpc>
              <a:spcBef>
                <a:spcPts val="675"/>
              </a:spcBef>
            </a:pPr>
            <a:r>
              <a:rPr sz="1400" b="1" i="1" dirty="0">
                <a:latin typeface="Calibri"/>
                <a:cs typeface="Calibri"/>
              </a:rPr>
              <a:t>Cercetarile</a:t>
            </a:r>
            <a:r>
              <a:rPr sz="1400" b="1" i="1" spc="20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au</a:t>
            </a:r>
            <a:r>
              <a:rPr sz="1400" b="1" i="1" spc="2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vizat</a:t>
            </a:r>
            <a:r>
              <a:rPr sz="1400" b="1" i="1" spc="19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comportarea</a:t>
            </a:r>
            <a:r>
              <a:rPr sz="1400" b="1" i="1" spc="20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20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9</a:t>
            </a:r>
            <a:r>
              <a:rPr sz="1400" b="1" i="1" spc="19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genotipuri</a:t>
            </a:r>
            <a:r>
              <a:rPr sz="1400" b="1" i="1" spc="2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</a:t>
            </a:r>
            <a:r>
              <a:rPr sz="1400" b="1" i="1" spc="19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grau</a:t>
            </a:r>
            <a:r>
              <a:rPr sz="1400" b="1" i="1" spc="20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comun</a:t>
            </a:r>
            <a:r>
              <a:rPr sz="1400" b="1" i="1" spc="20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</a:t>
            </a:r>
            <a:r>
              <a:rPr sz="1400" b="1" i="1" spc="19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toamna</a:t>
            </a:r>
            <a:r>
              <a:rPr sz="1400" b="1" i="1" spc="20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cultivat</a:t>
            </a:r>
            <a:r>
              <a:rPr sz="1400" b="1" i="1" spc="2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2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SCDA</a:t>
            </a:r>
            <a:r>
              <a:rPr sz="1400" b="1" i="1" spc="20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Simnic</a:t>
            </a:r>
            <a:r>
              <a:rPr sz="1400" b="1" i="1" spc="210" dirty="0">
                <a:latin typeface="Calibri"/>
                <a:cs typeface="Calibri"/>
              </a:rPr>
              <a:t> </a:t>
            </a:r>
            <a:r>
              <a:rPr sz="1400" b="1" i="1" spc="-25" dirty="0">
                <a:latin typeface="Calibri"/>
                <a:cs typeface="Calibri"/>
              </a:rPr>
              <a:t>in </a:t>
            </a:r>
            <a:r>
              <a:rPr sz="1400" b="1" i="1" dirty="0">
                <a:latin typeface="Calibri"/>
                <a:cs typeface="Calibri"/>
              </a:rPr>
              <a:t>perioada</a:t>
            </a:r>
            <a:r>
              <a:rPr sz="1400" b="1" i="1" spc="-2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2020-</a:t>
            </a:r>
            <a:r>
              <a:rPr sz="1400" b="1" i="1" dirty="0">
                <a:latin typeface="Calibri"/>
                <a:cs typeface="Calibri"/>
              </a:rPr>
              <a:t>2022,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cuprinzand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trei</a:t>
            </a:r>
            <a:r>
              <a:rPr sz="1400" b="1" i="1" spc="-2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ani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</a:t>
            </a:r>
            <a:r>
              <a:rPr sz="1400" b="1" i="1" spc="-25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experimentare,</a:t>
            </a:r>
            <a:r>
              <a:rPr sz="1400" b="1" i="1" spc="-2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care</a:t>
            </a:r>
            <a:r>
              <a:rPr sz="1400" b="1" i="1" spc="-25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s-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urmarit</a:t>
            </a:r>
            <a:r>
              <a:rPr sz="1400" b="1" i="1" spc="-2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productia</a:t>
            </a:r>
            <a:r>
              <a:rPr sz="1400" b="1" i="1" spc="-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</a:t>
            </a:r>
            <a:r>
              <a:rPr sz="1400" b="1" i="1" spc="-3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boabe</a:t>
            </a:r>
            <a:r>
              <a:rPr sz="1400" b="1" i="1" spc="-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kg/ha </a:t>
            </a:r>
            <a:r>
              <a:rPr sz="1400" b="1" i="1" dirty="0">
                <a:latin typeface="Calibri"/>
                <a:cs typeface="Calibri"/>
              </a:rPr>
              <a:t>si</a:t>
            </a:r>
            <a:r>
              <a:rPr sz="1400" b="1" i="1" spc="6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continutul</a:t>
            </a:r>
            <a:r>
              <a:rPr sz="1400" b="1" i="1" spc="7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</a:t>
            </a:r>
            <a:r>
              <a:rPr sz="1400" b="1" i="1" spc="5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proteina,</a:t>
            </a:r>
            <a:r>
              <a:rPr sz="1400" b="1" i="1" spc="6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avand</a:t>
            </a:r>
            <a:r>
              <a:rPr sz="1400" b="1" i="1" spc="7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7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vedere</a:t>
            </a:r>
            <a:r>
              <a:rPr sz="1400" b="1" i="1" spc="6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doza</a:t>
            </a:r>
            <a:r>
              <a:rPr sz="1400" b="1" i="1" spc="6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</a:t>
            </a:r>
            <a:r>
              <a:rPr sz="1400" b="1" i="1" spc="6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ingrasaminte</a:t>
            </a:r>
            <a:r>
              <a:rPr sz="1400" b="1" i="1" spc="6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administrata</a:t>
            </a:r>
            <a:r>
              <a:rPr sz="1400" b="1" i="1" spc="7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</a:t>
            </a:r>
            <a:r>
              <a:rPr sz="1400" b="1" i="1" spc="6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N170P50K0</a:t>
            </a:r>
            <a:r>
              <a:rPr sz="1400" b="1" i="1" spc="7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si</a:t>
            </a:r>
            <a:r>
              <a:rPr sz="1400" b="1" i="1" spc="7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conditiile climatice.</a:t>
            </a:r>
            <a:endParaRPr sz="1400">
              <a:latin typeface="Calibri"/>
              <a:cs typeface="Calibri"/>
            </a:endParaRPr>
          </a:p>
          <a:p>
            <a:pPr marL="116839" marR="81915" algn="just">
              <a:lnSpc>
                <a:spcPct val="100000"/>
              </a:lnSpc>
            </a:pP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urma</a:t>
            </a:r>
            <a:r>
              <a:rPr sz="1400" b="1" i="1" spc="1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cercetarilor</a:t>
            </a:r>
            <a:r>
              <a:rPr sz="1400" b="1" i="1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efectuate </a:t>
            </a:r>
            <a:r>
              <a:rPr sz="1400" b="1" i="1" spc="-10" dirty="0">
                <a:latin typeface="Calibri"/>
                <a:cs typeface="Calibri"/>
              </a:rPr>
              <a:t>s-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constatat</a:t>
            </a:r>
            <a:r>
              <a:rPr sz="1400" b="1" i="1" spc="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ca:</a:t>
            </a:r>
            <a:r>
              <a:rPr sz="1400" b="1" i="1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productia</a:t>
            </a:r>
            <a:r>
              <a:rPr sz="1400" b="1" i="1" spc="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 boabe</a:t>
            </a:r>
            <a:r>
              <a:rPr sz="1400" b="1" i="1" spc="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variat</a:t>
            </a:r>
            <a:r>
              <a:rPr sz="1400" b="1" i="1" spc="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intre</a:t>
            </a:r>
            <a:r>
              <a:rPr sz="1400" b="1" i="1" spc="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6338 kg/ha</a:t>
            </a:r>
            <a:r>
              <a:rPr sz="1400" b="1" i="1" spc="1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Mt</a:t>
            </a:r>
            <a:r>
              <a:rPr sz="1400" b="1" i="1" spc="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si</a:t>
            </a:r>
            <a:r>
              <a:rPr sz="1400" b="1" i="1" spc="15" dirty="0">
                <a:latin typeface="Calibri"/>
                <a:cs typeface="Calibri"/>
              </a:rPr>
              <a:t> </a:t>
            </a:r>
            <a:r>
              <a:rPr sz="1400" b="1" i="1" spc="-20" dirty="0">
                <a:latin typeface="Calibri"/>
                <a:cs typeface="Calibri"/>
              </a:rPr>
              <a:t>8535 </a:t>
            </a:r>
            <a:r>
              <a:rPr sz="1400" b="1" i="1" dirty="0">
                <a:latin typeface="Calibri"/>
                <a:cs typeface="Calibri"/>
              </a:rPr>
              <a:t>kg/ha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7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soiul</a:t>
            </a:r>
            <a:r>
              <a:rPr sz="1400" b="1" i="1" spc="9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Pajura</a:t>
            </a:r>
            <a:r>
              <a:rPr sz="1400" b="1" i="1" spc="9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7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anul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2020;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intre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6540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kg/ha</a:t>
            </a:r>
            <a:r>
              <a:rPr sz="1400" b="1" i="1" spc="9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Mt</a:t>
            </a:r>
            <a:r>
              <a:rPr sz="1400" b="1" i="1" spc="7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si</a:t>
            </a:r>
            <a:r>
              <a:rPr sz="1400" b="1" i="1" spc="8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7178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kg/ha</a:t>
            </a:r>
            <a:r>
              <a:rPr sz="1400" b="1" i="1" spc="9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soiul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SDimnic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7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anul</a:t>
            </a:r>
            <a:r>
              <a:rPr sz="1400" b="1" i="1" spc="9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2021</a:t>
            </a:r>
            <a:r>
              <a:rPr sz="1400" b="1" i="1" spc="80" dirty="0">
                <a:latin typeface="Calibri"/>
                <a:cs typeface="Calibri"/>
              </a:rPr>
              <a:t> </a:t>
            </a:r>
            <a:r>
              <a:rPr sz="1400" b="1" i="1" spc="-25" dirty="0">
                <a:latin typeface="Calibri"/>
                <a:cs typeface="Calibri"/>
              </a:rPr>
              <a:t>și </a:t>
            </a:r>
            <a:r>
              <a:rPr sz="1400" b="1" i="1" dirty="0">
                <a:latin typeface="Calibri"/>
                <a:cs typeface="Calibri"/>
              </a:rPr>
              <a:t>între</a:t>
            </a:r>
            <a:r>
              <a:rPr sz="1400" b="1" i="1" spc="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6340</a:t>
            </a:r>
            <a:r>
              <a:rPr sz="1400" b="1" i="1" spc="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kg./ha</a:t>
            </a:r>
            <a:r>
              <a:rPr sz="1400" b="1" i="1" spc="3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2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Mt</a:t>
            </a:r>
            <a:r>
              <a:rPr sz="1400" b="1" i="1" spc="4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7330</a:t>
            </a:r>
            <a:r>
              <a:rPr sz="1400" b="1" i="1" spc="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4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soiul</a:t>
            </a:r>
            <a:r>
              <a:rPr sz="1400" b="1" i="1" spc="3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Pajura</a:t>
            </a:r>
            <a:r>
              <a:rPr sz="1400" b="1" i="1" spc="3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4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anul</a:t>
            </a:r>
            <a:r>
              <a:rPr sz="1400" b="1" i="1" spc="35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2022.Continutul</a:t>
            </a:r>
            <a:r>
              <a:rPr sz="1400" b="1" i="1" spc="3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de</a:t>
            </a:r>
            <a:r>
              <a:rPr sz="1400" b="1" i="1" spc="3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proteină</a:t>
            </a:r>
            <a:r>
              <a:rPr sz="1400" b="1" i="1" spc="3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variat</a:t>
            </a:r>
            <a:r>
              <a:rPr sz="1400" b="1" i="1" spc="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și</a:t>
            </a:r>
            <a:r>
              <a:rPr sz="1400" b="1" i="1" spc="3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el</a:t>
            </a:r>
            <a:r>
              <a:rPr sz="1400" b="1" i="1" spc="3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intre</a:t>
            </a:r>
            <a:r>
              <a:rPr sz="1400" b="1" i="1" spc="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10,7</a:t>
            </a:r>
            <a:r>
              <a:rPr sz="1400" b="1" i="1" spc="30" dirty="0">
                <a:latin typeface="Calibri"/>
                <a:cs typeface="Calibri"/>
              </a:rPr>
              <a:t> </a:t>
            </a:r>
            <a:r>
              <a:rPr sz="1400" b="1" i="1" spc="-25" dirty="0">
                <a:latin typeface="Calibri"/>
                <a:cs typeface="Calibri"/>
              </a:rPr>
              <a:t>la </a:t>
            </a:r>
            <a:r>
              <a:rPr sz="1400" b="1" i="1" dirty="0">
                <a:latin typeface="Calibri"/>
                <a:cs typeface="Calibri"/>
              </a:rPr>
              <a:t>Mt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si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12,2</a:t>
            </a:r>
            <a:r>
              <a:rPr sz="1400" b="1" i="1" spc="10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soiul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Dropia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anul</a:t>
            </a:r>
            <a:r>
              <a:rPr sz="1400" b="1" i="1" spc="11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2020;</a:t>
            </a:r>
            <a:r>
              <a:rPr sz="1400" b="1" i="1" spc="11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10,4</a:t>
            </a:r>
            <a:r>
              <a:rPr sz="1400" b="1" i="1" spc="11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Mt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si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12,6</a:t>
            </a:r>
            <a:r>
              <a:rPr sz="1400" b="1" i="1" spc="12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soiul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Otilia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anul</a:t>
            </a:r>
            <a:r>
              <a:rPr sz="1400" b="1" i="1" spc="10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2021,</a:t>
            </a:r>
            <a:r>
              <a:rPr sz="1400" b="1" i="1" spc="10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iar</a:t>
            </a:r>
            <a:r>
              <a:rPr sz="1400" b="1" i="1" spc="10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</a:t>
            </a:r>
            <a:r>
              <a:rPr sz="1400" b="1" i="1" spc="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anul</a:t>
            </a:r>
            <a:r>
              <a:rPr sz="1400" b="1" i="1" spc="114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2022</a:t>
            </a:r>
            <a:r>
              <a:rPr sz="1400" b="1" i="1" spc="114" dirty="0">
                <a:latin typeface="Calibri"/>
                <a:cs typeface="Calibri"/>
              </a:rPr>
              <a:t> </a:t>
            </a:r>
            <a:r>
              <a:rPr sz="1400" b="1" i="1" spc="-50" dirty="0">
                <a:latin typeface="Calibri"/>
                <a:cs typeface="Calibri"/>
              </a:rPr>
              <a:t>a </a:t>
            </a:r>
            <a:r>
              <a:rPr sz="1400" b="1" i="1" spc="-10" dirty="0">
                <a:latin typeface="Calibri"/>
                <a:cs typeface="Calibri"/>
              </a:rPr>
              <a:t>inregistrat</a:t>
            </a:r>
            <a:r>
              <a:rPr sz="1400" b="1" i="1" spc="-4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valori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cuprinse</a:t>
            </a:r>
            <a:r>
              <a:rPr sz="1400" b="1" i="1" spc="-4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intre</a:t>
            </a:r>
            <a:r>
              <a:rPr sz="1400" b="1" i="1" spc="-2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14,4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soiul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Boema1</a:t>
            </a:r>
            <a:r>
              <a:rPr sz="1400" b="1" i="1" spc="-4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si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16,6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la</a:t>
            </a:r>
            <a:r>
              <a:rPr sz="1400" b="1" i="1" spc="-2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soiul</a:t>
            </a:r>
            <a:r>
              <a:rPr sz="1400" b="1" i="1" spc="-3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Miranda.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301" y="12674519"/>
            <a:ext cx="7881620" cy="24638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56235">
              <a:lnSpc>
                <a:spcPct val="100000"/>
              </a:lnSpc>
              <a:spcBef>
                <a:spcPts val="275"/>
              </a:spcBef>
            </a:pPr>
            <a:r>
              <a:rPr sz="1800" b="1" spc="-10" dirty="0">
                <a:latin typeface="Calibri"/>
                <a:cs typeface="Calibri"/>
              </a:rPr>
              <a:t>BIBLIOGRAFIE</a:t>
            </a:r>
            <a:endParaRPr sz="18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  <a:spcBef>
                <a:spcPts val="140"/>
              </a:spcBef>
            </a:pPr>
            <a:r>
              <a:rPr sz="140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Abolghasem</a:t>
            </a:r>
            <a:r>
              <a:rPr sz="1400" spc="-4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Moradgholi</a:t>
            </a:r>
            <a:r>
              <a:rPr sz="1400" spc="-10" dirty="0">
                <a:latin typeface="Calibri"/>
                <a:cs typeface="Calibri"/>
              </a:rPr>
              <a:t>,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Hamidreza</a:t>
            </a:r>
            <a:r>
              <a:rPr sz="14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Mobasser</a:t>
            </a:r>
            <a:r>
              <a:rPr sz="1400" spc="-10" dirty="0">
                <a:latin typeface="Calibri"/>
                <a:cs typeface="Calibri"/>
              </a:rPr>
              <a:t>,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Hamidreza</a:t>
            </a:r>
            <a:r>
              <a:rPr sz="1400" u="sng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Ganjali</a:t>
            </a:r>
            <a:r>
              <a:rPr sz="1400" spc="-10" dirty="0">
                <a:latin typeface="Calibri"/>
                <a:cs typeface="Calibri"/>
              </a:rPr>
              <a:t>,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Hamidreza</a:t>
            </a:r>
            <a:r>
              <a:rPr sz="14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r>
              <a:rPr sz="14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Fanaie</a:t>
            </a:r>
            <a:r>
              <a:rPr sz="1400" b="1" dirty="0">
                <a:latin typeface="Calibri"/>
                <a:cs typeface="Calibri"/>
              </a:rPr>
              <a:t>,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2021-</a:t>
            </a:r>
            <a:r>
              <a:rPr sz="1400" dirty="0">
                <a:latin typeface="Calibri"/>
                <a:cs typeface="Calibri"/>
              </a:rPr>
              <a:t>WUE,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protein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and </a:t>
            </a:r>
            <a:r>
              <a:rPr sz="1400" dirty="0">
                <a:latin typeface="Calibri"/>
                <a:cs typeface="Calibri"/>
              </a:rPr>
              <a:t>grain</a:t>
            </a:r>
            <a:r>
              <a:rPr sz="1400" spc="2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yield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2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wheat</a:t>
            </a:r>
            <a:r>
              <a:rPr sz="1400" spc="2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under</a:t>
            </a:r>
            <a:r>
              <a:rPr sz="1400" spc="2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2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interaction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biological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2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chemical</a:t>
            </a:r>
            <a:r>
              <a:rPr sz="1400" spc="2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fertilizers</a:t>
            </a:r>
            <a:r>
              <a:rPr sz="1400" spc="2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different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moisture </a:t>
            </a:r>
            <a:r>
              <a:rPr sz="1400" dirty="0">
                <a:latin typeface="Calibri"/>
                <a:cs typeface="Calibri"/>
              </a:rPr>
              <a:t>regimes,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Cereal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Research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Communications.</a:t>
            </a:r>
            <a:endParaRPr sz="14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Biary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A,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Golami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A,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Asadi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Rahmani</a:t>
            </a:r>
            <a:r>
              <a:rPr sz="1400" spc="1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(2011)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Study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efects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plant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growth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promoting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rhizobacteria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of </a:t>
            </a:r>
            <a:r>
              <a:rPr sz="1400" spc="-10" dirty="0">
                <a:latin typeface="Calibri"/>
                <a:cs typeface="Calibri"/>
              </a:rPr>
              <a:t>Azotobacter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10" dirty="0">
                <a:latin typeface="Calibri"/>
                <a:cs typeface="Calibri"/>
              </a:rPr>
              <a:t> Azosprillium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growth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traits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yield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corn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(Zea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maize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L.).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J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Plant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Soil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25(1):1–10.</a:t>
            </a:r>
            <a:endParaRPr sz="140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Hera,,</a:t>
            </a:r>
            <a:r>
              <a:rPr sz="1400" spc="1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Cr.,</a:t>
            </a:r>
            <a:r>
              <a:rPr sz="1400" spc="1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Alina,</a:t>
            </a:r>
            <a:r>
              <a:rPr sz="1400" spc="1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Idriceanu,</a:t>
            </a:r>
            <a:r>
              <a:rPr sz="1400" spc="1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1987</a:t>
            </a:r>
            <a:r>
              <a:rPr sz="1400" spc="19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2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Aportul</a:t>
            </a:r>
            <a:r>
              <a:rPr sz="1400" spc="1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fertilizării</a:t>
            </a:r>
            <a:r>
              <a:rPr sz="1400" spc="2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1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sporirea</a:t>
            </a:r>
            <a:r>
              <a:rPr sz="1400" spc="19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coţinutului</a:t>
            </a:r>
            <a:r>
              <a:rPr sz="1400" spc="2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şi</a:t>
            </a:r>
            <a:r>
              <a:rPr sz="1400" spc="1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calităţii</a:t>
            </a:r>
            <a:r>
              <a:rPr sz="1400" spc="2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proteinei.</a:t>
            </a:r>
            <a:r>
              <a:rPr sz="1400" spc="2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Analele </a:t>
            </a:r>
            <a:r>
              <a:rPr sz="1400" dirty="0">
                <a:latin typeface="Calibri"/>
                <a:cs typeface="Calibri"/>
              </a:rPr>
              <a:t>ICCCPT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Fundulea,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vol.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75" dirty="0">
                <a:latin typeface="Calibri"/>
                <a:cs typeface="Calibri"/>
              </a:rPr>
              <a:t>LV,</a:t>
            </a:r>
            <a:r>
              <a:rPr sz="1400" spc="-10" dirty="0">
                <a:latin typeface="Calibri"/>
                <a:cs typeface="Calibri"/>
              </a:rPr>
              <a:t> 269-</a:t>
            </a:r>
            <a:r>
              <a:rPr sz="1400" spc="-20" dirty="0">
                <a:latin typeface="Calibri"/>
                <a:cs typeface="Calibri"/>
              </a:rPr>
              <a:t>291.</a:t>
            </a:r>
            <a:endParaRPr sz="1400">
              <a:latin typeface="Calibri"/>
              <a:cs typeface="Calibri"/>
            </a:endParaRPr>
          </a:p>
          <a:p>
            <a:pPr marL="269875" algn="ctr">
              <a:lnSpc>
                <a:spcPct val="100000"/>
              </a:lnSpc>
              <a:spcBef>
                <a:spcPts val="160"/>
              </a:spcBef>
            </a:pPr>
            <a:r>
              <a:rPr sz="2000" b="1" spc="-20" dirty="0">
                <a:latin typeface="Calibri"/>
                <a:cs typeface="Calibri"/>
              </a:rPr>
              <a:t>CONFERINTA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ANIVERSARA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ICAR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ed.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III</a:t>
            </a:r>
            <a:endParaRPr sz="2000">
              <a:latin typeface="Calibri"/>
              <a:cs typeface="Calibri"/>
            </a:endParaRPr>
          </a:p>
          <a:p>
            <a:pPr marL="269875" algn="ctr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Bucuresti,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30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mai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2024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8797" y="11423752"/>
            <a:ext cx="8056880" cy="1254760"/>
          </a:xfrm>
          <a:prstGeom prst="rect">
            <a:avLst/>
          </a:prstGeom>
          <a:ln w="22225">
            <a:solidFill>
              <a:srgbClr val="000000"/>
            </a:solidFill>
          </a:ln>
        </p:spPr>
        <p:txBody>
          <a:bodyPr vert="horz" wrap="square" lIns="0" tIns="119380" rIns="0" bIns="0" rtlCol="0">
            <a:spAutoFit/>
          </a:bodyPr>
          <a:lstStyle/>
          <a:p>
            <a:pPr marL="447040" marR="173990" indent="-342900">
              <a:lnSpc>
                <a:spcPct val="100000"/>
              </a:lnSpc>
              <a:spcBef>
                <a:spcPts val="940"/>
              </a:spcBef>
              <a:buAutoNum type="arabicPeriod"/>
              <a:tabLst>
                <a:tab pos="447040" algn="l"/>
              </a:tabLst>
            </a:pPr>
            <a:r>
              <a:rPr sz="1400" dirty="0">
                <a:latin typeface="Calibri"/>
                <a:cs typeface="Calibri"/>
              </a:rPr>
              <a:t>Cea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mare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producție</a:t>
            </a:r>
            <a:r>
              <a:rPr sz="1400" spc="1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s-a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înregistrat</a:t>
            </a:r>
            <a:r>
              <a:rPr sz="1400" spc="1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1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soiurile:</a:t>
            </a:r>
            <a:r>
              <a:rPr sz="1400" spc="1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Pajura</a:t>
            </a:r>
            <a:r>
              <a:rPr sz="1400" spc="1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7621kg/ha,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Șimnic</a:t>
            </a:r>
            <a:r>
              <a:rPr sz="1400" spc="1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60-</a:t>
            </a:r>
            <a:r>
              <a:rPr sz="1400" dirty="0">
                <a:latin typeface="Calibri"/>
                <a:cs typeface="Calibri"/>
              </a:rPr>
              <a:t>7345kg/ha</a:t>
            </a:r>
            <a:r>
              <a:rPr sz="1400" spc="1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</a:t>
            </a:r>
            <a:r>
              <a:rPr sz="1400" spc="1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Otilia 7209kg/ha.</a:t>
            </a:r>
            <a:endParaRPr sz="1400">
              <a:latin typeface="Calibri"/>
              <a:cs typeface="Calibri"/>
            </a:endParaRPr>
          </a:p>
          <a:p>
            <a:pPr marL="447040" indent="-342900">
              <a:lnSpc>
                <a:spcPct val="100000"/>
              </a:lnSpc>
              <a:buAutoNum type="arabicPeriod"/>
              <a:tabLst>
                <a:tab pos="447040" algn="l"/>
              </a:tabLst>
            </a:pPr>
            <a:r>
              <a:rPr sz="1400" dirty="0">
                <a:latin typeface="Calibri"/>
                <a:cs typeface="Calibri"/>
              </a:rPr>
              <a:t>Cele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mici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producții</a:t>
            </a:r>
            <a:r>
              <a:rPr sz="1400" spc="-10" dirty="0">
                <a:latin typeface="Calibri"/>
                <a:cs typeface="Calibri"/>
              </a:rPr>
              <a:t> s-</a:t>
            </a:r>
            <a:r>
              <a:rPr sz="1400" dirty="0">
                <a:latin typeface="Calibri"/>
                <a:cs typeface="Calibri"/>
              </a:rPr>
              <a:t>au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obținut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soiurile: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Șimnic30-</a:t>
            </a:r>
            <a:r>
              <a:rPr sz="1400" dirty="0">
                <a:latin typeface="Calibri"/>
                <a:cs typeface="Calibri"/>
              </a:rPr>
              <a:t>6212kg/ha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Glosa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6406kg/ha.</a:t>
            </a:r>
            <a:endParaRPr sz="1400">
              <a:latin typeface="Calibri"/>
              <a:cs typeface="Calibri"/>
            </a:endParaRPr>
          </a:p>
          <a:p>
            <a:pPr marL="104139" marR="170180" indent="-12700">
              <a:lnSpc>
                <a:spcPct val="100000"/>
              </a:lnSpc>
              <a:buAutoNum type="arabicPeriod"/>
              <a:tabLst>
                <a:tab pos="239395" algn="l"/>
              </a:tabLst>
            </a:pPr>
            <a:r>
              <a:rPr sz="1400" dirty="0">
                <a:latin typeface="Calibri"/>
                <a:cs typeface="Calibri"/>
              </a:rPr>
              <a:t>	Conținutul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cel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ridicat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protein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medie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3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ani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s-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înregistrat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soiurile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Șimnic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50-</a:t>
            </a:r>
            <a:r>
              <a:rPr sz="1400" dirty="0">
                <a:latin typeface="Calibri"/>
                <a:cs typeface="Calibri"/>
              </a:rPr>
              <a:t>13,76%,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Șimnic 30-</a:t>
            </a:r>
            <a:r>
              <a:rPr sz="1400" dirty="0">
                <a:latin typeface="Calibri"/>
                <a:cs typeface="Calibri"/>
              </a:rPr>
              <a:t>13,53%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Otilia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13,6%,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iar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conținutul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cel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scăzut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soiul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Glosa-</a:t>
            </a:r>
            <a:r>
              <a:rPr sz="1400" dirty="0">
                <a:latin typeface="Calibri"/>
                <a:cs typeface="Calibri"/>
              </a:rPr>
              <a:t>12,06%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Boema-12,43%.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4740" y="10719054"/>
            <a:ext cx="7602855" cy="739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În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anul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2022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conținutul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proteină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toate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soiurile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experimentate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fost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mult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mare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ca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anii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2020 </a:t>
            </a:r>
            <a:r>
              <a:rPr sz="1400" dirty="0">
                <a:latin typeface="Calibri"/>
                <a:cs typeface="Calibri"/>
              </a:rPr>
              <a:t>și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2021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atingând </a:t>
            </a:r>
            <a:r>
              <a:rPr sz="1400" dirty="0">
                <a:latin typeface="Calibri"/>
                <a:cs typeface="Calibri"/>
              </a:rPr>
              <a:t>valori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15,1-18,0%.</a:t>
            </a:r>
            <a:endParaRPr sz="1400">
              <a:latin typeface="Calibri"/>
              <a:cs typeface="Calibri"/>
            </a:endParaRPr>
          </a:p>
          <a:p>
            <a:pPr marL="204470">
              <a:lnSpc>
                <a:spcPct val="100000"/>
              </a:lnSpc>
              <a:spcBef>
                <a:spcPts val="90"/>
              </a:spcBef>
            </a:pPr>
            <a:r>
              <a:rPr sz="1800" b="1" spc="-10" dirty="0">
                <a:latin typeface="Calibri"/>
                <a:cs typeface="Calibri"/>
              </a:rPr>
              <a:t>CONCLUZII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5622" y="5218615"/>
            <a:ext cx="7682230" cy="26047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85725" algn="just">
              <a:lnSpc>
                <a:spcPct val="100000"/>
              </a:lnSpc>
              <a:spcBef>
                <a:spcPts val="360"/>
              </a:spcBef>
            </a:pPr>
            <a:r>
              <a:rPr sz="1800" b="1" spc="-50" dirty="0">
                <a:latin typeface="Calibri"/>
                <a:cs typeface="Calibri"/>
              </a:rPr>
              <a:t>REZULTATE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ȘI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DISCUȚII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09"/>
              </a:spcBef>
            </a:pPr>
            <a:r>
              <a:rPr sz="1400" dirty="0">
                <a:latin typeface="Calibri"/>
                <a:cs typeface="Calibri"/>
              </a:rPr>
              <a:t>În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anul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2020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s-</a:t>
            </a:r>
            <a:r>
              <a:rPr sz="1400" dirty="0">
                <a:latin typeface="Calibri"/>
                <a:cs typeface="Calibri"/>
              </a:rPr>
              <a:t>au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obținut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cele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mari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producții</a:t>
            </a:r>
            <a:r>
              <a:rPr sz="1400" spc="1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din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cei</a:t>
            </a:r>
            <a:r>
              <a:rPr sz="1400" spc="1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trei</a:t>
            </a:r>
            <a:r>
              <a:rPr sz="1400" spc="1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ani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1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experimentare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datorită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condițiilor </a:t>
            </a:r>
            <a:r>
              <a:rPr sz="1400" dirty="0">
                <a:latin typeface="Calibri"/>
                <a:cs typeface="Calibri"/>
              </a:rPr>
              <a:t>climatice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favorabile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Producțiile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au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oscilat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între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6334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kg/ha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soiul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Glosa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folosit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ca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martor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8535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kg/ha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soiul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Pajura.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anul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2021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producțiile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obținute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soiurile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experimentate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sunt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mici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ca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anul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2020, </a:t>
            </a:r>
            <a:r>
              <a:rPr sz="1400" dirty="0">
                <a:latin typeface="Calibri"/>
                <a:cs typeface="Calibri"/>
              </a:rPr>
              <a:t>producțiile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variază</a:t>
            </a:r>
            <a:r>
              <a:rPr sz="1400" spc="2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între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5523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kg/ha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soiul</a:t>
            </a:r>
            <a:r>
              <a:rPr sz="1400" spc="2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Adelina</a:t>
            </a:r>
            <a:r>
              <a:rPr sz="1400" spc="2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7178</a:t>
            </a:r>
            <a:r>
              <a:rPr sz="1400" spc="2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kg/ha</a:t>
            </a:r>
            <a:r>
              <a:rPr sz="1400" spc="2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2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soiul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Șimnic</a:t>
            </a:r>
            <a:r>
              <a:rPr sz="1400" spc="2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60</a:t>
            </a:r>
            <a:r>
              <a:rPr sz="1400" spc="2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2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2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anul</a:t>
            </a:r>
            <a:r>
              <a:rPr sz="1400" spc="254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2022 </a:t>
            </a:r>
            <a:r>
              <a:rPr sz="1400" dirty="0">
                <a:latin typeface="Calibri"/>
                <a:cs typeface="Calibri"/>
              </a:rPr>
              <a:t>producțiile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obținute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soiurile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experimentate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sunt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asemeni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mici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ca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anul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2020,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însă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mai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mari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ca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anul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2021.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medie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cei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trei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ani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experimentare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producțiile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majoritatea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soiurilor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(7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din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10)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au </a:t>
            </a:r>
            <a:r>
              <a:rPr sz="1400" dirty="0">
                <a:latin typeface="Calibri"/>
                <a:cs typeface="Calibri"/>
              </a:rPr>
              <a:t>fost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jurul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valorii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6200-</a:t>
            </a:r>
            <a:r>
              <a:rPr sz="1400" dirty="0">
                <a:latin typeface="Calibri"/>
                <a:cs typeface="Calibri"/>
              </a:rPr>
              <a:t>6700kg/ha,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fiind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foarte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apropiate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martorul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Glosa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care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producția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fost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de </a:t>
            </a:r>
            <a:r>
              <a:rPr sz="1400" dirty="0">
                <a:latin typeface="Calibri"/>
                <a:cs typeface="Calibri"/>
              </a:rPr>
              <a:t>6406kg/ha.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Calitatea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producției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fost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apreciată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prin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cantitatea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proteină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conținută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recolta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fiecărui </a:t>
            </a:r>
            <a:r>
              <a:rPr sz="1400" dirty="0">
                <a:latin typeface="Calibri"/>
                <a:cs typeface="Calibri"/>
              </a:rPr>
              <a:t>soi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parte.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Rezultatele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privind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acest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indicator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anual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și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medie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3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ani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sunt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trecute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în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tabel.</a:t>
            </a:r>
            <a:endParaRPr sz="1400">
              <a:latin typeface="Calibri"/>
              <a:cs typeface="Calibri"/>
            </a:endParaRPr>
          </a:p>
          <a:p>
            <a:pPr marL="1484630">
              <a:lnSpc>
                <a:spcPct val="100000"/>
              </a:lnSpc>
              <a:spcBef>
                <a:spcPts val="875"/>
              </a:spcBef>
            </a:pPr>
            <a:r>
              <a:rPr sz="1400" b="1" dirty="0">
                <a:latin typeface="Calibri"/>
                <a:cs typeface="Calibri"/>
              </a:rPr>
              <a:t>Conținutul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protein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în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boabele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de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grâu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al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soiurilor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experimentate(%)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467358" y="7863459"/>
          <a:ext cx="6562089" cy="2735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7965">
                <a:tc rowSpan="2"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Varia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nta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Soiul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95605">
                        <a:lnSpc>
                          <a:spcPts val="163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Conținutul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protein(%)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2710">
                        <a:lnSpc>
                          <a:spcPts val="163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Media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pe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ani(%)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Cantitatea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de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proteină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în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kg/ha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2020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2021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GLOSA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(mt)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10,7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10,4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15.1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12,06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722,56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BOEMA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11,8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11,1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14.4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12,43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848,34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DROPIA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12,2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10,8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16.5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13,1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896,17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MIRANDA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12,1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9,7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16.6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12,8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826,88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ADELINA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11,7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10,1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15.6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12,46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832,82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SIMNIC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11,6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10,9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18.1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13,53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840,48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SIMNIC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11,2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12,1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18.0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13,76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932,65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SIMNIC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60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10,9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11,6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16.5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13,0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954,85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OTILIA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11,1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12,6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17.1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13,6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980,15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68580">
                        <a:lnSpc>
                          <a:spcPts val="1630"/>
                        </a:lnSpc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PAJURA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12,1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11,7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15.8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13,2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1005,97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681</Words>
  <Application>Microsoft Office PowerPoint</Application>
  <PresentationFormat>Custom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Microsoft Sans Serif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1</cp:revision>
  <dcterms:created xsi:type="dcterms:W3CDTF">2024-05-14T06:11:56Z</dcterms:created>
  <dcterms:modified xsi:type="dcterms:W3CDTF">2024-05-18T06:50:24Z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2024-05-14T00:00:00Z</vt:filetime>
  </property>
  <property fmtid="{D5CDD505-2E9C-101B-9397-08002B2CF9AE}" pid="5" name="Producer">
    <vt:lpwstr>Microsoft® PowerPoint® 2010</vt:lpwstr>
  </property>
</Properties>
</file>