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401" y="2046637"/>
            <a:ext cx="8147710" cy="188008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cercetarilor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viticulturii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vinificatiei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Valea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Calugareasca</a:t>
            </a:r>
            <a: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(1950-1967)</a:t>
            </a:r>
            <a:br>
              <a:rPr lang="en-US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Marian ION, Elena BRINDUSE, Irina Georgiana BALANESCU, Cristian BURLACU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3" y="1210806"/>
            <a:ext cx="6885385" cy="7634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FF0000"/>
                </a:solidFill>
              </a:rPr>
              <a:t>INSTITUTUL DE CERCETARE – DEZVOLTARE PENTRU VITICULTUR</a:t>
            </a:r>
            <a:r>
              <a:rPr lang="en-US" sz="2200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Ã</a:t>
            </a:r>
            <a:r>
              <a:rPr lang="en-US" sz="2200" b="1" dirty="0">
                <a:solidFill>
                  <a:srgbClr val="FF0000"/>
                </a:solidFill>
              </a:rPr>
              <a:t> SI VINIFICA</a:t>
            </a:r>
            <a:r>
              <a:rPr lang="ro-RO" sz="2200" b="1" kern="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Ţ</a:t>
            </a:r>
            <a:r>
              <a:rPr lang="en-US" sz="2200" b="1" dirty="0">
                <a:solidFill>
                  <a:srgbClr val="FF0000"/>
                </a:solidFill>
              </a:rPr>
              <a:t>IE VALEA C</a:t>
            </a:r>
            <a:r>
              <a:rPr lang="en-US" sz="2200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Ã</a:t>
            </a:r>
            <a:r>
              <a:rPr lang="en-US" sz="2200" b="1" dirty="0">
                <a:solidFill>
                  <a:srgbClr val="FF0000"/>
                </a:solidFill>
              </a:rPr>
              <a:t>LUG</a:t>
            </a:r>
            <a:r>
              <a:rPr lang="en-US" sz="2200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Ã</a:t>
            </a:r>
            <a:r>
              <a:rPr lang="en-US" sz="2200" b="1" dirty="0">
                <a:solidFill>
                  <a:srgbClr val="FF0000"/>
                </a:solidFill>
              </a:rPr>
              <a:t>REASC</a:t>
            </a:r>
            <a:r>
              <a:rPr lang="en-US" sz="2200" b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Ã</a:t>
            </a:r>
          </a:p>
          <a:p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3688" y="4052840"/>
            <a:ext cx="8559363" cy="30584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REZUMAT</a:t>
            </a:r>
          </a:p>
          <a:p>
            <a:pPr algn="just">
              <a:spcBef>
                <a:spcPts val="0"/>
              </a:spcBef>
            </a:pP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Lucrarea prezintă o trecere în revistă a activităţilor de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realizare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infrastructurii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Statiun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Experimental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Viticol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Valea Călugărească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etape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înfiinţarea acesteia în anul 1950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 anul 19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sub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coordonarea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ICAR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în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1958-1967 sub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coordonarea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ICHV. 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fost realizate investiţii majore, constand in: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laboratoare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moderne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plantaţii experimentale noi, pepiniera,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combinat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vinificaţie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au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efectuarea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cercetari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varf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obţinerea</a:t>
            </a:r>
            <a:r>
              <a:rPr 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rezultate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deosebite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stiintifice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caracter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stat la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recomandãrilor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producţie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Actiunile de promovare a produselor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obtinute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activitatea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prin participarea la concursuri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expozitii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degustari efectuate</a:t>
            </a:r>
            <a:r>
              <a:rPr lang="fr-F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fr-F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contribuit</a:t>
            </a:r>
            <a:r>
              <a:rPr lang="fr-F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cresterea</a:t>
            </a:r>
            <a:r>
              <a:rPr lang="fr-FR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vizibilităţii staţiunii. </a:t>
            </a:r>
            <a:r>
              <a:rPr lang="en-US" sz="1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400" b="1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rezultatele</a:t>
            </a:r>
            <a:r>
              <a:rPr lang="en-US" sz="1400" b="1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teoretice</a:t>
            </a:r>
            <a:r>
              <a:rPr lang="en-US" sz="1400" b="1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practice </a:t>
            </a:r>
            <a:r>
              <a:rPr lang="en-US" sz="1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obtinute</a:t>
            </a:r>
            <a:r>
              <a:rPr lang="en-US" sz="1400" b="1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statiunea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avut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contributie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importantã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modernizarea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viticulturii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vinificatiei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podgoria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Dealu</a:t>
            </a:r>
            <a:r>
              <a:rPr lang="en-US" sz="1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Mare. </a:t>
            </a:r>
            <a:endParaRPr lang="en-US" sz="1400" b="1" i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131" y="7270740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299A1E-1E38-51EF-A3AB-00CEE688387E}"/>
              </a:ext>
            </a:extLst>
          </p:cNvPr>
          <p:cNvSpPr txBox="1"/>
          <p:nvPr/>
        </p:nvSpPr>
        <p:spPr>
          <a:xfrm>
            <a:off x="293688" y="7708572"/>
            <a:ext cx="4234266" cy="670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0" marR="0" algn="just">
              <a:spcAft>
                <a:spcPts val="600"/>
              </a:spcAft>
            </a:pPr>
            <a:r>
              <a:rPr lang="en-US" sz="16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PERIOADA 1950-1957</a:t>
            </a:r>
          </a:p>
          <a:p>
            <a:pPr marL="0" marR="0" algn="just">
              <a:spcAft>
                <a:spcPts val="600"/>
              </a:spcAft>
            </a:pPr>
            <a:r>
              <a:rPr lang="it-IT" sz="1600" b="1" dirty="0">
                <a:effectLst/>
                <a:ea typeface="Times New Roman" panose="02020603050405020304" pitchFamily="18" charset="0"/>
              </a:rPr>
              <a:t>Constituirea patrimoniului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1600" dirty="0">
                <a:ea typeface="Times New Roman" panose="02020603050405020304" pitchFamily="18" charset="0"/>
              </a:rPr>
              <a:t>1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47 ha, dc: </a:t>
            </a:r>
            <a:r>
              <a:rPr lang="fr-FR" sz="1600" dirty="0">
                <a:ea typeface="Times New Roman" panose="02020603050405020304" pitchFamily="18" charset="0"/>
              </a:rPr>
              <a:t>17,5 ha, </a:t>
            </a:r>
            <a:r>
              <a:rPr lang="fr-FR" sz="1600" dirty="0" err="1">
                <a:ea typeface="Times New Roman" panose="02020603050405020304" pitchFamily="18" charset="0"/>
              </a:rPr>
              <a:t>a</a:t>
            </a:r>
            <a:r>
              <a:rPr lang="fr-FR" sz="1600" dirty="0" err="1">
                <a:effectLst/>
                <a:ea typeface="Times New Roman" panose="02020603050405020304" pitchFamily="18" charset="0"/>
              </a:rPr>
              <a:t>menajate</a:t>
            </a:r>
            <a:r>
              <a:rPr lang="fr-FR" sz="1600" dirty="0">
                <a:effectLst/>
                <a:ea typeface="Times New Roman" panose="02020603050405020304" pitchFamily="18" charset="0"/>
              </a:rPr>
              <a:t> </a:t>
            </a:r>
            <a:r>
              <a:rPr lang="fr-FR" sz="1600" dirty="0" err="1">
                <a:effectLst/>
                <a:ea typeface="Times New Roman" panose="02020603050405020304" pitchFamily="18" charset="0"/>
              </a:rPr>
              <a:t>antierozional</a:t>
            </a:r>
            <a:r>
              <a:rPr lang="fr-FR" sz="1600" dirty="0">
                <a:effectLst/>
                <a:ea typeface="Times New Roman" panose="02020603050405020304" pitchFamily="18" charset="0"/>
              </a:rPr>
              <a:t>;</a:t>
            </a:r>
            <a:endParaRPr lang="it-IT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colecţie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ampelograficã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 (&gt;300 </a:t>
            </a:r>
            <a:r>
              <a:rPr lang="en-US" sz="16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soiuri</a:t>
            </a:r>
            <a:r>
              <a:rPr lang="en-US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0" marR="0" algn="just"/>
            <a:endParaRPr lang="en-US" sz="8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Aft>
                <a:spcPts val="600"/>
              </a:spcAft>
            </a:pPr>
            <a:r>
              <a:rPr lang="en-US" sz="16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Rezultate</a:t>
            </a:r>
            <a:r>
              <a:rPr lang="en-US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kern="100" dirty="0" err="1">
                <a:ea typeface="Calibri" panose="020F0502020204030204" pitchFamily="34" charset="0"/>
                <a:cs typeface="Times New Roman" panose="02020603050405020304" pitchFamily="18" charset="0"/>
              </a:rPr>
              <a:t>studiul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comportarii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150 de </a:t>
            </a:r>
            <a:r>
              <a:rPr lang="en-US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soiuri</a:t>
            </a:r>
            <a:endParaRPr lang="en-US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/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Gh</a:t>
            </a:r>
            <a:r>
              <a:rPr lang="en-US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Constantinescu </a:t>
            </a:r>
            <a:r>
              <a:rPr lang="en-US" sz="14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col., 1970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fectua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rea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 lucrări de hibridare sexuată, </a:t>
            </a:r>
            <a:r>
              <a:rPr lang="ro-RO" sz="1600" kern="50" dirty="0">
                <a:ea typeface="Liberation Sans"/>
                <a:cs typeface="Calibri" panose="020F0502020204030204" pitchFamily="34" charset="0"/>
              </a:rPr>
              <a:t>obţin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du-se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peste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4000 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puieţi hibrizi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;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a typeface="Times New Roman" panose="02020603050405020304" pitchFamily="18" charset="0"/>
              </a:rPr>
              <a:t>s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tudiul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influenţei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incarcaturii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de rod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asupra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producţiei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struguri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Times New Roman" panose="02020603050405020304" pitchFamily="18" charset="0"/>
              </a:rPr>
              <a:t>Stabilirea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influentei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fertilizarii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extraradiculare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asupra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recoltei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struguri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a typeface="Times New Roman" panose="02020603050405020304" pitchFamily="18" charset="0"/>
              </a:rPr>
              <a:t>s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tudiul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privind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stabilirea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momentului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optim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recoltare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a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strugurilor</a:t>
            </a:r>
            <a:r>
              <a:rPr lang="en-US" sz="1600" dirty="0">
                <a:ea typeface="Times New Roman" panose="02020603050405020304" pitchFamily="18" charset="0"/>
              </a:rPr>
              <a:t>;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R="0" algn="just"/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Aft>
                <a:spcPts val="600"/>
              </a:spcAft>
            </a:pPr>
            <a:r>
              <a:rPr lang="en-US" sz="1600" b="1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PERIOADA 1950-1967</a:t>
            </a:r>
          </a:p>
          <a:p>
            <a:pPr marL="0" marR="0" algn="just">
              <a:spcAft>
                <a:spcPts val="600"/>
              </a:spcAft>
            </a:pPr>
            <a:r>
              <a:rPr lang="it-IT" sz="1600" b="1" dirty="0">
                <a:effectLst/>
                <a:ea typeface="Times New Roman" panose="02020603050405020304" pitchFamily="18" charset="0"/>
              </a:rPr>
              <a:t>Constituirea patrimoniului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1036 ha, 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din care 600 ha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irigate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si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64,5 ha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amenajate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antierozional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ea typeface="Times New Roman" panose="02020603050405020304" pitchFamily="18" charset="0"/>
              </a:rPr>
              <a:t>60 ha </a:t>
            </a:r>
            <a:r>
              <a:rPr lang="en-US" sz="1600" dirty="0" err="1">
                <a:ea typeface="Times New Roman" panose="02020603050405020304" pitchFamily="18" charset="0"/>
              </a:rPr>
              <a:t>pepiniera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viticola</a:t>
            </a:r>
            <a:r>
              <a:rPr lang="en-US" sz="1600" dirty="0"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1600" dirty="0">
                <a:effectLst/>
                <a:ea typeface="Times New Roman" panose="02020603050405020304" pitchFamily="18" charset="0"/>
              </a:rPr>
              <a:t>cram</a:t>
            </a:r>
            <a:r>
              <a:rPr lang="en-US" sz="1600" dirty="0">
                <a:ea typeface="Times New Roman" panose="02020603050405020304" pitchFamily="18" charset="0"/>
              </a:rPr>
              <a:t>ã</a:t>
            </a:r>
            <a:r>
              <a:rPr lang="ro-RO" sz="1600" dirty="0">
                <a:effectLst/>
                <a:ea typeface="Times New Roman" panose="02020603050405020304" pitchFamily="18" charset="0"/>
              </a:rPr>
              <a:t> modern</a:t>
            </a:r>
            <a:r>
              <a:rPr lang="en-US" sz="1600" dirty="0">
                <a:ea typeface="Times New Roman" panose="02020603050405020304" pitchFamily="18" charset="0"/>
              </a:rPr>
              <a:t>ã</a:t>
            </a:r>
            <a:r>
              <a:rPr lang="ro-RO" sz="1600" dirty="0">
                <a:effectLst/>
                <a:ea typeface="Times New Roman" panose="02020603050405020304" pitchFamily="18" charset="0"/>
              </a:rPr>
              <a:t> de 500 vagoane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complex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pentru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altoire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(1,5 mil. </a:t>
            </a:r>
            <a:r>
              <a:rPr lang="en-US" sz="1600" dirty="0" err="1">
                <a:ea typeface="Times New Roman" panose="02020603050405020304" pitchFamily="18" charset="0"/>
              </a:rPr>
              <a:t>v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iţe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ea typeface="Times New Roman" panose="02020603050405020304" pitchFamily="18" charset="0"/>
              </a:rPr>
              <a:t>anual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600" dirty="0">
                <a:effectLst/>
                <a:ea typeface="Times New Roman" panose="02020603050405020304" pitchFamily="18" charset="0"/>
              </a:rPr>
              <a:t>4 </a:t>
            </a:r>
            <a:r>
              <a:rPr lang="fr-FR" sz="1600" dirty="0" err="1">
                <a:effectLst/>
                <a:ea typeface="Times New Roman" panose="02020603050405020304" pitchFamily="18" charset="0"/>
              </a:rPr>
              <a:t>laboratoare</a:t>
            </a:r>
            <a:r>
              <a:rPr lang="fr-FR" sz="1600" dirty="0">
                <a:effectLst/>
                <a:ea typeface="Times New Roman" panose="02020603050405020304" pitchFamily="18" charset="0"/>
              </a:rPr>
              <a:t> ;</a:t>
            </a:r>
            <a:r>
              <a:rPr lang="en-US" sz="1600" dirty="0">
                <a:ea typeface="Times New Roman" panose="02020603050405020304" pitchFamily="18" charset="0"/>
              </a:rPr>
              <a:t> 5 </a:t>
            </a:r>
            <a:r>
              <a:rPr lang="en-US" sz="1600" dirty="0" err="1">
                <a:ea typeface="Times New Roman" panose="02020603050405020304" pitchFamily="18" charset="0"/>
              </a:rPr>
              <a:t>staţii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meteorologice</a:t>
            </a:r>
            <a:r>
              <a:rPr lang="en-US" sz="1600" dirty="0"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ea typeface="Times New Roman" panose="02020603050405020304" pitchFamily="18" charset="0"/>
              </a:rPr>
              <a:t>proprii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Times New Roman" panose="02020603050405020304" pitchFamily="18" charset="0"/>
              </a:rPr>
              <a:t>depozit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frigorific de 597 mc;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73AA1D-0167-0159-D6C9-26119CD152A8}"/>
              </a:ext>
            </a:extLst>
          </p:cNvPr>
          <p:cNvSpPr txBox="1"/>
          <p:nvPr/>
        </p:nvSpPr>
        <p:spPr>
          <a:xfrm>
            <a:off x="4738283" y="7237431"/>
            <a:ext cx="4148541" cy="3293209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Rezultate</a:t>
            </a:r>
            <a:r>
              <a:rPr lang="en-US" sz="16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endParaRPr lang="en-US" sz="16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Calibri" panose="020F0502020204030204" pitchFamily="34" charset="0"/>
              </a:rPr>
              <a:t>studiul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privind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comportarea</a:t>
            </a:r>
            <a:r>
              <a:rPr lang="en-US" sz="1600" dirty="0">
                <a:effectLst/>
                <a:ea typeface="Calibri" panose="020F0502020204030204" pitchFamily="34" charset="0"/>
              </a:rPr>
              <a:t> a 24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soiuri</a:t>
            </a:r>
            <a:r>
              <a:rPr lang="en-US" sz="1600" dirty="0">
                <a:effectLst/>
                <a:ea typeface="Calibri" panose="020F0502020204030204" pitchFamily="34" charset="0"/>
              </a:rPr>
              <a:t> vinifera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în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culturi</a:t>
            </a:r>
            <a:r>
              <a:rPr lang="en-US" sz="1600" dirty="0">
                <a:effectLst/>
                <a:ea typeface="Calibri" panose="020F0502020204030204" pitchFamily="34" charset="0"/>
              </a:rPr>
              <a:t> comparative;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kern="50" dirty="0">
                <a:ea typeface="Liberation Sans"/>
                <a:cs typeface="Calibri" panose="020F0502020204030204" pitchFamily="34" charset="0"/>
              </a:rPr>
              <a:t>o</a:t>
            </a:r>
            <a:r>
              <a:rPr lang="ro-RO" sz="1600" kern="50" dirty="0">
                <a:ea typeface="Liberation Sans"/>
                <a:cs typeface="Calibri" panose="020F0502020204030204" pitchFamily="34" charset="0"/>
              </a:rPr>
              <a:t>bţin</a:t>
            </a:r>
            <a:r>
              <a:rPr lang="en-US" sz="1600" kern="50" dirty="0" err="1">
                <a:ea typeface="Liberation Sans"/>
                <a:cs typeface="Calibri" panose="020F0502020204030204" pitchFamily="34" charset="0"/>
              </a:rPr>
              <a:t>erea</a:t>
            </a:r>
            <a:r>
              <a:rPr lang="en-US" sz="1600" kern="50" dirty="0">
                <a:ea typeface="Liberation Sans"/>
                <a:cs typeface="Calibri" panose="020F0502020204030204" pitchFamily="34" charset="0"/>
              </a:rPr>
              <a:t> a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peste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3000 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puieţi hibrizi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;</a:t>
            </a:r>
            <a:endParaRPr lang="en-US" sz="1600" dirty="0">
              <a:effectLst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Calibri" panose="020F0502020204030204" pitchFamily="34" charset="0"/>
              </a:rPr>
              <a:t>stabilirea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regimului</a:t>
            </a:r>
            <a:r>
              <a:rPr lang="en-US" sz="1600" dirty="0">
                <a:effectLst/>
                <a:ea typeface="Calibri" panose="020F0502020204030204" pitchFamily="34" charset="0"/>
              </a:rPr>
              <a:t> de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irigaţie</a:t>
            </a:r>
            <a:r>
              <a:rPr lang="en-US" sz="1600" dirty="0">
                <a:effectLst/>
                <a:ea typeface="Calibri" panose="020F0502020204030204" pitchFamily="34" charset="0"/>
              </a:rPr>
              <a:t> pe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terenurile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în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pantă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terasate</a:t>
            </a:r>
            <a:r>
              <a:rPr lang="en-US" sz="1600" dirty="0">
                <a:effectLst/>
                <a:ea typeface="Calibri" panose="020F0502020204030204" pitchFamily="34" charset="0"/>
              </a:rPr>
              <a:t>;</a:t>
            </a:r>
            <a:endParaRPr lang="en-US" sz="1600" kern="50" dirty="0">
              <a:effectLst/>
              <a:ea typeface="Liberation Sans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Calibri" panose="020F0502020204030204" pitchFamily="34" charset="0"/>
              </a:rPr>
              <a:t>perfecţionarea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metodelor</a:t>
            </a:r>
            <a:r>
              <a:rPr lang="en-US" sz="1600" dirty="0">
                <a:effectLst/>
                <a:ea typeface="Calibri" panose="020F0502020204030204" pitchFamily="34" charset="0"/>
              </a:rPr>
              <a:t> de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prognoză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şi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avertizare</a:t>
            </a:r>
            <a:r>
              <a:rPr lang="en-US" sz="1600" dirty="0">
                <a:effectLst/>
                <a:ea typeface="Calibri" panose="020F0502020204030204" pitchFamily="34" charset="0"/>
              </a:rPr>
              <a:t> a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tratamentelor</a:t>
            </a:r>
            <a:r>
              <a:rPr lang="en-US" sz="1600" dirty="0">
                <a:ea typeface="Calibri" panose="020F0502020204030204" pitchFamily="34" charset="0"/>
              </a:rPr>
              <a:t>;</a:t>
            </a:r>
            <a:endParaRPr lang="en-US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 err="1">
                <a:effectLst/>
                <a:ea typeface="Calibri" panose="020F0502020204030204" pitchFamily="34" charset="0"/>
              </a:rPr>
              <a:t>cercetări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asupra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producerii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vinurilor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printr</a:t>
            </a:r>
            <a:r>
              <a:rPr lang="en-US" sz="1600" dirty="0">
                <a:effectLst/>
                <a:ea typeface="Calibri" panose="020F0502020204030204" pitchFamily="34" charset="0"/>
              </a:rPr>
              <a:t>-o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tehnologie</a:t>
            </a:r>
            <a:r>
              <a:rPr lang="en-US" sz="1600" dirty="0">
                <a:effectLst/>
                <a:ea typeface="Calibri" panose="020F0502020204030204" pitchFamily="34" charset="0"/>
              </a:rPr>
              <a:t>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nouă</a:t>
            </a:r>
            <a:r>
              <a:rPr lang="en-US" sz="1600" dirty="0">
                <a:effectLst/>
                <a:ea typeface="Calibri" panose="020F0502020204030204" pitchFamily="34" charset="0"/>
              </a:rPr>
              <a:t>, de tip industrial;</a:t>
            </a:r>
          </a:p>
          <a:p>
            <a:pPr marR="0" algn="just"/>
            <a:r>
              <a:rPr lang="ro-RO" sz="1600" b="1" kern="50" dirty="0">
                <a:effectLst/>
                <a:ea typeface="Liberation Sans"/>
                <a:cs typeface="Calibri" panose="020F0502020204030204" pitchFamily="34" charset="0"/>
              </a:rPr>
              <a:t>Recomandări pentru producţie</a:t>
            </a:r>
            <a:endParaRPr lang="en-US" sz="1600" b="1" kern="50" dirty="0">
              <a:ea typeface="Liberation Sans"/>
              <a:cs typeface="Calibri" panose="020F0502020204030204" pitchFamily="34" charset="0"/>
            </a:endParaRP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Elaborarea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unei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 lucr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ãri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 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de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 sinteză a rezultatelor 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cu 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aplicabilitate</a:t>
            </a:r>
            <a:r>
              <a:rPr lang="ro-RO" sz="1600" kern="50" dirty="0">
                <a:effectLst/>
                <a:ea typeface="Liberation Sans"/>
                <a:cs typeface="Calibri" panose="020F0502020204030204" pitchFamily="34" charset="0"/>
              </a:rPr>
              <a:t> pr</a:t>
            </a:r>
            <a:r>
              <a:rPr lang="en-US" sz="1600" kern="50" dirty="0" err="1">
                <a:effectLst/>
                <a:ea typeface="Liberation Sans"/>
                <a:cs typeface="Calibri" panose="020F0502020204030204" pitchFamily="34" charset="0"/>
              </a:rPr>
              <a:t>acticã</a:t>
            </a:r>
            <a:r>
              <a:rPr lang="en-US" sz="1600" kern="50" dirty="0">
                <a:effectLst/>
                <a:ea typeface="Liberation Sans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99B504-3AF3-360F-1C5C-4B5FF5B52AC0}"/>
              </a:ext>
            </a:extLst>
          </p:cNvPr>
          <p:cNvSpPr txBox="1"/>
          <p:nvPr/>
        </p:nvSpPr>
        <p:spPr>
          <a:xfrm>
            <a:off x="4738283" y="10562727"/>
            <a:ext cx="4148540" cy="10464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o-RO" sz="1600" b="1" kern="50" dirty="0">
                <a:effectLst/>
                <a:ea typeface="Liberation Sans"/>
                <a:cs typeface="Calibri" panose="020F0502020204030204" pitchFamily="34" charset="0"/>
              </a:rPr>
              <a:t>Creşterea vizibilităţii staţiunii</a:t>
            </a:r>
            <a:endParaRPr lang="en-US" sz="1600" kern="50" dirty="0">
              <a:effectLst/>
              <a:ea typeface="Liberation Sans"/>
              <a:cs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600" dirty="0">
                <a:ea typeface="Calibri" panose="020F0502020204030204" pitchFamily="34" charset="0"/>
              </a:rPr>
              <a:t>p</a:t>
            </a:r>
            <a:r>
              <a:rPr lang="ro-RO" sz="1600" dirty="0">
                <a:effectLst/>
                <a:ea typeface="Calibri" panose="020F0502020204030204" pitchFamily="34" charset="0"/>
              </a:rPr>
              <a:t>articipa</a:t>
            </a:r>
            <a:r>
              <a:rPr lang="en-US" sz="1600" dirty="0">
                <a:effectLst/>
                <a:ea typeface="Calibri" panose="020F0502020204030204" pitchFamily="34" charset="0"/>
              </a:rPr>
              <a:t>rea</a:t>
            </a:r>
            <a:r>
              <a:rPr lang="ro-RO" sz="1600" dirty="0">
                <a:effectLst/>
                <a:ea typeface="Calibri" panose="020F0502020204030204" pitchFamily="34" charset="0"/>
              </a:rPr>
              <a:t> la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peste</a:t>
            </a:r>
            <a:r>
              <a:rPr lang="en-US" sz="1600" dirty="0">
                <a:effectLst/>
                <a:ea typeface="Calibri" panose="020F0502020204030204" pitchFamily="34" charset="0"/>
              </a:rPr>
              <a:t> 16 </a:t>
            </a:r>
            <a:r>
              <a:rPr lang="fr-FR" sz="1600" dirty="0" err="1">
                <a:effectLst/>
                <a:ea typeface="Calibri" panose="020F0502020204030204" pitchFamily="34" charset="0"/>
              </a:rPr>
              <a:t>concursuri</a:t>
            </a:r>
            <a:r>
              <a:rPr lang="fr-FR" sz="1600" dirty="0">
                <a:effectLst/>
                <a:ea typeface="Calibri" panose="020F0502020204030204" pitchFamily="34" charset="0"/>
              </a:rPr>
              <a:t> de </a:t>
            </a:r>
            <a:r>
              <a:rPr lang="fr-FR" sz="1600" dirty="0" err="1">
                <a:effectLst/>
                <a:ea typeface="Calibri" panose="020F0502020204030204" pitchFamily="34" charset="0"/>
              </a:rPr>
              <a:t>vinuri</a:t>
            </a:r>
            <a:r>
              <a:rPr lang="fr-FR" sz="1600" dirty="0">
                <a:effectLst/>
                <a:ea typeface="Calibri" panose="020F0502020204030204" pitchFamily="34" charset="0"/>
              </a:rPr>
              <a:t> si la</a:t>
            </a:r>
            <a:r>
              <a:rPr lang="fr-FR" sz="1600" dirty="0">
                <a:ea typeface="Calibri" panose="020F0502020204030204" pitchFamily="34" charset="0"/>
              </a:rPr>
              <a:t> 3 c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oncursuri</a:t>
            </a:r>
            <a:r>
              <a:rPr lang="en-US" sz="1600" dirty="0">
                <a:effectLst/>
                <a:ea typeface="Calibri" panose="020F0502020204030204" pitchFamily="34" charset="0"/>
              </a:rPr>
              <a:t> de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struguri</a:t>
            </a:r>
            <a:r>
              <a:rPr lang="en-US" sz="1600" dirty="0">
                <a:effectLst/>
                <a:ea typeface="Calibri" panose="020F0502020204030204" pitchFamily="34" charset="0"/>
              </a:rPr>
              <a:t> de masa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M. Ion </a:t>
            </a:r>
            <a:r>
              <a:rPr lang="en-US" sz="14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sz="14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col., 2022</a:t>
            </a:r>
            <a:r>
              <a:rPr lang="en-US" sz="1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n-US" sz="1400" kern="50" dirty="0">
              <a:effectLst/>
              <a:ea typeface="Liberation Sans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95D8BA-3041-9334-D3FA-6786B66CB5AD}"/>
              </a:ext>
            </a:extLst>
          </p:cNvPr>
          <p:cNvSpPr txBox="1"/>
          <p:nvPr/>
        </p:nvSpPr>
        <p:spPr>
          <a:xfrm>
            <a:off x="4747809" y="11650706"/>
            <a:ext cx="4148540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400" b="1" kern="50" dirty="0">
                <a:effectLst/>
                <a:ea typeface="Liberation Sans"/>
                <a:cs typeface="Calibri" panose="020F0502020204030204" pitchFamily="34" charset="0"/>
              </a:rPr>
              <a:t>CONCLUZII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en-US" sz="1400" dirty="0">
                <a:ea typeface="Calibri" panose="020F0502020204030204" pitchFamily="34" charset="0"/>
              </a:rPr>
              <a:t>In </a:t>
            </a:r>
            <a:r>
              <a:rPr lang="en-US" sz="1400" dirty="0" err="1">
                <a:ea typeface="Calibri" panose="020F0502020204030204" pitchFamily="34" charset="0"/>
              </a:rPr>
              <a:t>perioada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ro-RO" sz="1400" dirty="0">
                <a:ea typeface="Calibri" panose="020F0502020204030204" pitchFamily="34" charset="0"/>
              </a:rPr>
              <a:t>1950-1967</a:t>
            </a:r>
            <a:r>
              <a:rPr lang="en-US" sz="1400" dirty="0">
                <a:ea typeface="Calibri" panose="020F0502020204030204" pitchFamily="34" charset="0"/>
              </a:rPr>
              <a:t>, au </a:t>
            </a:r>
            <a:r>
              <a:rPr lang="en-US" sz="1400" dirty="0" err="1">
                <a:ea typeface="Calibri" panose="020F0502020204030204" pitchFamily="34" charset="0"/>
              </a:rPr>
              <a:t>fost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efectuate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investitii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majore</a:t>
            </a:r>
            <a:r>
              <a:rPr lang="en-US" sz="1400" dirty="0">
                <a:ea typeface="Calibri" panose="020F0502020204030204" pitchFamily="34" charset="0"/>
              </a:rPr>
              <a:t> care au </a:t>
            </a:r>
            <a:r>
              <a:rPr lang="en-US" sz="1400" dirty="0" err="1">
                <a:ea typeface="Calibri" panose="020F0502020204030204" pitchFamily="34" charset="0"/>
              </a:rPr>
              <a:t>permis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realizarea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unor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cercetari</a:t>
            </a:r>
            <a:r>
              <a:rPr lang="en-US" sz="1400" dirty="0">
                <a:ea typeface="Calibri" panose="020F0502020204030204" pitchFamily="34" charset="0"/>
              </a:rPr>
              <a:t> la </a:t>
            </a:r>
            <a:r>
              <a:rPr lang="en-US" sz="1400" dirty="0" err="1">
                <a:ea typeface="Calibri" panose="020F0502020204030204" pitchFamily="34" charset="0"/>
              </a:rPr>
              <a:t>standarde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internationale</a:t>
            </a:r>
            <a:r>
              <a:rPr lang="en-US" sz="1400" dirty="0">
                <a:ea typeface="Calibri" panose="020F0502020204030204" pitchFamily="34" charset="0"/>
              </a:rPr>
              <a:t>. </a:t>
            </a:r>
            <a:r>
              <a:rPr lang="en-US" sz="1400" dirty="0" err="1">
                <a:ea typeface="Calibri" panose="020F0502020204030204" pitchFamily="34" charset="0"/>
              </a:rPr>
              <a:t>Rezultatele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stiintifice</a:t>
            </a:r>
            <a:r>
              <a:rPr lang="en-US" sz="1400" dirty="0">
                <a:ea typeface="Calibri" panose="020F0502020204030204" pitchFamily="34" charset="0"/>
              </a:rPr>
              <a:t>  </a:t>
            </a:r>
            <a:r>
              <a:rPr lang="en-US" sz="1400" dirty="0" err="1">
                <a:ea typeface="Calibri" panose="020F0502020204030204" pitchFamily="34" charset="0"/>
              </a:rPr>
              <a:t>deosebite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si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actiunile</a:t>
            </a:r>
            <a:r>
              <a:rPr lang="en-US" sz="1400" dirty="0">
                <a:ea typeface="Calibri" panose="020F0502020204030204" pitchFamily="34" charset="0"/>
              </a:rPr>
              <a:t> de </a:t>
            </a:r>
            <a:r>
              <a:rPr lang="en-US" sz="1400" dirty="0" err="1">
                <a:ea typeface="Calibri" panose="020F0502020204030204" pitchFamily="34" charset="0"/>
              </a:rPr>
              <a:t>promovare</a:t>
            </a:r>
            <a:r>
              <a:rPr lang="en-US" sz="1400" dirty="0">
                <a:ea typeface="Calibri" panose="020F0502020204030204" pitchFamily="34" charset="0"/>
              </a:rPr>
              <a:t> au </a:t>
            </a:r>
            <a:r>
              <a:rPr lang="en-US" sz="1400" dirty="0" err="1">
                <a:ea typeface="Calibri" panose="020F0502020204030204" pitchFamily="34" charset="0"/>
              </a:rPr>
              <a:t>contribuit</a:t>
            </a:r>
            <a:r>
              <a:rPr lang="en-US" sz="1400" dirty="0">
                <a:ea typeface="Calibri" panose="020F0502020204030204" pitchFamily="34" charset="0"/>
              </a:rPr>
              <a:t> la </a:t>
            </a:r>
            <a:r>
              <a:rPr lang="en-US" sz="1400" dirty="0" err="1">
                <a:ea typeface="Calibri" panose="020F0502020204030204" pitchFamily="34" charset="0"/>
              </a:rPr>
              <a:t>cresterea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vizibilitatii</a:t>
            </a:r>
            <a:r>
              <a:rPr lang="en-US" sz="1400" dirty="0">
                <a:ea typeface="Calibri" panose="020F0502020204030204" pitchFamily="34" charset="0"/>
              </a:rPr>
              <a:t> SEV </a:t>
            </a:r>
            <a:r>
              <a:rPr lang="en-US" sz="1400" dirty="0" err="1">
                <a:ea typeface="Calibri" panose="020F0502020204030204" pitchFamily="34" charset="0"/>
              </a:rPr>
              <a:t>Valea</a:t>
            </a:r>
            <a:r>
              <a:rPr lang="en-US" sz="1400" dirty="0">
                <a:ea typeface="Calibri" panose="020F0502020204030204" pitchFamily="34" charset="0"/>
              </a:rPr>
              <a:t> </a:t>
            </a:r>
            <a:r>
              <a:rPr lang="en-US" sz="1400" dirty="0" err="1">
                <a:ea typeface="Calibri" panose="020F0502020204030204" pitchFamily="34" charset="0"/>
              </a:rPr>
              <a:t>Calugareasca</a:t>
            </a:r>
            <a:r>
              <a:rPr lang="en-US" sz="1400" dirty="0">
                <a:ea typeface="Calibri" panose="020F0502020204030204" pitchFamily="34" charset="0"/>
              </a:rPr>
              <a:t>.</a:t>
            </a:r>
            <a:endParaRPr lang="en-US" sz="1400" kern="50" dirty="0">
              <a:effectLst/>
              <a:ea typeface="Liberation Sans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024541-418F-B3B0-D596-DD193F5BBCE8}"/>
              </a:ext>
            </a:extLst>
          </p:cNvPr>
          <p:cNvSpPr txBox="1"/>
          <p:nvPr/>
        </p:nvSpPr>
        <p:spPr>
          <a:xfrm>
            <a:off x="4738283" y="13073514"/>
            <a:ext cx="4158066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400" b="1" kern="50" dirty="0">
                <a:effectLst/>
                <a:ea typeface="Liberation Sans"/>
                <a:cs typeface="Calibri" panose="020F0502020204030204" pitchFamily="34" charset="0"/>
              </a:rPr>
              <a:t>BIBLIOGRAFIE</a:t>
            </a: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ro-RO" sz="1400" dirty="0">
                <a:effectLst/>
                <a:ea typeface="Times New Roman" panose="02020603050405020304" pitchFamily="18" charset="0"/>
              </a:rPr>
              <a:t>Constantinescu, Gh.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colab</a:t>
            </a:r>
            <a:r>
              <a:rPr lang="ro-RO" sz="1400" dirty="0">
                <a:effectLst/>
                <a:ea typeface="Times New Roman" panose="02020603050405020304" pitchFamily="18" charset="0"/>
              </a:rPr>
              <a:t>. (1970). Amplepografia R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SR</a:t>
            </a:r>
            <a:r>
              <a:rPr lang="ro-RO" sz="1400" dirty="0">
                <a:effectLst/>
                <a:ea typeface="Times New Roman" panose="02020603050405020304" pitchFamily="18" charset="0"/>
              </a:rPr>
              <a:t>. Ed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 </a:t>
            </a:r>
            <a:r>
              <a:rPr lang="ro-RO" sz="1400" dirty="0">
                <a:effectLst/>
                <a:ea typeface="Times New Roman" panose="02020603050405020304" pitchFamily="18" charset="0"/>
              </a:rPr>
              <a:t>Academiei RSR. 670 pg.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marL="285750" marR="0" indent="-285750" algn="just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ION M,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si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ea typeface="Times New Roman" panose="02020603050405020304" pitchFamily="18" charset="0"/>
              </a:rPr>
              <a:t>colab</a:t>
            </a:r>
            <a:r>
              <a:rPr lang="ro-RO" sz="1400" dirty="0">
                <a:effectLst/>
                <a:ea typeface="Times New Roman" panose="02020603050405020304" pitchFamily="18" charset="0"/>
              </a:rPr>
              <a:t>. (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2022</a:t>
            </a:r>
            <a:r>
              <a:rPr lang="ro-RO" sz="1400" dirty="0">
                <a:effectLst/>
                <a:ea typeface="Times New Roman" panose="02020603050405020304" pitchFamily="18" charset="0"/>
              </a:rPr>
              <a:t>)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. </a:t>
            </a:r>
            <a:r>
              <a:rPr lang="it-IT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70 de ani de activitate ştiinţifică în sprijinul viticulturii şi vinificaţiei româneşti, Ed. 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PIM Iasi, 88 </a:t>
            </a:r>
            <a:r>
              <a:rPr lang="en-US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pag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626</TotalTime>
  <Words>538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Liberation Sans</vt:lpstr>
      <vt:lpstr>Times New Roman</vt:lpstr>
      <vt:lpstr>Wingdings</vt:lpstr>
      <vt:lpstr>Office Theme</vt:lpstr>
      <vt:lpstr>Etape in dezvoltarea cercetarilor din domeniul viticulturii si vinificatiei la Valea Calugareasca (1950-1967)  Marian ION, Elena BRINDUSE, Irina Georgiana BALANESCU, Cristian BURLACU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107</cp:revision>
  <dcterms:created xsi:type="dcterms:W3CDTF">2024-02-27T07:52:51Z</dcterms:created>
  <dcterms:modified xsi:type="dcterms:W3CDTF">2024-05-22T05:12:51Z</dcterms:modified>
</cp:coreProperties>
</file>