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5">
          <p15:clr>
            <a:srgbClr val="A4A3A4"/>
          </p15:clr>
        </p15:guide>
        <p15:guide id="2" pos="28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120"/>
      </p:cViewPr>
      <p:guideLst>
        <p:guide orient="horz" pos="4785"/>
        <p:guide pos="28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371" y="2174912"/>
            <a:ext cx="6680397" cy="716375"/>
          </a:xfrm>
        </p:spPr>
        <p:txBody>
          <a:bodyPr>
            <a:normAutofit fontScale="90000"/>
          </a:bodyPr>
          <a:lstStyle/>
          <a:p>
            <a:pPr lvl="0"/>
            <a:r>
              <a:rPr lang="en-US" sz="8000" dirty="0" smtClean="0">
                <a:latin typeface="Arial" pitchFamily="34" charset="0"/>
              </a:rPr>
              <a:t/>
            </a:r>
            <a:br>
              <a:rPr lang="en-US" sz="8000" dirty="0" smtClean="0">
                <a:latin typeface="Arial" pitchFamily="34" charset="0"/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2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 smtClean="0"/>
              <a:t>ACADEMIA </a:t>
            </a:r>
            <a:r>
              <a:rPr lang="ro-RO" sz="2400" b="1" dirty="0"/>
              <a:t>DE ȘTIINȚE AGRICOLE ȘI SILVICE </a:t>
            </a:r>
            <a:endParaRPr lang="en-US" sz="2400" b="1" dirty="0" smtClean="0"/>
          </a:p>
          <a:p>
            <a:r>
              <a:rPr lang="ro-RO" sz="2400" b="1" dirty="0" smtClean="0"/>
              <a:t>“</a:t>
            </a:r>
            <a:r>
              <a:rPr lang="ro-RO" sz="2400" b="1" i="1" dirty="0"/>
              <a:t>GHEORGHE IONESCU </a:t>
            </a:r>
            <a:r>
              <a:rPr lang="ro-RO" sz="2400" b="1" i="1" dirty="0" smtClean="0"/>
              <a:t>ȘIȘEȘTI</a:t>
            </a:r>
            <a:r>
              <a:rPr lang="en-US" sz="2400" b="1" dirty="0" smtClean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24076" y="1375907"/>
            <a:ext cx="4819650" cy="379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6720" y="3334414"/>
            <a:ext cx="8006759" cy="212651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  <a:p>
            <a:pPr algn="just"/>
            <a:endParaRPr lang="ro-RO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CO</a:t>
            </a:r>
            <a:r>
              <a:rPr lang="en-US" sz="2000" dirty="0" smtClean="0"/>
              <a:t>N</a:t>
            </a:r>
            <a:r>
              <a:rPr lang="en-US" sz="2000" b="1" dirty="0" smtClean="0"/>
              <a:t>FERINTA </a:t>
            </a:r>
            <a:r>
              <a:rPr lang="en-US" sz="2000" b="1" dirty="0"/>
              <a:t>ANIVERSARA </a:t>
            </a:r>
            <a:r>
              <a:rPr lang="en-US" sz="2000" b="1" dirty="0" smtClean="0"/>
              <a:t>ICAR</a:t>
            </a:r>
            <a:r>
              <a:rPr lang="ro-RO" sz="2000" b="1" dirty="0" smtClean="0"/>
              <a:t> ed. III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Bucuresti</a:t>
            </a:r>
            <a:r>
              <a:rPr lang="en-US" sz="2000" b="1" dirty="0" smtClean="0"/>
              <a:t>, 30 </a:t>
            </a:r>
            <a:r>
              <a:rPr lang="en-US" sz="2000" b="1" dirty="0" err="1" smtClean="0"/>
              <a:t>mai</a:t>
            </a:r>
            <a:r>
              <a:rPr lang="en-US" sz="2000" b="1" dirty="0" smtClean="0"/>
              <a:t> 2024</a:t>
            </a:r>
            <a:endParaRPr lang="en-US" sz="20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31332" y="5603733"/>
            <a:ext cx="7941168" cy="5311917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4152" y="11258550"/>
            <a:ext cx="7858347" cy="1552575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400" b="1" dirty="0" smtClean="0"/>
          </a:p>
          <a:p>
            <a:pPr algn="just"/>
            <a:endParaRPr lang="en-US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37658" y="13296900"/>
            <a:ext cx="7803436" cy="1057275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65545" y="5544145"/>
            <a:ext cx="26475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REZULTATE ȘI DISCUȚII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3304" y="12840327"/>
            <a:ext cx="1515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/>
              <a:t>BIBLIOGRAFIE</a:t>
            </a:r>
            <a:endParaRPr lang="en-US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50" y="1928977"/>
            <a:ext cx="8877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PRINCIPALELE CARACTERISTICI DE COMPOZI</a:t>
            </a:r>
            <a:r>
              <a:rPr lang="ro-RO" b="1" dirty="0"/>
              <a:t>ȚIE ALE STRUGURILOR DIN SOIURILE DE STRUGURI ALBI ȘI </a:t>
            </a:r>
            <a:r>
              <a:rPr lang="ro-RO" b="1" dirty="0" smtClean="0"/>
              <a:t>SEMIAROMAȚI</a:t>
            </a:r>
            <a:endParaRPr lang="ro-RO" sz="2000" b="1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ro-RO" sz="20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ro-RO" sz="14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Popescu Raluca Iuliana</a:t>
            </a:r>
            <a:endParaRPr lang="en-US" sz="1400" b="1" dirty="0"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594" y="2931268"/>
            <a:ext cx="16706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b="1" dirty="0" smtClean="0">
                <a:latin typeface="+mj-lt"/>
              </a:rPr>
              <a:t>REZUMAT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9789" y="3305071"/>
            <a:ext cx="8009196" cy="223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en-US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1300" i="1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o-RO" sz="1250" i="1" dirty="0" smtClean="0"/>
              <a:t>Studiile </a:t>
            </a:r>
            <a:r>
              <a:rPr lang="ro-RO" sz="1250" i="1" dirty="0"/>
              <a:t>au fost efectuate la Stațiunea de Cercetare Dezvoltare pentru Viticultură și Vinificașie Drăgășani si au avut drept scop studierea anumitor soiuri de struguri românești și străine, albe cultivate în condițiile eco-pedo-climatece ale podgoriei Drăgășani, județul </a:t>
            </a:r>
            <a:r>
              <a:rPr lang="ro-RO" sz="1250" i="1" dirty="0" smtClean="0"/>
              <a:t>Vâlcea.</a:t>
            </a:r>
            <a:r>
              <a:rPr lang="en-US" sz="1250" dirty="0"/>
              <a:t> </a:t>
            </a:r>
            <a:r>
              <a:rPr lang="ro-RO" sz="1250" i="1" dirty="0" smtClean="0"/>
              <a:t>Cercetările </a:t>
            </a:r>
            <a:r>
              <a:rPr lang="ro-RO" sz="1250" i="1" dirty="0"/>
              <a:t>care fac obiectul lucrării de faţă s-au desfăşurat în perioada anilor viticoli 2019, 2020 şi 2021 asupra potenţialului tehnologic al soiurilor pentru vinuri albe și aromate: 'Crâmpoșie selecționată, </a:t>
            </a:r>
            <a:r>
              <a:rPr lang="ro-RO" sz="1250" i="1" dirty="0" smtClean="0"/>
              <a:t>'Sauvignon</a:t>
            </a:r>
            <a:r>
              <a:rPr lang="ro-RO" sz="1400" i="1" dirty="0"/>
              <a:t>'</a:t>
            </a:r>
            <a:r>
              <a:rPr lang="ro-RO" sz="1250" i="1" dirty="0" smtClean="0"/>
              <a:t>, </a:t>
            </a:r>
            <a:r>
              <a:rPr lang="ro-RO" sz="1250" i="1" dirty="0"/>
              <a:t>'Crâmpoșie </a:t>
            </a:r>
            <a:r>
              <a:rPr lang="ro-RO" sz="1250" i="1" dirty="0" smtClean="0"/>
              <a:t>aromată</a:t>
            </a:r>
            <a:r>
              <a:rPr lang="ro-RO" sz="1250" i="1" dirty="0"/>
              <a:t>'</a:t>
            </a:r>
            <a:r>
              <a:rPr lang="ro-RO" sz="1250" i="1" dirty="0" smtClean="0"/>
              <a:t>  </a:t>
            </a:r>
            <a:r>
              <a:rPr lang="ro-RO" sz="1250" i="1" dirty="0"/>
              <a:t>și 'Tămâioasă </a:t>
            </a:r>
            <a:r>
              <a:rPr lang="ro-RO" sz="1250" i="1" dirty="0" smtClean="0"/>
              <a:t>românească</a:t>
            </a:r>
            <a:r>
              <a:rPr lang="ro-RO" sz="1400" i="1" dirty="0"/>
              <a:t>'</a:t>
            </a:r>
            <a:r>
              <a:rPr lang="ro-RO" sz="1250" i="1" dirty="0" smtClean="0"/>
              <a:t>. </a:t>
            </a:r>
            <a:r>
              <a:rPr lang="en-US" sz="1250" i="1" dirty="0" err="1"/>
              <a:t>În</a:t>
            </a:r>
            <a:r>
              <a:rPr lang="en-US" sz="1250" i="1" dirty="0"/>
              <a:t> </a:t>
            </a:r>
            <a:r>
              <a:rPr lang="en-US" sz="1250" i="1" dirty="0" err="1"/>
              <a:t>toţi</a:t>
            </a:r>
            <a:r>
              <a:rPr lang="en-US" sz="1250" i="1" dirty="0"/>
              <a:t> </a:t>
            </a:r>
            <a:r>
              <a:rPr lang="en-US" sz="1250" i="1" dirty="0" err="1"/>
              <a:t>cei</a:t>
            </a:r>
            <a:r>
              <a:rPr lang="en-US" sz="1250" i="1" dirty="0"/>
              <a:t> 3 </a:t>
            </a:r>
            <a:r>
              <a:rPr lang="en-US" sz="1250" i="1" dirty="0" err="1"/>
              <a:t>ani</a:t>
            </a:r>
            <a:r>
              <a:rPr lang="en-US" sz="1250" i="1" dirty="0"/>
              <a:t> </a:t>
            </a:r>
            <a:r>
              <a:rPr lang="en-US" sz="1250" i="1" dirty="0" err="1"/>
              <a:t>viticoli</a:t>
            </a:r>
            <a:r>
              <a:rPr lang="en-US" sz="1250" i="1" dirty="0"/>
              <a:t>, </a:t>
            </a:r>
            <a:r>
              <a:rPr lang="en-US" sz="1250" i="1" dirty="0" err="1"/>
              <a:t>pe</a:t>
            </a:r>
            <a:r>
              <a:rPr lang="en-US" sz="1250" i="1" dirty="0"/>
              <a:t> </a:t>
            </a:r>
            <a:r>
              <a:rPr lang="en-US" sz="1250" i="1" dirty="0" err="1"/>
              <a:t>parcursul</a:t>
            </a:r>
            <a:r>
              <a:rPr lang="en-US" sz="1250" i="1" dirty="0"/>
              <a:t> </a:t>
            </a:r>
            <a:r>
              <a:rPr lang="en-US" sz="1250" i="1" dirty="0" err="1"/>
              <a:t>cărora</a:t>
            </a:r>
            <a:r>
              <a:rPr lang="en-US" sz="1250" i="1" dirty="0"/>
              <a:t> s-au </a:t>
            </a:r>
            <a:r>
              <a:rPr lang="en-US" sz="1250" i="1" dirty="0" err="1"/>
              <a:t>efectuat</a:t>
            </a:r>
            <a:r>
              <a:rPr lang="en-US" sz="1250" i="1" dirty="0"/>
              <a:t> </a:t>
            </a:r>
            <a:r>
              <a:rPr lang="en-US" sz="1250" i="1" dirty="0" err="1"/>
              <a:t>cercetările</a:t>
            </a:r>
            <a:r>
              <a:rPr lang="en-US" sz="1250" i="1" dirty="0"/>
              <a:t>, </a:t>
            </a:r>
            <a:r>
              <a:rPr lang="en-US" sz="1250" i="1" dirty="0" err="1"/>
              <a:t>începând</a:t>
            </a:r>
            <a:r>
              <a:rPr lang="en-US" sz="1250" i="1" dirty="0"/>
              <a:t> cu </a:t>
            </a:r>
            <a:r>
              <a:rPr lang="en-US" sz="1250" i="1" dirty="0" err="1"/>
              <a:t>declanşarea</a:t>
            </a:r>
            <a:r>
              <a:rPr lang="en-US" sz="1250" i="1" dirty="0"/>
              <a:t> </a:t>
            </a:r>
            <a:r>
              <a:rPr lang="en-US" sz="1250" i="1" dirty="0" err="1"/>
              <a:t>fenofazei</a:t>
            </a:r>
            <a:r>
              <a:rPr lang="en-US" sz="1250" i="1" dirty="0"/>
              <a:t> de </a:t>
            </a:r>
            <a:r>
              <a:rPr lang="en-US" sz="1250" i="1" dirty="0" err="1"/>
              <a:t>pârgă</a:t>
            </a:r>
            <a:r>
              <a:rPr lang="en-US" sz="1250" i="1" dirty="0"/>
              <a:t>, </a:t>
            </a:r>
            <a:r>
              <a:rPr lang="en-US" sz="1250" i="1" dirty="0" err="1"/>
              <a:t>identificată</a:t>
            </a:r>
            <a:r>
              <a:rPr lang="en-US" sz="1250" i="1" dirty="0"/>
              <a:t> </a:t>
            </a:r>
            <a:r>
              <a:rPr lang="en-US" sz="1250" i="1" dirty="0" err="1"/>
              <a:t>prin</a:t>
            </a:r>
            <a:r>
              <a:rPr lang="en-US" sz="1250" i="1" dirty="0"/>
              <a:t> </a:t>
            </a:r>
            <a:r>
              <a:rPr lang="en-US" sz="1250" i="1" dirty="0" err="1"/>
              <a:t>înmuierea</a:t>
            </a:r>
            <a:r>
              <a:rPr lang="en-US" sz="1250" i="1" dirty="0"/>
              <a:t> </a:t>
            </a:r>
            <a:r>
              <a:rPr lang="en-US" sz="1250" i="1" dirty="0" err="1"/>
              <a:t>boabelor</a:t>
            </a:r>
            <a:r>
              <a:rPr lang="en-US" sz="1250" i="1" dirty="0"/>
              <a:t>, s-a </a:t>
            </a:r>
            <a:r>
              <a:rPr lang="en-US" sz="1250" i="1" dirty="0" err="1"/>
              <a:t>procedat</a:t>
            </a:r>
            <a:r>
              <a:rPr lang="en-US" sz="1250" i="1" dirty="0"/>
              <a:t>, conform </a:t>
            </a:r>
            <a:r>
              <a:rPr lang="en-US" sz="1250" i="1" dirty="0" err="1"/>
              <a:t>metodologiilor</a:t>
            </a:r>
            <a:r>
              <a:rPr lang="en-US" sz="1250" i="1" dirty="0"/>
              <a:t> elaborate de </a:t>
            </a:r>
            <a:r>
              <a:rPr lang="en-US" sz="1250" i="1" dirty="0" err="1"/>
              <a:t>Institutul</a:t>
            </a:r>
            <a:r>
              <a:rPr lang="en-US" sz="1250" i="1" dirty="0"/>
              <a:t> </a:t>
            </a:r>
            <a:r>
              <a:rPr lang="en-US" sz="1250" i="1" dirty="0" err="1"/>
              <a:t>Naţional</a:t>
            </a:r>
            <a:r>
              <a:rPr lang="en-US" sz="1250" i="1" dirty="0"/>
              <a:t> de </a:t>
            </a:r>
            <a:r>
              <a:rPr lang="en-US" sz="1250" i="1" dirty="0" err="1"/>
              <a:t>Cercetări</a:t>
            </a:r>
            <a:r>
              <a:rPr lang="en-US" sz="1250" i="1" dirty="0"/>
              <a:t> </a:t>
            </a:r>
            <a:r>
              <a:rPr lang="en-US" sz="1250" i="1" dirty="0" err="1"/>
              <a:t>pentru</a:t>
            </a:r>
            <a:r>
              <a:rPr lang="en-US" sz="1250" i="1" dirty="0"/>
              <a:t> </a:t>
            </a:r>
            <a:r>
              <a:rPr lang="en-US" sz="1250" i="1" dirty="0" err="1"/>
              <a:t>Viticultură</a:t>
            </a:r>
            <a:r>
              <a:rPr lang="en-US" sz="1250" i="1" dirty="0"/>
              <a:t> </a:t>
            </a:r>
            <a:r>
              <a:rPr lang="en-US" sz="1250" i="1" dirty="0" err="1"/>
              <a:t>şi</a:t>
            </a:r>
            <a:r>
              <a:rPr lang="en-US" sz="1250" i="1" dirty="0"/>
              <a:t> </a:t>
            </a:r>
            <a:r>
              <a:rPr lang="en-US" sz="1250" i="1" dirty="0" err="1"/>
              <a:t>Vinificaţie</a:t>
            </a:r>
            <a:r>
              <a:rPr lang="en-US" sz="1250" i="1" dirty="0"/>
              <a:t>, la </a:t>
            </a:r>
            <a:r>
              <a:rPr lang="en-US" sz="1250" i="1" dirty="0" err="1"/>
              <a:t>urmărirea</a:t>
            </a:r>
            <a:r>
              <a:rPr lang="en-US" sz="1250" i="1" dirty="0"/>
              <a:t> </a:t>
            </a:r>
            <a:r>
              <a:rPr lang="en-US" sz="1250" i="1" dirty="0" err="1"/>
              <a:t>procesului</a:t>
            </a:r>
            <a:r>
              <a:rPr lang="en-US" sz="1250" i="1" dirty="0"/>
              <a:t> de </a:t>
            </a:r>
            <a:r>
              <a:rPr lang="en-US" sz="1250" i="1" dirty="0" err="1"/>
              <a:t>creştere</a:t>
            </a:r>
            <a:r>
              <a:rPr lang="en-US" sz="1250" i="1" dirty="0"/>
              <a:t> </a:t>
            </a:r>
            <a:r>
              <a:rPr lang="en-US" sz="1250" i="1" dirty="0" err="1"/>
              <a:t>şi</a:t>
            </a:r>
            <a:r>
              <a:rPr lang="en-US" sz="1250" i="1" dirty="0"/>
              <a:t> </a:t>
            </a:r>
            <a:r>
              <a:rPr lang="en-US" sz="1250" i="1" dirty="0" err="1"/>
              <a:t>maturare</a:t>
            </a:r>
            <a:r>
              <a:rPr lang="en-US" sz="1250" i="1" dirty="0"/>
              <a:t> a </a:t>
            </a:r>
            <a:r>
              <a:rPr lang="en-US" sz="1250" i="1" dirty="0" err="1"/>
              <a:t>strugurilor</a:t>
            </a:r>
            <a:r>
              <a:rPr lang="en-US" sz="1250" i="1" dirty="0"/>
              <a:t>. </a:t>
            </a:r>
            <a:r>
              <a:rPr lang="en-US" sz="1250" i="1" dirty="0" err="1"/>
              <a:t>În</a:t>
            </a:r>
            <a:r>
              <a:rPr lang="en-US" sz="1250" i="1" dirty="0"/>
              <a:t> </a:t>
            </a:r>
            <a:r>
              <a:rPr lang="en-US" sz="1250" i="1" dirty="0" err="1"/>
              <a:t>acest</a:t>
            </a:r>
            <a:r>
              <a:rPr lang="en-US" sz="1250" i="1" dirty="0"/>
              <a:t> </a:t>
            </a:r>
            <a:r>
              <a:rPr lang="en-US" sz="1250" i="1" dirty="0" err="1"/>
              <a:t>scop</a:t>
            </a:r>
            <a:r>
              <a:rPr lang="en-US" sz="1250" i="1" dirty="0"/>
              <a:t>, </a:t>
            </a:r>
            <a:r>
              <a:rPr lang="en-US" sz="1250" i="1" dirty="0" err="1"/>
              <a:t>pentru</a:t>
            </a:r>
            <a:r>
              <a:rPr lang="en-US" sz="1250" i="1" dirty="0"/>
              <a:t> </a:t>
            </a:r>
            <a:r>
              <a:rPr lang="en-US" sz="1250" i="1" dirty="0" err="1"/>
              <a:t>toate</a:t>
            </a:r>
            <a:r>
              <a:rPr lang="en-US" sz="1250" i="1" dirty="0"/>
              <a:t> </a:t>
            </a:r>
            <a:r>
              <a:rPr lang="en-US" sz="1250" i="1" dirty="0" err="1"/>
              <a:t>soiurile</a:t>
            </a:r>
            <a:r>
              <a:rPr lang="en-US" sz="1250" i="1" dirty="0"/>
              <a:t> </a:t>
            </a:r>
            <a:r>
              <a:rPr lang="en-US" sz="1250" i="1" dirty="0" err="1"/>
              <a:t>luate</a:t>
            </a:r>
            <a:r>
              <a:rPr lang="en-US" sz="1250" i="1" dirty="0"/>
              <a:t> </a:t>
            </a:r>
            <a:r>
              <a:rPr lang="en-US" sz="1250" i="1" dirty="0" err="1"/>
              <a:t>în</a:t>
            </a:r>
            <a:r>
              <a:rPr lang="en-US" sz="1250" i="1" dirty="0"/>
              <a:t> </a:t>
            </a:r>
            <a:r>
              <a:rPr lang="en-US" sz="1250" i="1" dirty="0" err="1"/>
              <a:t>studiu</a:t>
            </a:r>
            <a:r>
              <a:rPr lang="en-US" sz="1250" i="1" dirty="0"/>
              <a:t> </a:t>
            </a:r>
            <a:r>
              <a:rPr lang="en-US" sz="1250" i="1" dirty="0" err="1"/>
              <a:t>cantonate</a:t>
            </a:r>
            <a:r>
              <a:rPr lang="en-US" sz="1250" i="1" dirty="0"/>
              <a:t> </a:t>
            </a:r>
            <a:r>
              <a:rPr lang="en-US" sz="1250" i="1" dirty="0" err="1"/>
              <a:t>în</a:t>
            </a:r>
            <a:r>
              <a:rPr lang="en-US" sz="1250" i="1" dirty="0"/>
              <a:t> </a:t>
            </a:r>
            <a:r>
              <a:rPr lang="en-US" sz="1250" i="1" dirty="0" err="1"/>
              <a:t>podgoria</a:t>
            </a:r>
            <a:r>
              <a:rPr lang="en-US" sz="1250" i="1" dirty="0"/>
              <a:t> </a:t>
            </a:r>
            <a:r>
              <a:rPr lang="en-US" sz="1250" i="1" dirty="0" err="1"/>
              <a:t>vâlceană</a:t>
            </a:r>
            <a:r>
              <a:rPr lang="en-US" sz="1250" i="1" dirty="0"/>
              <a:t> </a:t>
            </a:r>
            <a:r>
              <a:rPr lang="en-US" sz="1250" i="1" dirty="0" err="1"/>
              <a:t>Drăgășani</a:t>
            </a:r>
            <a:r>
              <a:rPr lang="en-US" sz="1250" i="1" dirty="0"/>
              <a:t> au </a:t>
            </a:r>
            <a:r>
              <a:rPr lang="en-US" sz="1250" i="1" dirty="0" err="1"/>
              <a:t>fost</a:t>
            </a:r>
            <a:r>
              <a:rPr lang="en-US" sz="1250" i="1" dirty="0"/>
              <a:t> </a:t>
            </a:r>
            <a:r>
              <a:rPr lang="en-US" sz="1250" i="1" dirty="0" err="1"/>
              <a:t>luate</a:t>
            </a:r>
            <a:r>
              <a:rPr lang="en-US" sz="1250" i="1" dirty="0"/>
              <a:t> </a:t>
            </a:r>
            <a:r>
              <a:rPr lang="en-US" sz="1250" i="1" dirty="0" err="1"/>
              <a:t>în</a:t>
            </a:r>
            <a:r>
              <a:rPr lang="en-US" sz="1250" i="1" dirty="0"/>
              <a:t> </a:t>
            </a:r>
            <a:r>
              <a:rPr lang="en-US" sz="1250" i="1" dirty="0" err="1"/>
              <a:t>considerare</a:t>
            </a:r>
            <a:r>
              <a:rPr lang="en-US" sz="1250" i="1" dirty="0"/>
              <a:t> 500-700 </a:t>
            </a:r>
            <a:r>
              <a:rPr lang="en-US" sz="1250" i="1" dirty="0" err="1"/>
              <a:t>boabe</a:t>
            </a:r>
            <a:r>
              <a:rPr lang="en-US" sz="1250" i="1" dirty="0"/>
              <a:t> de </a:t>
            </a:r>
            <a:r>
              <a:rPr lang="en-US" sz="1250" i="1" dirty="0" err="1"/>
              <a:t>struguri</a:t>
            </a:r>
            <a:r>
              <a:rPr lang="en-US" sz="1250" i="1" dirty="0"/>
              <a:t>, la </a:t>
            </a:r>
            <a:r>
              <a:rPr lang="en-US" sz="1250" i="1" dirty="0" err="1"/>
              <a:t>fiecare</a:t>
            </a:r>
            <a:r>
              <a:rPr lang="en-US" sz="1250" i="1" dirty="0"/>
              <a:t> </a:t>
            </a:r>
            <a:r>
              <a:rPr lang="en-US" sz="1250" i="1" dirty="0" err="1"/>
              <a:t>dată</a:t>
            </a:r>
            <a:r>
              <a:rPr lang="en-US" sz="1250" i="1" dirty="0"/>
              <a:t> </a:t>
            </a:r>
            <a:r>
              <a:rPr lang="en-US" sz="1250" i="1" dirty="0" err="1"/>
              <a:t>calendaristică</a:t>
            </a:r>
            <a:r>
              <a:rPr lang="en-US" sz="1250" i="1" dirty="0"/>
              <a:t> de </a:t>
            </a:r>
            <a:r>
              <a:rPr lang="en-US" sz="1250" i="1" dirty="0" err="1"/>
              <a:t>referinţă</a:t>
            </a:r>
            <a:r>
              <a:rPr lang="en-US" sz="1250" i="1" dirty="0"/>
              <a:t>, </a:t>
            </a:r>
            <a:r>
              <a:rPr lang="en-US" sz="1250" i="1" dirty="0" err="1"/>
              <a:t>determinându</a:t>
            </a:r>
            <a:r>
              <a:rPr lang="en-US" sz="1250" i="1" dirty="0"/>
              <a:t>-se cu </a:t>
            </a:r>
            <a:r>
              <a:rPr lang="en-US" sz="1250" i="1" dirty="0" err="1"/>
              <a:t>precizie</a:t>
            </a:r>
            <a:r>
              <a:rPr lang="en-US" sz="1250" i="1" dirty="0"/>
              <a:t>, </a:t>
            </a:r>
            <a:r>
              <a:rPr lang="en-US" sz="1250" i="1" dirty="0" err="1"/>
              <a:t>greutatea</a:t>
            </a:r>
            <a:r>
              <a:rPr lang="en-US" sz="1250" i="1" dirty="0"/>
              <a:t> </a:t>
            </a:r>
            <a:r>
              <a:rPr lang="en-US" sz="1250" i="1" dirty="0" err="1"/>
              <a:t>lor</a:t>
            </a:r>
            <a:r>
              <a:rPr lang="en-US" sz="1250" i="1" dirty="0"/>
              <a:t> </a:t>
            </a:r>
            <a:r>
              <a:rPr lang="en-US" sz="1250" i="1" dirty="0" err="1"/>
              <a:t>şi</a:t>
            </a:r>
            <a:r>
              <a:rPr lang="en-US" sz="1250" i="1" dirty="0"/>
              <a:t> </a:t>
            </a:r>
            <a:r>
              <a:rPr lang="en-US" sz="1250" i="1" dirty="0" err="1"/>
              <a:t>raportându</a:t>
            </a:r>
            <a:r>
              <a:rPr lang="en-US" sz="1250" i="1" dirty="0"/>
              <a:t>-se la 100 </a:t>
            </a:r>
            <a:r>
              <a:rPr lang="en-US" sz="1250" i="1" dirty="0" err="1"/>
              <a:t>boabe</a:t>
            </a:r>
            <a:r>
              <a:rPr lang="en-US" sz="1250" i="1" dirty="0"/>
              <a:t>. </a:t>
            </a:r>
            <a:r>
              <a:rPr lang="en-US" sz="1250" i="1" dirty="0" err="1"/>
              <a:t>În</a:t>
            </a:r>
            <a:r>
              <a:rPr lang="en-US" sz="1250" i="1" dirty="0"/>
              <a:t> </a:t>
            </a:r>
            <a:r>
              <a:rPr lang="en-US" sz="1250" i="1" dirty="0" err="1"/>
              <a:t>mustul</a:t>
            </a:r>
            <a:r>
              <a:rPr lang="en-US" sz="1250" i="1" dirty="0"/>
              <a:t> </a:t>
            </a:r>
            <a:r>
              <a:rPr lang="en-US" sz="1250" i="1" dirty="0" err="1"/>
              <a:t>celor</a:t>
            </a:r>
            <a:r>
              <a:rPr lang="en-US" sz="1250" i="1" dirty="0"/>
              <a:t> 500-700 </a:t>
            </a:r>
            <a:r>
              <a:rPr lang="en-US" sz="1250" i="1" dirty="0" err="1"/>
              <a:t>boabe</a:t>
            </a:r>
            <a:r>
              <a:rPr lang="en-US" sz="1250" i="1" dirty="0"/>
              <a:t> s-au </a:t>
            </a:r>
            <a:r>
              <a:rPr lang="en-US" sz="1250" i="1" dirty="0" err="1"/>
              <a:t>determinat</a:t>
            </a:r>
            <a:r>
              <a:rPr lang="en-US" sz="1250" i="1" dirty="0"/>
              <a:t>, </a:t>
            </a:r>
            <a:r>
              <a:rPr lang="en-US" sz="1250" i="1" dirty="0" err="1"/>
              <a:t>prin</a:t>
            </a:r>
            <a:r>
              <a:rPr lang="en-US" sz="1250" i="1" dirty="0"/>
              <a:t> </a:t>
            </a:r>
            <a:r>
              <a:rPr lang="en-US" sz="1250" i="1" dirty="0" err="1"/>
              <a:t>metode</a:t>
            </a:r>
            <a:r>
              <a:rPr lang="en-US" sz="1250" i="1" dirty="0"/>
              <a:t> </a:t>
            </a:r>
            <a:r>
              <a:rPr lang="en-US" sz="1250" i="1" dirty="0" err="1"/>
              <a:t>adecvate</a:t>
            </a:r>
            <a:r>
              <a:rPr lang="en-US" sz="1250" i="1" dirty="0"/>
              <a:t>, </a:t>
            </a:r>
            <a:r>
              <a:rPr lang="en-US" sz="1250" i="1" dirty="0" err="1"/>
              <a:t>conţinuturile</a:t>
            </a:r>
            <a:r>
              <a:rPr lang="en-US" sz="1250" i="1" dirty="0"/>
              <a:t> relative </a:t>
            </a:r>
            <a:r>
              <a:rPr lang="en-US" sz="1250" i="1" dirty="0" err="1"/>
              <a:t>în</a:t>
            </a:r>
            <a:r>
              <a:rPr lang="en-US" sz="1250" i="1" dirty="0"/>
              <a:t> </a:t>
            </a:r>
            <a:r>
              <a:rPr lang="en-US" sz="1250" i="1" dirty="0" err="1"/>
              <a:t>glucide</a:t>
            </a:r>
            <a:r>
              <a:rPr lang="en-US" sz="1250" i="1" dirty="0"/>
              <a:t> (g/l) </a:t>
            </a:r>
            <a:r>
              <a:rPr lang="en-US" sz="1250" i="1" dirty="0" err="1"/>
              <a:t>şi</a:t>
            </a:r>
            <a:r>
              <a:rPr lang="en-US" sz="1250" i="1" dirty="0"/>
              <a:t> </a:t>
            </a:r>
            <a:r>
              <a:rPr lang="en-US" sz="1250" i="1" dirty="0" err="1"/>
              <a:t>în</a:t>
            </a:r>
            <a:r>
              <a:rPr lang="en-US" sz="1250" i="1" dirty="0"/>
              <a:t> </a:t>
            </a:r>
            <a:r>
              <a:rPr lang="en-US" sz="1250" i="1" dirty="0" err="1"/>
              <a:t>aciditate</a:t>
            </a:r>
            <a:r>
              <a:rPr lang="en-US" sz="1250" i="1" dirty="0"/>
              <a:t> (g/l </a:t>
            </a:r>
            <a:r>
              <a:rPr lang="en-US" sz="1250" i="1" dirty="0" err="1"/>
              <a:t>în</a:t>
            </a:r>
            <a:r>
              <a:rPr lang="en-US" sz="1250" i="1" dirty="0"/>
              <a:t> H</a:t>
            </a:r>
            <a:r>
              <a:rPr lang="en-US" sz="1250" i="1" baseline="-25000" dirty="0"/>
              <a:t>2</a:t>
            </a:r>
            <a:r>
              <a:rPr lang="en-US" sz="1250" i="1" dirty="0"/>
              <a:t>SO</a:t>
            </a:r>
            <a:r>
              <a:rPr lang="en-US" sz="1250" i="1" baseline="-25000" dirty="0"/>
              <a:t>4</a:t>
            </a:r>
            <a:r>
              <a:rPr lang="en-US" sz="1250" i="1" dirty="0"/>
              <a:t>). </a:t>
            </a:r>
            <a:endParaRPr kumimoji="0" lang="en-US" sz="12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0381" y="5741071"/>
            <a:ext cx="794116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 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en-US" sz="1300" dirty="0" smtClean="0"/>
              <a:t> </a:t>
            </a:r>
            <a:r>
              <a:rPr lang="en-US" sz="1300" dirty="0" err="1"/>
              <a:t>Pentru</a:t>
            </a:r>
            <a:r>
              <a:rPr lang="en-US" sz="1300" dirty="0"/>
              <a:t> </a:t>
            </a:r>
            <a:r>
              <a:rPr lang="en-US" sz="1300" dirty="0" err="1"/>
              <a:t>strugurii</a:t>
            </a:r>
            <a:r>
              <a:rPr lang="en-US" sz="1300" dirty="0"/>
              <a:t> </a:t>
            </a:r>
            <a:r>
              <a:rPr lang="en-US" sz="1300" dirty="0" err="1"/>
              <a:t>elitei</a:t>
            </a:r>
            <a:r>
              <a:rPr lang="en-US" sz="1300" dirty="0"/>
              <a:t> </a:t>
            </a:r>
            <a:r>
              <a:rPr lang="en-US" sz="1300" i="1" dirty="0"/>
              <a:t>Cr</a:t>
            </a:r>
            <a:r>
              <a:rPr lang="ro-RO" sz="1300" i="1" dirty="0"/>
              <a:t>âmpoșie aromată</a:t>
            </a:r>
            <a:r>
              <a:rPr lang="ro-RO" sz="1300" dirty="0"/>
              <a:t> obținuți din Crâmpoșie selecționată  x Muscat de Hamburg,</a:t>
            </a:r>
            <a:r>
              <a:rPr lang="en-US" sz="1300" dirty="0"/>
              <a:t> </a:t>
            </a:r>
            <a:r>
              <a:rPr lang="en-US" sz="1300" dirty="0" err="1"/>
              <a:t>datele</a:t>
            </a:r>
            <a:r>
              <a:rPr lang="en-US" sz="1300" dirty="0"/>
              <a:t> </a:t>
            </a:r>
            <a:r>
              <a:rPr lang="en-US" sz="1300" dirty="0" err="1"/>
              <a:t>înscrise</a:t>
            </a:r>
            <a:r>
              <a:rPr lang="en-US" sz="1300" dirty="0"/>
              <a:t> </a:t>
            </a:r>
            <a:r>
              <a:rPr lang="en-US" sz="1300" dirty="0" err="1"/>
              <a:t>în</a:t>
            </a:r>
            <a:r>
              <a:rPr lang="en-US" sz="1300" dirty="0"/>
              <a:t> </a:t>
            </a:r>
            <a:r>
              <a:rPr lang="en-US" sz="1300" dirty="0" err="1"/>
              <a:t>tabelele</a:t>
            </a:r>
            <a:r>
              <a:rPr lang="en-US" sz="1300" dirty="0"/>
              <a:t> 5. </a:t>
            </a:r>
            <a:r>
              <a:rPr lang="en-US" sz="1300" dirty="0" err="1"/>
              <a:t>şi</a:t>
            </a:r>
            <a:r>
              <a:rPr lang="en-US" sz="1300" dirty="0"/>
              <a:t> 6., </a:t>
            </a:r>
            <a:r>
              <a:rPr lang="en-US" sz="1300" dirty="0" err="1"/>
              <a:t>reprezentând</a:t>
            </a:r>
            <a:r>
              <a:rPr lang="en-US" sz="1300" dirty="0"/>
              <a:t> </a:t>
            </a:r>
            <a:r>
              <a:rPr lang="en-US" sz="1300" dirty="0" err="1"/>
              <a:t>valorile</a:t>
            </a:r>
            <a:r>
              <a:rPr lang="en-US" sz="1300" dirty="0"/>
              <a:t> </a:t>
            </a:r>
            <a:r>
              <a:rPr lang="en-US" sz="1300" dirty="0" err="1"/>
              <a:t>principalelor</a:t>
            </a:r>
            <a:r>
              <a:rPr lang="en-US" sz="1300" dirty="0"/>
              <a:t> </a:t>
            </a:r>
            <a:r>
              <a:rPr lang="en-US" sz="1300" dirty="0" err="1"/>
              <a:t>caracteristici</a:t>
            </a:r>
            <a:r>
              <a:rPr lang="en-US" sz="1300" dirty="0"/>
              <a:t> ale </a:t>
            </a:r>
            <a:r>
              <a:rPr lang="en-US" sz="1300" dirty="0" err="1"/>
              <a:t>strugurilor</a:t>
            </a:r>
            <a:r>
              <a:rPr lang="en-US" sz="1300" dirty="0"/>
              <a:t> la </a:t>
            </a:r>
            <a:r>
              <a:rPr lang="en-US" sz="1300" dirty="0" err="1"/>
              <a:t>maturitatea</a:t>
            </a:r>
            <a:r>
              <a:rPr lang="en-US" sz="1300" dirty="0"/>
              <a:t> </a:t>
            </a:r>
            <a:r>
              <a:rPr lang="en-US" sz="1300" dirty="0" err="1"/>
              <a:t>deplină</a:t>
            </a:r>
            <a:r>
              <a:rPr lang="en-US" sz="1300" dirty="0"/>
              <a:t> </a:t>
            </a:r>
            <a:r>
              <a:rPr lang="en-US" sz="1300" dirty="0" err="1"/>
              <a:t>şi</a:t>
            </a:r>
            <a:r>
              <a:rPr lang="en-US" sz="1300" dirty="0"/>
              <a:t> </a:t>
            </a:r>
            <a:r>
              <a:rPr lang="en-US" sz="1300" dirty="0" err="1"/>
              <a:t>maturitatea</a:t>
            </a:r>
            <a:r>
              <a:rPr lang="en-US" sz="1300" dirty="0"/>
              <a:t> </a:t>
            </a:r>
            <a:r>
              <a:rPr lang="en-US" sz="1300" dirty="0" err="1"/>
              <a:t>tehnologică</a:t>
            </a:r>
            <a:r>
              <a:rPr lang="en-US" sz="1300" dirty="0"/>
              <a:t>, </a:t>
            </a:r>
            <a:r>
              <a:rPr lang="en-US" sz="1300" dirty="0" err="1"/>
              <a:t>sunt</a:t>
            </a:r>
            <a:r>
              <a:rPr lang="en-US" sz="1300" dirty="0"/>
              <a:t> </a:t>
            </a:r>
            <a:r>
              <a:rPr lang="en-US" sz="1300" dirty="0" err="1"/>
              <a:t>argumente</a:t>
            </a:r>
            <a:r>
              <a:rPr lang="en-US" sz="1300" dirty="0"/>
              <a:t> </a:t>
            </a:r>
            <a:r>
              <a:rPr lang="en-US" sz="1300" dirty="0" err="1"/>
              <a:t>certe</a:t>
            </a:r>
            <a:r>
              <a:rPr lang="en-US" sz="1300" dirty="0"/>
              <a:t> </a:t>
            </a:r>
            <a:r>
              <a:rPr lang="en-US" sz="1300" dirty="0" err="1"/>
              <a:t>privind</a:t>
            </a:r>
            <a:r>
              <a:rPr lang="en-US" sz="1300" dirty="0"/>
              <a:t> </a:t>
            </a:r>
            <a:r>
              <a:rPr lang="en-US" sz="1300" dirty="0" err="1"/>
              <a:t>valoarea</a:t>
            </a:r>
            <a:r>
              <a:rPr lang="en-US" sz="1300" dirty="0"/>
              <a:t> </a:t>
            </a:r>
            <a:r>
              <a:rPr lang="en-US" sz="1300" dirty="0" err="1"/>
              <a:t>tehnologică</a:t>
            </a:r>
            <a:r>
              <a:rPr lang="en-US" sz="1300" dirty="0"/>
              <a:t> a </a:t>
            </a:r>
            <a:r>
              <a:rPr lang="en-US" sz="1300" dirty="0" err="1"/>
              <a:t>acestuia</a:t>
            </a:r>
            <a:r>
              <a:rPr lang="en-US" sz="1300" dirty="0"/>
              <a:t>, </a:t>
            </a:r>
            <a:r>
              <a:rPr lang="en-US" sz="1300" dirty="0" err="1"/>
              <a:t>manifestată</a:t>
            </a:r>
            <a:r>
              <a:rPr lang="en-US" sz="1300" dirty="0"/>
              <a:t> </a:t>
            </a:r>
            <a:r>
              <a:rPr lang="en-US" sz="1300" dirty="0" err="1"/>
              <a:t>în</a:t>
            </a:r>
            <a:r>
              <a:rPr lang="en-US" sz="1300" dirty="0"/>
              <a:t> </a:t>
            </a:r>
            <a:r>
              <a:rPr lang="en-US" sz="1300" dirty="0" err="1"/>
              <a:t>podgoria</a:t>
            </a:r>
            <a:r>
              <a:rPr lang="en-US" sz="1300" dirty="0"/>
              <a:t> </a:t>
            </a:r>
            <a:r>
              <a:rPr lang="en-US" sz="1300" dirty="0" err="1"/>
              <a:t>Drăgăşani</a:t>
            </a:r>
            <a:r>
              <a:rPr lang="en-US" sz="1300" dirty="0"/>
              <a:t>.</a:t>
            </a:r>
          </a:p>
          <a:p>
            <a:pPr algn="just"/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507704" y="10901032"/>
            <a:ext cx="20926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dirty="0" smtClean="0">
                <a:solidFill>
                  <a:prstClr val="black"/>
                </a:solidFill>
              </a:rPr>
              <a:t>CONCLUZII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65545" y="11461898"/>
            <a:ext cx="782600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ea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9125" y="11258551"/>
            <a:ext cx="79533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      </a:t>
            </a:r>
            <a:r>
              <a:rPr lang="en-US" sz="1100" dirty="0" err="1" smtClean="0"/>
              <a:t>În</a:t>
            </a:r>
            <a:r>
              <a:rPr lang="en-US" sz="1100" dirty="0" smtClean="0"/>
              <a:t> </a:t>
            </a:r>
            <a:r>
              <a:rPr lang="en-US" sz="1100" dirty="0"/>
              <a:t>general, </a:t>
            </a:r>
            <a:r>
              <a:rPr lang="en-US" sz="1100" dirty="0" err="1"/>
              <a:t>parametrii</a:t>
            </a:r>
            <a:r>
              <a:rPr lang="en-US" sz="1100" dirty="0"/>
              <a:t> de </a:t>
            </a:r>
            <a:r>
              <a:rPr lang="en-US" sz="1100" dirty="0" err="1"/>
              <a:t>calitate</a:t>
            </a:r>
            <a:r>
              <a:rPr lang="en-US" sz="1100" dirty="0"/>
              <a:t> </a:t>
            </a:r>
            <a:r>
              <a:rPr lang="en-US" sz="1100" dirty="0" err="1"/>
              <a:t>ai</a:t>
            </a:r>
            <a:r>
              <a:rPr lang="en-US" sz="1100" dirty="0"/>
              <a:t> </a:t>
            </a:r>
            <a:r>
              <a:rPr lang="en-US" sz="1100" dirty="0" err="1"/>
              <a:t>strugurilor</a:t>
            </a:r>
            <a:r>
              <a:rPr lang="en-US" sz="1100" dirty="0"/>
              <a:t> </a:t>
            </a:r>
            <a:r>
              <a:rPr lang="en-US" sz="1100" dirty="0" err="1"/>
              <a:t>şi</a:t>
            </a:r>
            <a:r>
              <a:rPr lang="en-US" sz="1100" dirty="0"/>
              <a:t> </a:t>
            </a:r>
            <a:r>
              <a:rPr lang="en-US" sz="1100" dirty="0" err="1"/>
              <a:t>cei</a:t>
            </a:r>
            <a:r>
              <a:rPr lang="en-US" sz="1100" dirty="0"/>
              <a:t> de </a:t>
            </a:r>
            <a:r>
              <a:rPr lang="en-US" sz="1100" dirty="0" err="1"/>
              <a:t>productivitate</a:t>
            </a:r>
            <a:r>
              <a:rPr lang="en-US" sz="1100" dirty="0"/>
              <a:t> </a:t>
            </a:r>
            <a:r>
              <a:rPr lang="en-US" sz="1100" dirty="0" err="1"/>
              <a:t>şi</a:t>
            </a:r>
            <a:r>
              <a:rPr lang="en-US" sz="1100" dirty="0"/>
              <a:t> </a:t>
            </a:r>
            <a:r>
              <a:rPr lang="en-US" sz="1100" dirty="0" err="1"/>
              <a:t>randament</a:t>
            </a:r>
            <a:r>
              <a:rPr lang="en-US" sz="1100" dirty="0"/>
              <a:t>, </a:t>
            </a:r>
            <a:r>
              <a:rPr lang="en-US" sz="1100" dirty="0" err="1"/>
              <a:t>pentru</a:t>
            </a:r>
            <a:r>
              <a:rPr lang="en-US" sz="1100" dirty="0"/>
              <a:t> </a:t>
            </a:r>
            <a:r>
              <a:rPr lang="en-US" sz="1100" dirty="0" err="1"/>
              <a:t>acelaşi</a:t>
            </a:r>
            <a:r>
              <a:rPr lang="en-US" sz="1100" dirty="0"/>
              <a:t> areal </a:t>
            </a:r>
            <a:r>
              <a:rPr lang="en-US" sz="1100" dirty="0" err="1"/>
              <a:t>şi</a:t>
            </a:r>
            <a:r>
              <a:rPr lang="en-US" sz="1100" dirty="0"/>
              <a:t> an </a:t>
            </a:r>
            <a:r>
              <a:rPr lang="en-US" sz="1100" dirty="0" err="1"/>
              <a:t>viticol</a:t>
            </a:r>
            <a:r>
              <a:rPr lang="en-US" sz="1100" dirty="0"/>
              <a:t>, </a:t>
            </a:r>
            <a:r>
              <a:rPr lang="en-US" sz="1100" dirty="0" err="1"/>
              <a:t>sunt</a:t>
            </a:r>
            <a:r>
              <a:rPr lang="en-US" sz="1100" dirty="0"/>
              <a:t> </a:t>
            </a:r>
            <a:r>
              <a:rPr lang="en-US" sz="1100" dirty="0" err="1"/>
              <a:t>atribute</a:t>
            </a:r>
            <a:r>
              <a:rPr lang="en-US" sz="1100" dirty="0"/>
              <a:t> </a:t>
            </a:r>
            <a:r>
              <a:rPr lang="en-US" sz="1100" dirty="0" err="1"/>
              <a:t>esenţiale</a:t>
            </a:r>
            <a:r>
              <a:rPr lang="en-US" sz="1100" dirty="0"/>
              <a:t> ale </a:t>
            </a:r>
            <a:r>
              <a:rPr lang="en-US" sz="1100" dirty="0" err="1"/>
              <a:t>naturii</a:t>
            </a:r>
            <a:r>
              <a:rPr lang="en-US" sz="1100" dirty="0"/>
              <a:t> </a:t>
            </a:r>
            <a:r>
              <a:rPr lang="en-US" sz="1100" dirty="0" err="1"/>
              <a:t>genetice</a:t>
            </a:r>
            <a:r>
              <a:rPr lang="en-US" sz="1100" dirty="0"/>
              <a:t> a </a:t>
            </a:r>
            <a:r>
              <a:rPr lang="en-US" sz="1100" dirty="0" err="1"/>
              <a:t>fiecărui</a:t>
            </a:r>
            <a:r>
              <a:rPr lang="en-US" sz="1100" dirty="0"/>
              <a:t> </a:t>
            </a:r>
            <a:r>
              <a:rPr lang="en-US" sz="1100" dirty="0" err="1"/>
              <a:t>soi</a:t>
            </a:r>
            <a:r>
              <a:rPr lang="en-US" sz="1100" dirty="0"/>
              <a:t>, </a:t>
            </a:r>
            <a:r>
              <a:rPr lang="en-US" sz="1100" dirty="0" err="1"/>
              <a:t>iar</a:t>
            </a:r>
            <a:r>
              <a:rPr lang="en-US" sz="1100" dirty="0"/>
              <a:t> </a:t>
            </a:r>
            <a:r>
              <a:rPr lang="en-US" sz="1100" dirty="0" err="1"/>
              <a:t>pentru</a:t>
            </a:r>
            <a:r>
              <a:rPr lang="en-US" sz="1100" dirty="0"/>
              <a:t> </a:t>
            </a:r>
            <a:r>
              <a:rPr lang="en-US" sz="1100" dirty="0" err="1"/>
              <a:t>unul</a:t>
            </a:r>
            <a:r>
              <a:rPr lang="en-US" sz="1100" dirty="0"/>
              <a:t> </a:t>
            </a:r>
            <a:r>
              <a:rPr lang="en-US" sz="1100" dirty="0" err="1"/>
              <a:t>şi</a:t>
            </a:r>
            <a:r>
              <a:rPr lang="en-US" sz="1100" dirty="0"/>
              <a:t> </a:t>
            </a:r>
            <a:r>
              <a:rPr lang="en-US" sz="1100" dirty="0" err="1"/>
              <a:t>acelaşi</a:t>
            </a:r>
            <a:r>
              <a:rPr lang="en-US" sz="1100" dirty="0"/>
              <a:t> </a:t>
            </a:r>
            <a:r>
              <a:rPr lang="en-US" sz="1100" dirty="0" err="1"/>
              <a:t>soi</a:t>
            </a:r>
            <a:r>
              <a:rPr lang="en-US" sz="1100" dirty="0"/>
              <a:t>, </a:t>
            </a:r>
            <a:r>
              <a:rPr lang="en-US" sz="1100" dirty="0" err="1"/>
              <a:t>nivelurile</a:t>
            </a:r>
            <a:r>
              <a:rPr lang="en-US" sz="1100" dirty="0"/>
              <a:t> </a:t>
            </a:r>
            <a:r>
              <a:rPr lang="en-US" sz="1100" dirty="0" err="1"/>
              <a:t>lor</a:t>
            </a:r>
            <a:r>
              <a:rPr lang="en-US" sz="1100" dirty="0"/>
              <a:t> </a:t>
            </a:r>
            <a:r>
              <a:rPr lang="en-US" sz="1100" dirty="0" err="1"/>
              <a:t>diferă</a:t>
            </a:r>
            <a:r>
              <a:rPr lang="en-US" sz="1100" dirty="0"/>
              <a:t>, la </a:t>
            </a:r>
            <a:r>
              <a:rPr lang="en-US" sz="1100" dirty="0" err="1"/>
              <a:t>diferitele</a:t>
            </a:r>
            <a:r>
              <a:rPr lang="en-US" sz="1100" dirty="0"/>
              <a:t> </a:t>
            </a:r>
            <a:r>
              <a:rPr lang="en-US" sz="1100" dirty="0" err="1"/>
              <a:t>fenofaze</a:t>
            </a:r>
            <a:r>
              <a:rPr lang="en-US" sz="1100" dirty="0"/>
              <a:t>, </a:t>
            </a:r>
            <a:r>
              <a:rPr lang="en-US" sz="1100" dirty="0" err="1"/>
              <a:t>în</a:t>
            </a:r>
            <a:r>
              <a:rPr lang="en-US" sz="1100" dirty="0"/>
              <a:t> </a:t>
            </a:r>
            <a:r>
              <a:rPr lang="en-US" sz="1100" dirty="0" err="1"/>
              <a:t>funcţie</a:t>
            </a:r>
            <a:r>
              <a:rPr lang="en-US" sz="1100" dirty="0"/>
              <a:t> de </a:t>
            </a:r>
            <a:r>
              <a:rPr lang="en-US" sz="1100" dirty="0" err="1"/>
              <a:t>condiţiile</a:t>
            </a:r>
            <a:r>
              <a:rPr lang="en-US" sz="1100" dirty="0"/>
              <a:t> </a:t>
            </a:r>
            <a:r>
              <a:rPr lang="en-US" sz="1100" dirty="0" err="1"/>
              <a:t>climatice</a:t>
            </a:r>
            <a:r>
              <a:rPr lang="en-US" sz="1100" dirty="0"/>
              <a:t> ale </a:t>
            </a:r>
            <a:r>
              <a:rPr lang="en-US" sz="1100" dirty="0" err="1"/>
              <a:t>anilor</a:t>
            </a:r>
            <a:r>
              <a:rPr lang="en-US" sz="1100" dirty="0"/>
              <a:t> de </a:t>
            </a:r>
            <a:r>
              <a:rPr lang="en-US" sz="1100" dirty="0" err="1" smtClean="0"/>
              <a:t>producţie</a:t>
            </a:r>
            <a:r>
              <a:rPr lang="en-US" sz="1100" dirty="0" smtClean="0"/>
              <a:t>. </a:t>
            </a:r>
            <a:r>
              <a:rPr lang="en-US" sz="1100" dirty="0" err="1" smtClean="0"/>
              <a:t>Atât</a:t>
            </a:r>
            <a:r>
              <a:rPr lang="en-US" sz="1100" dirty="0" smtClean="0"/>
              <a:t> </a:t>
            </a:r>
            <a:r>
              <a:rPr lang="en-US" sz="1100" dirty="0" err="1"/>
              <a:t>caracteristicile</a:t>
            </a:r>
            <a:r>
              <a:rPr lang="en-US" sz="1100" dirty="0"/>
              <a:t> de </a:t>
            </a:r>
            <a:r>
              <a:rPr lang="en-US" sz="1100" dirty="0" err="1"/>
              <a:t>calitate</a:t>
            </a:r>
            <a:r>
              <a:rPr lang="en-US" sz="1100" dirty="0"/>
              <a:t> ale </a:t>
            </a:r>
            <a:r>
              <a:rPr lang="en-US" sz="1100" dirty="0" err="1"/>
              <a:t>strugurilor</a:t>
            </a:r>
            <a:r>
              <a:rPr lang="en-US" sz="1100" dirty="0"/>
              <a:t>, </a:t>
            </a:r>
            <a:r>
              <a:rPr lang="en-US" sz="1100" dirty="0" smtClean="0"/>
              <a:t> </a:t>
            </a:r>
            <a:r>
              <a:rPr lang="en-US" sz="1100" dirty="0" err="1"/>
              <a:t>pe</a:t>
            </a:r>
            <a:r>
              <a:rPr lang="en-US" sz="1100" dirty="0"/>
              <a:t> </a:t>
            </a:r>
            <a:r>
              <a:rPr lang="en-US" sz="1100" dirty="0" err="1"/>
              <a:t>ansamblul</a:t>
            </a:r>
            <a:r>
              <a:rPr lang="en-US" sz="1100" dirty="0"/>
              <a:t> </a:t>
            </a:r>
            <a:r>
              <a:rPr lang="en-US" sz="1100" dirty="0" err="1"/>
              <a:t>sortimentului</a:t>
            </a:r>
            <a:r>
              <a:rPr lang="en-US" sz="1100" dirty="0"/>
              <a:t> </a:t>
            </a:r>
            <a:r>
              <a:rPr lang="en-US" sz="1100" dirty="0" err="1"/>
              <a:t>pentru</a:t>
            </a:r>
            <a:r>
              <a:rPr lang="en-US" sz="1100" dirty="0"/>
              <a:t> </a:t>
            </a:r>
            <a:r>
              <a:rPr lang="en-US" sz="1100" dirty="0" err="1"/>
              <a:t>vinuri</a:t>
            </a:r>
            <a:r>
              <a:rPr lang="en-US" sz="1100" dirty="0"/>
              <a:t> </a:t>
            </a:r>
            <a:r>
              <a:rPr lang="en-US" sz="1100" dirty="0" err="1"/>
              <a:t>albe</a:t>
            </a:r>
            <a:r>
              <a:rPr lang="en-US" sz="1100" dirty="0"/>
              <a:t>, </a:t>
            </a:r>
            <a:r>
              <a:rPr lang="en-US" sz="1100" dirty="0" err="1"/>
              <a:t>semiaromate</a:t>
            </a:r>
            <a:r>
              <a:rPr lang="en-US" sz="1100" dirty="0"/>
              <a:t>, </a:t>
            </a:r>
            <a:r>
              <a:rPr lang="en-US" sz="1100" dirty="0" err="1"/>
              <a:t>aromate</a:t>
            </a:r>
            <a:r>
              <a:rPr lang="en-US" sz="1100" dirty="0"/>
              <a:t>  </a:t>
            </a:r>
            <a:r>
              <a:rPr lang="en-US" sz="1100" dirty="0" err="1"/>
              <a:t>întrunesc</a:t>
            </a:r>
            <a:r>
              <a:rPr lang="en-US" sz="1100" dirty="0"/>
              <a:t> </a:t>
            </a:r>
            <a:r>
              <a:rPr lang="en-US" sz="1100" dirty="0" err="1"/>
              <a:t>cele</a:t>
            </a:r>
            <a:r>
              <a:rPr lang="en-US" sz="1100" dirty="0"/>
              <a:t> </a:t>
            </a:r>
            <a:r>
              <a:rPr lang="en-US" sz="1100" dirty="0" err="1"/>
              <a:t>mai</a:t>
            </a:r>
            <a:r>
              <a:rPr lang="en-US" sz="1100" dirty="0"/>
              <a:t> </a:t>
            </a:r>
            <a:r>
              <a:rPr lang="en-US" sz="1100" dirty="0" err="1"/>
              <a:t>avantajoase</a:t>
            </a:r>
            <a:r>
              <a:rPr lang="en-US" sz="1100" dirty="0"/>
              <a:t> </a:t>
            </a:r>
            <a:r>
              <a:rPr lang="en-US" sz="1100" dirty="0" err="1"/>
              <a:t>niveluri</a:t>
            </a:r>
            <a:r>
              <a:rPr lang="en-US" sz="1100" dirty="0"/>
              <a:t> </a:t>
            </a:r>
            <a:r>
              <a:rPr lang="en-US" sz="1100" dirty="0" err="1"/>
              <a:t>în</a:t>
            </a:r>
            <a:r>
              <a:rPr lang="en-US" sz="1100" dirty="0"/>
              <a:t> </a:t>
            </a:r>
            <a:r>
              <a:rPr lang="en-US" sz="1100" dirty="0" err="1"/>
              <a:t>anii</a:t>
            </a:r>
            <a:r>
              <a:rPr lang="en-US" sz="1100" dirty="0"/>
              <a:t> cu o </a:t>
            </a:r>
            <a:r>
              <a:rPr lang="en-US" sz="1100" dirty="0" err="1"/>
              <a:t>bună</a:t>
            </a:r>
            <a:r>
              <a:rPr lang="en-US" sz="1100" dirty="0"/>
              <a:t> </a:t>
            </a:r>
            <a:r>
              <a:rPr lang="en-US" sz="1100" dirty="0" err="1"/>
              <a:t>aprovizionare</a:t>
            </a:r>
            <a:r>
              <a:rPr lang="en-US" sz="1100" dirty="0"/>
              <a:t> de </a:t>
            </a:r>
            <a:r>
              <a:rPr lang="en-US" sz="1100" dirty="0" err="1"/>
              <a:t>apă</a:t>
            </a:r>
            <a:r>
              <a:rPr lang="en-US" sz="1100" dirty="0"/>
              <a:t> din </a:t>
            </a:r>
            <a:r>
              <a:rPr lang="en-US" sz="1100" dirty="0" err="1"/>
              <a:t>anul</a:t>
            </a:r>
            <a:r>
              <a:rPr lang="en-US" sz="1100" dirty="0"/>
              <a:t> precedent, cu </a:t>
            </a:r>
            <a:r>
              <a:rPr lang="en-US" sz="1100" dirty="0" err="1"/>
              <a:t>regim</a:t>
            </a:r>
            <a:r>
              <a:rPr lang="en-US" sz="1100" dirty="0"/>
              <a:t> </a:t>
            </a:r>
            <a:r>
              <a:rPr lang="en-US" sz="1100" dirty="0" err="1"/>
              <a:t>pluviometric</a:t>
            </a:r>
            <a:r>
              <a:rPr lang="en-US" sz="1100" dirty="0"/>
              <a:t> normal, </a:t>
            </a:r>
            <a:r>
              <a:rPr lang="en-US" sz="1100" dirty="0" err="1"/>
              <a:t>însoţit</a:t>
            </a:r>
            <a:r>
              <a:rPr lang="en-US" sz="1100" dirty="0"/>
              <a:t> de un </a:t>
            </a:r>
            <a:r>
              <a:rPr lang="en-US" sz="1100" dirty="0" err="1"/>
              <a:t>regim</a:t>
            </a:r>
            <a:r>
              <a:rPr lang="en-US" sz="1100" dirty="0"/>
              <a:t> </a:t>
            </a:r>
            <a:r>
              <a:rPr lang="en-US" sz="1100" dirty="0" err="1"/>
              <a:t>termic</a:t>
            </a:r>
            <a:r>
              <a:rPr lang="en-US" sz="1100" dirty="0"/>
              <a:t> </a:t>
            </a:r>
            <a:r>
              <a:rPr lang="en-US" sz="1100" dirty="0" err="1"/>
              <a:t>şi</a:t>
            </a:r>
            <a:r>
              <a:rPr lang="en-US" sz="1100" dirty="0"/>
              <a:t> </a:t>
            </a:r>
            <a:r>
              <a:rPr lang="en-US" sz="1100" dirty="0" err="1"/>
              <a:t>unul</a:t>
            </a:r>
            <a:r>
              <a:rPr lang="en-US" sz="1100" dirty="0"/>
              <a:t> de </a:t>
            </a:r>
            <a:r>
              <a:rPr lang="en-US" sz="1100" dirty="0" err="1"/>
              <a:t>insolaţie</a:t>
            </a:r>
            <a:r>
              <a:rPr lang="en-US" sz="1100" dirty="0"/>
              <a:t> </a:t>
            </a:r>
            <a:r>
              <a:rPr lang="en-US" sz="1100" dirty="0" err="1"/>
              <a:t>superioare</a:t>
            </a:r>
            <a:r>
              <a:rPr lang="en-US" sz="1100" dirty="0"/>
              <a:t>, din </a:t>
            </a:r>
            <a:r>
              <a:rPr lang="en-US" sz="1100" dirty="0" err="1"/>
              <a:t>perioada</a:t>
            </a:r>
            <a:r>
              <a:rPr lang="en-US" sz="1100" dirty="0"/>
              <a:t> </a:t>
            </a:r>
            <a:r>
              <a:rPr lang="en-US" sz="1100" dirty="0" err="1"/>
              <a:t>activă</a:t>
            </a:r>
            <a:r>
              <a:rPr lang="en-US" sz="1100" dirty="0"/>
              <a:t> a </a:t>
            </a:r>
            <a:r>
              <a:rPr lang="en-US" sz="1100" dirty="0" err="1"/>
              <a:t>viţei</a:t>
            </a:r>
            <a:r>
              <a:rPr lang="en-US" sz="1100" dirty="0"/>
              <a:t> de vie, </a:t>
            </a:r>
            <a:r>
              <a:rPr lang="en-US" sz="1100" dirty="0" err="1"/>
              <a:t>aşa</a:t>
            </a:r>
            <a:r>
              <a:rPr lang="en-US" sz="1100" dirty="0"/>
              <a:t> cum a </a:t>
            </a:r>
            <a:r>
              <a:rPr lang="en-US" sz="1100" dirty="0" err="1"/>
              <a:t>fost</a:t>
            </a:r>
            <a:r>
              <a:rPr lang="en-US" sz="1100" dirty="0"/>
              <a:t> </a:t>
            </a:r>
            <a:r>
              <a:rPr lang="en-US" sz="1100" dirty="0" err="1"/>
              <a:t>anul</a:t>
            </a:r>
            <a:r>
              <a:rPr lang="en-US" sz="1100" dirty="0"/>
              <a:t> </a:t>
            </a:r>
            <a:r>
              <a:rPr lang="en-US" sz="1100" dirty="0" smtClean="0"/>
              <a:t>2021. La </a:t>
            </a:r>
            <a:r>
              <a:rPr lang="en-US" sz="1100" dirty="0" err="1"/>
              <a:t>toate</a:t>
            </a:r>
            <a:r>
              <a:rPr lang="en-US" sz="1100" dirty="0"/>
              <a:t> </a:t>
            </a:r>
            <a:r>
              <a:rPr lang="en-US" sz="1100" dirty="0" err="1"/>
              <a:t>soiurile</a:t>
            </a:r>
            <a:r>
              <a:rPr lang="en-US" sz="1100" dirty="0"/>
              <a:t> </a:t>
            </a:r>
            <a:r>
              <a:rPr lang="en-US" sz="1100" dirty="0" err="1"/>
              <a:t>pentru</a:t>
            </a:r>
            <a:r>
              <a:rPr lang="en-US" sz="1100" dirty="0"/>
              <a:t> </a:t>
            </a:r>
            <a:r>
              <a:rPr lang="en-US" sz="1100" dirty="0" err="1"/>
              <a:t>vinuri</a:t>
            </a:r>
            <a:r>
              <a:rPr lang="en-US" sz="1100" dirty="0"/>
              <a:t> din </a:t>
            </a:r>
            <a:r>
              <a:rPr lang="en-US" sz="1100" dirty="0" err="1"/>
              <a:t>categoriile</a:t>
            </a:r>
            <a:r>
              <a:rPr lang="en-US" sz="1100" dirty="0"/>
              <a:t> </a:t>
            </a:r>
            <a:r>
              <a:rPr lang="en-US" sz="1100" dirty="0" err="1"/>
              <a:t>superioare</a:t>
            </a:r>
            <a:r>
              <a:rPr lang="en-US" sz="1100" dirty="0"/>
              <a:t>, </a:t>
            </a:r>
            <a:r>
              <a:rPr lang="en-US" sz="1100" dirty="0" err="1"/>
              <a:t>în</a:t>
            </a:r>
            <a:r>
              <a:rPr lang="en-US" sz="1100" dirty="0"/>
              <a:t> general, </a:t>
            </a:r>
            <a:r>
              <a:rPr lang="en-US" sz="1100" dirty="0" err="1"/>
              <a:t>parametrii</a:t>
            </a:r>
            <a:r>
              <a:rPr lang="en-US" sz="1100" dirty="0"/>
              <a:t> de </a:t>
            </a:r>
            <a:r>
              <a:rPr lang="en-US" sz="1100" dirty="0" err="1"/>
              <a:t>compoziţie</a:t>
            </a:r>
            <a:r>
              <a:rPr lang="en-US" sz="1100" dirty="0"/>
              <a:t> </a:t>
            </a:r>
            <a:r>
              <a:rPr lang="en-US" sz="1100" dirty="0" err="1"/>
              <a:t>ai</a:t>
            </a:r>
            <a:r>
              <a:rPr lang="en-US" sz="1100" dirty="0"/>
              <a:t> </a:t>
            </a:r>
            <a:r>
              <a:rPr lang="en-US" sz="1100" dirty="0" err="1"/>
              <a:t>strugurilor</a:t>
            </a:r>
            <a:r>
              <a:rPr lang="en-US" sz="1100" dirty="0"/>
              <a:t> </a:t>
            </a:r>
            <a:r>
              <a:rPr lang="en-US" sz="1100" dirty="0" err="1"/>
              <a:t>ating</a:t>
            </a:r>
            <a:r>
              <a:rPr lang="en-US" sz="1100" dirty="0"/>
              <a:t> </a:t>
            </a:r>
            <a:r>
              <a:rPr lang="en-US" sz="1100" dirty="0" err="1"/>
              <a:t>nivelurile</a:t>
            </a:r>
            <a:r>
              <a:rPr lang="en-US" sz="1100" dirty="0"/>
              <a:t> </a:t>
            </a:r>
            <a:r>
              <a:rPr lang="en-US" sz="1100" dirty="0" err="1"/>
              <a:t>corespunzătoare</a:t>
            </a:r>
            <a:r>
              <a:rPr lang="en-US" sz="1100" dirty="0"/>
              <a:t> </a:t>
            </a:r>
            <a:r>
              <a:rPr lang="en-US" sz="1100" dirty="0" err="1"/>
              <a:t>tipurilor</a:t>
            </a:r>
            <a:r>
              <a:rPr lang="en-US" sz="1100" dirty="0"/>
              <a:t> </a:t>
            </a:r>
            <a:r>
              <a:rPr lang="en-US" sz="1100" dirty="0" err="1"/>
              <a:t>vizate</a:t>
            </a:r>
            <a:r>
              <a:rPr lang="en-US" sz="1100" dirty="0"/>
              <a:t> la 10 – 15 </a:t>
            </a:r>
            <a:r>
              <a:rPr lang="en-US" sz="1100" dirty="0" err="1"/>
              <a:t>zile</a:t>
            </a:r>
            <a:r>
              <a:rPr lang="en-US" sz="1100" dirty="0"/>
              <a:t> posterior </a:t>
            </a:r>
            <a:r>
              <a:rPr lang="en-US" sz="1100" dirty="0" err="1"/>
              <a:t>maturităţii</a:t>
            </a:r>
            <a:r>
              <a:rPr lang="en-US" sz="1100" dirty="0"/>
              <a:t> </a:t>
            </a:r>
            <a:r>
              <a:rPr lang="en-US" sz="1100" dirty="0" err="1"/>
              <a:t>depline</a:t>
            </a:r>
            <a:r>
              <a:rPr lang="en-US" sz="1100" dirty="0"/>
              <a:t>.</a:t>
            </a:r>
          </a:p>
          <a:p>
            <a:r>
              <a:rPr lang="en-US" sz="1100" dirty="0"/>
              <a:t>      </a:t>
            </a:r>
            <a:r>
              <a:rPr lang="en-US" sz="1100" dirty="0" err="1" smtClean="0"/>
              <a:t>Toate</a:t>
            </a:r>
            <a:r>
              <a:rPr lang="en-US" sz="1100" dirty="0" smtClean="0"/>
              <a:t> </a:t>
            </a:r>
            <a:r>
              <a:rPr lang="en-US" sz="1100" dirty="0" err="1"/>
              <a:t>soiurile</a:t>
            </a:r>
            <a:r>
              <a:rPr lang="en-US" sz="1100" dirty="0"/>
              <a:t> de </a:t>
            </a:r>
            <a:r>
              <a:rPr lang="en-US" sz="1100" dirty="0" err="1"/>
              <a:t>struguri</a:t>
            </a:r>
            <a:r>
              <a:rPr lang="en-US" sz="1100" dirty="0"/>
              <a:t> </a:t>
            </a:r>
            <a:r>
              <a:rPr lang="en-US" sz="1100" dirty="0" err="1"/>
              <a:t>analizate</a:t>
            </a:r>
            <a:r>
              <a:rPr lang="en-US" sz="1100" dirty="0"/>
              <a:t> se </a:t>
            </a:r>
            <a:r>
              <a:rPr lang="en-US" sz="1100" dirty="0" err="1"/>
              <a:t>preteaza</a:t>
            </a:r>
            <a:r>
              <a:rPr lang="en-US" sz="1100" dirty="0"/>
              <a:t> a fi </a:t>
            </a:r>
            <a:r>
              <a:rPr lang="en-US" sz="1100" dirty="0" err="1"/>
              <a:t>cultivare</a:t>
            </a:r>
            <a:r>
              <a:rPr lang="en-US" sz="1100" dirty="0"/>
              <a:t> </a:t>
            </a:r>
            <a:r>
              <a:rPr lang="en-US" sz="1100" dirty="0" err="1"/>
              <a:t>în</a:t>
            </a:r>
            <a:r>
              <a:rPr lang="en-US" sz="1100" dirty="0"/>
              <a:t> </a:t>
            </a:r>
            <a:r>
              <a:rPr lang="en-US" sz="1100" dirty="0" err="1"/>
              <a:t>toate</a:t>
            </a:r>
            <a:r>
              <a:rPr lang="en-US" sz="1100" dirty="0"/>
              <a:t> </a:t>
            </a:r>
            <a:r>
              <a:rPr lang="en-US" sz="1100" dirty="0" err="1"/>
              <a:t>arealurile</a:t>
            </a:r>
            <a:r>
              <a:rPr lang="en-US" sz="1100" dirty="0"/>
              <a:t> </a:t>
            </a:r>
            <a:r>
              <a:rPr lang="en-US" sz="1100" dirty="0" err="1"/>
              <a:t>viticole</a:t>
            </a:r>
            <a:r>
              <a:rPr lang="en-US" sz="1100" dirty="0"/>
              <a:t> din </a:t>
            </a:r>
            <a:r>
              <a:rPr lang="en-US" sz="1100" dirty="0" err="1"/>
              <a:t>țară</a:t>
            </a:r>
            <a:r>
              <a:rPr lang="en-US" sz="1100" dirty="0"/>
              <a:t>, </a:t>
            </a:r>
            <a:r>
              <a:rPr lang="en-US" sz="1100" dirty="0" err="1"/>
              <a:t>în</a:t>
            </a:r>
            <a:r>
              <a:rPr lang="en-US" sz="1100" dirty="0"/>
              <a:t> </a:t>
            </a:r>
            <a:r>
              <a:rPr lang="en-US" sz="1100" dirty="0" err="1"/>
              <a:t>vederea</a:t>
            </a:r>
            <a:r>
              <a:rPr lang="en-US" sz="1100" dirty="0"/>
              <a:t> </a:t>
            </a:r>
            <a:r>
              <a:rPr lang="en-US" sz="1100" dirty="0" err="1"/>
              <a:t>vinificări</a:t>
            </a:r>
            <a:r>
              <a:rPr lang="en-US" sz="1100" dirty="0"/>
              <a:t> </a:t>
            </a:r>
            <a:r>
              <a:rPr lang="en-US" sz="1100" dirty="0" err="1"/>
              <a:t>și</a:t>
            </a:r>
            <a:r>
              <a:rPr lang="en-US" sz="1100" dirty="0"/>
              <a:t> </a:t>
            </a:r>
            <a:r>
              <a:rPr lang="en-US" sz="1100" dirty="0" err="1"/>
              <a:t>obtineri</a:t>
            </a:r>
            <a:r>
              <a:rPr lang="en-US" sz="1100" dirty="0"/>
              <a:t> de </a:t>
            </a:r>
            <a:r>
              <a:rPr lang="en-US" sz="1100" dirty="0" err="1"/>
              <a:t>vinuri</a:t>
            </a:r>
            <a:r>
              <a:rPr lang="en-US" sz="1100" dirty="0"/>
              <a:t> de </a:t>
            </a:r>
            <a:r>
              <a:rPr lang="en-US" sz="1100" dirty="0" err="1"/>
              <a:t>calitate</a:t>
            </a:r>
            <a:r>
              <a:rPr lang="en-US" sz="1100" dirty="0"/>
              <a:t> </a:t>
            </a:r>
            <a:r>
              <a:rPr lang="en-US" sz="1100" dirty="0" err="1"/>
              <a:t>superioară</a:t>
            </a:r>
            <a:r>
              <a:rPr lang="en-US" sz="1100" dirty="0"/>
              <a:t>.</a:t>
            </a:r>
          </a:p>
          <a:p>
            <a:r>
              <a:rPr lang="en-US" sz="1100" b="1" dirty="0"/>
              <a:t> </a:t>
            </a:r>
            <a:endParaRPr lang="en-US" sz="1100" dirty="0"/>
          </a:p>
          <a:p>
            <a:r>
              <a:rPr lang="en-US" sz="1100" b="1" dirty="0"/>
              <a:t> </a:t>
            </a:r>
            <a:endParaRPr lang="en-US" sz="11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14375" y="13243410"/>
            <a:ext cx="7820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000" dirty="0" smtClean="0"/>
              <a:t>      1. </a:t>
            </a:r>
            <a:r>
              <a:rPr lang="ro-RO" sz="1000" dirty="0" smtClean="0"/>
              <a:t>Nicolaescu </a:t>
            </a:r>
            <a:r>
              <a:rPr lang="ro-RO" sz="1000" dirty="0"/>
              <a:t>C. (2007). Studiul potenţialului oenologic al arealului Dealul Banului-Strejeşti-Cârlogani din sudul podgoriei Drăgăşani., Teză de doctorat, Universitatea din Craiova.</a:t>
            </a:r>
            <a:endParaRPr lang="en-US" sz="1000" dirty="0"/>
          </a:p>
          <a:p>
            <a:pPr lvl="0"/>
            <a:r>
              <a:rPr lang="en-US" sz="1000" dirty="0" smtClean="0"/>
              <a:t>       2. </a:t>
            </a:r>
            <a:r>
              <a:rPr lang="ro-RO" sz="1000" dirty="0" smtClean="0"/>
              <a:t>STOICA </a:t>
            </a:r>
            <a:r>
              <a:rPr lang="ro-RO" sz="1000" dirty="0"/>
              <a:t>FELICIA, 2003</a:t>
            </a:r>
            <a:r>
              <a:rPr lang="ro-RO" sz="1000" b="1" dirty="0"/>
              <a:t> </a:t>
            </a:r>
            <a:r>
              <a:rPr lang="ro-RO" sz="1000" dirty="0"/>
              <a:t>– Studiul posibilităţilor tehnologice de obţinere a vinurilor aromate de tip VDOC în podgoria Drăgăşani, </a:t>
            </a:r>
            <a:r>
              <a:rPr lang="ro-RO" sz="1000" i="1" dirty="0"/>
              <a:t>Teză de doctorat, Universitatea din Craiova.</a:t>
            </a:r>
            <a:endParaRPr lang="en-US" sz="1000" dirty="0"/>
          </a:p>
          <a:p>
            <a:pPr lvl="0"/>
            <a:r>
              <a:rPr lang="en-US" sz="1000" dirty="0" smtClean="0"/>
              <a:t>        3. </a:t>
            </a:r>
            <a:r>
              <a:rPr lang="en-US" sz="1000" dirty="0" err="1" smtClean="0"/>
              <a:t>Trușcă</a:t>
            </a:r>
            <a:r>
              <a:rPr lang="en-US" sz="1000" dirty="0" smtClean="0"/>
              <a:t> </a:t>
            </a:r>
            <a:r>
              <a:rPr lang="en-US" sz="1000" dirty="0"/>
              <a:t>(</a:t>
            </a:r>
            <a:r>
              <a:rPr lang="en-US" sz="1000" dirty="0" err="1"/>
              <a:t>Popescu</a:t>
            </a:r>
            <a:r>
              <a:rPr lang="ro-RO" sz="1000" dirty="0"/>
              <a:t>) Raluca Iuliana, 2023 - </a:t>
            </a:r>
            <a:r>
              <a:rPr lang="en-US" sz="1000" dirty="0" err="1"/>
              <a:t>Cercetări</a:t>
            </a:r>
            <a:r>
              <a:rPr lang="en-US" sz="1000" dirty="0"/>
              <a:t> </a:t>
            </a:r>
            <a:r>
              <a:rPr lang="ro-RO" sz="1000" dirty="0"/>
              <a:t>privind evoluția potențialului calitativ al sortimentului specific podgoriei Drăgășani, </a:t>
            </a:r>
            <a:r>
              <a:rPr lang="ro-RO" sz="1000" i="1" dirty="0"/>
              <a:t>Teză de doctorat, Universitatea din Craiova.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3648076" y="1238250"/>
            <a:ext cx="2713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SCDVV  D</a:t>
            </a:r>
            <a:r>
              <a:rPr lang="ro-RO" sz="2400" b="1" dirty="0" smtClean="0"/>
              <a:t>RĂGĂŞANI</a:t>
            </a:r>
            <a:endParaRPr lang="en-US" sz="2400" b="1" dirty="0" smtClean="0"/>
          </a:p>
        </p:txBody>
      </p:sp>
      <p:graphicFrame>
        <p:nvGraphicFramePr>
          <p:cNvPr id="1024" name="Table 10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27402"/>
              </p:ext>
            </p:extLst>
          </p:nvPr>
        </p:nvGraphicFramePr>
        <p:xfrm>
          <a:off x="921895" y="6974021"/>
          <a:ext cx="7107678" cy="19568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94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9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8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19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7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1001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Anii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viticoli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MATURITATEA DEPLINĂ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FULL MATURITY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Glucide g/l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Glucides g/l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Aciditate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g/l H</a:t>
                      </a:r>
                      <a:r>
                        <a:rPr lang="en-US" sz="9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9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Acidity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g/l H</a:t>
                      </a:r>
                      <a:r>
                        <a:rPr lang="ro-RO" sz="9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o-RO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ro-RO" sz="9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Acid </a:t>
                      </a:r>
                      <a:r>
                        <a:rPr lang="en-US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tartric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Tartric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acid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Alţi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acizi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Other acids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Polifenoli totali g/kg b.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polyphenols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 / kg of berries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Tanin g/kg b.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Tanin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 / kg of berries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g/l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g/l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8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156,4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4,96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2,94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59,27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40,73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8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152,8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4,75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2,69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56,63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43,37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8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160,0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2,89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59,22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40,78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1,85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7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Media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156,4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2,84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58,37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41,62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28" name="Table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501924"/>
              </p:ext>
            </p:extLst>
          </p:nvPr>
        </p:nvGraphicFramePr>
        <p:xfrm>
          <a:off x="921897" y="9008470"/>
          <a:ext cx="7202928" cy="17697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4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4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27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64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Anii</a:t>
                      </a: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viticoli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Years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MATURITATEA TEHNOLOGICĂ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TECHOLOGICAL MATURITY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Glucide g/l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Glucides g/l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Aciditate g/l H</a:t>
                      </a:r>
                      <a:r>
                        <a:rPr lang="en-US" sz="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Acidity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g/l H</a:t>
                      </a:r>
                      <a:r>
                        <a:rPr lang="ro-RO" sz="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o-RO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ro-RO" sz="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Acid </a:t>
                      </a:r>
                      <a:r>
                        <a:rPr lang="en-US" sz="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tartric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Tartric</a:t>
                      </a: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Alţi</a:t>
                      </a: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acizi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Other acids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Polifenoli totali g/kg b.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polyphenols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 / kg of berries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Tanin g/kg b.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Tanin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 / kg of berries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g/l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g/l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61,65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187,5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193,4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758</Words>
  <Application>Microsoft Office PowerPoint</Application>
  <PresentationFormat>Custom</PresentationFormat>
  <Paragraphs>196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36</cp:revision>
  <dcterms:created xsi:type="dcterms:W3CDTF">2024-02-27T07:52:51Z</dcterms:created>
  <dcterms:modified xsi:type="dcterms:W3CDTF">2024-05-18T08:03:50Z</dcterms:modified>
</cp:coreProperties>
</file>