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80513" cy="151923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588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39" y="2486346"/>
            <a:ext cx="7803436" cy="5289197"/>
          </a:xfrm>
        </p:spPr>
        <p:txBody>
          <a:bodyPr anchor="b"/>
          <a:lstStyle>
            <a:lvl1pPr algn="ctr">
              <a:defRPr sz="60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7979515"/>
            <a:ext cx="6885385" cy="3667973"/>
          </a:xfrm>
        </p:spPr>
        <p:txBody>
          <a:bodyPr/>
          <a:lstStyle>
            <a:lvl1pPr marL="0" indent="0" algn="ctr">
              <a:buNone/>
              <a:defRPr sz="2410"/>
            </a:lvl1pPr>
            <a:lvl2pPr marL="459029" indent="0" algn="ctr">
              <a:buNone/>
              <a:defRPr sz="2008"/>
            </a:lvl2pPr>
            <a:lvl3pPr marL="918058" indent="0" algn="ctr">
              <a:buNone/>
              <a:defRPr sz="1807"/>
            </a:lvl3pPr>
            <a:lvl4pPr marL="1377086" indent="0" algn="ctr">
              <a:buNone/>
              <a:defRPr sz="1606"/>
            </a:lvl4pPr>
            <a:lvl5pPr marL="1836115" indent="0" algn="ctr">
              <a:buNone/>
              <a:defRPr sz="1606"/>
            </a:lvl5pPr>
            <a:lvl6pPr marL="2295144" indent="0" algn="ctr">
              <a:buNone/>
              <a:defRPr sz="1606"/>
            </a:lvl6pPr>
            <a:lvl7pPr marL="2754173" indent="0" algn="ctr">
              <a:buNone/>
              <a:defRPr sz="1606"/>
            </a:lvl7pPr>
            <a:lvl8pPr marL="3213202" indent="0" algn="ctr">
              <a:buNone/>
              <a:defRPr sz="1606"/>
            </a:lvl8pPr>
            <a:lvl9pPr marL="3672230" indent="0" algn="ctr">
              <a:buNone/>
              <a:defRPr sz="160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808853"/>
            <a:ext cx="1979548" cy="128748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1" y="808853"/>
            <a:ext cx="5823888" cy="1287483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3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3787548"/>
            <a:ext cx="7918192" cy="6319605"/>
          </a:xfrm>
        </p:spPr>
        <p:txBody>
          <a:bodyPr anchor="b"/>
          <a:lstStyle>
            <a:lvl1pPr>
              <a:defRPr sz="60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10166939"/>
            <a:ext cx="7918192" cy="3323331"/>
          </a:xfrm>
        </p:spPr>
        <p:txBody>
          <a:bodyPr/>
          <a:lstStyle>
            <a:lvl1pPr marL="0" indent="0">
              <a:buNone/>
              <a:defRPr sz="2410">
                <a:solidFill>
                  <a:schemeClr val="tx1"/>
                </a:solidFill>
              </a:defRPr>
            </a:lvl1pPr>
            <a:lvl2pPr marL="459029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8058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7086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61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5144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4173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320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223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4044267"/>
            <a:ext cx="3901718" cy="9639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4044267"/>
            <a:ext cx="3901718" cy="9639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808857"/>
            <a:ext cx="7918192" cy="29364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7" y="3724243"/>
            <a:ext cx="3883787" cy="1825194"/>
          </a:xfrm>
        </p:spPr>
        <p:txBody>
          <a:bodyPr anchor="b"/>
          <a:lstStyle>
            <a:lvl1pPr marL="0" indent="0">
              <a:buNone/>
              <a:defRPr sz="2410" b="1"/>
            </a:lvl1pPr>
            <a:lvl2pPr marL="459029" indent="0">
              <a:buNone/>
              <a:defRPr sz="2008" b="1"/>
            </a:lvl2pPr>
            <a:lvl3pPr marL="918058" indent="0">
              <a:buNone/>
              <a:defRPr sz="1807" b="1"/>
            </a:lvl3pPr>
            <a:lvl4pPr marL="1377086" indent="0">
              <a:buNone/>
              <a:defRPr sz="1606" b="1"/>
            </a:lvl4pPr>
            <a:lvl5pPr marL="1836115" indent="0">
              <a:buNone/>
              <a:defRPr sz="1606" b="1"/>
            </a:lvl5pPr>
            <a:lvl6pPr marL="2295144" indent="0">
              <a:buNone/>
              <a:defRPr sz="1606" b="1"/>
            </a:lvl6pPr>
            <a:lvl7pPr marL="2754173" indent="0">
              <a:buNone/>
              <a:defRPr sz="1606" b="1"/>
            </a:lvl7pPr>
            <a:lvl8pPr marL="3213202" indent="0">
              <a:buNone/>
              <a:defRPr sz="1606" b="1"/>
            </a:lvl8pPr>
            <a:lvl9pPr marL="3672230" indent="0">
              <a:buNone/>
              <a:defRPr sz="160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7" y="5549437"/>
            <a:ext cx="3883787" cy="81623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3724243"/>
            <a:ext cx="3902914" cy="1825194"/>
          </a:xfrm>
        </p:spPr>
        <p:txBody>
          <a:bodyPr anchor="b"/>
          <a:lstStyle>
            <a:lvl1pPr marL="0" indent="0">
              <a:buNone/>
              <a:defRPr sz="2410" b="1"/>
            </a:lvl1pPr>
            <a:lvl2pPr marL="459029" indent="0">
              <a:buNone/>
              <a:defRPr sz="2008" b="1"/>
            </a:lvl2pPr>
            <a:lvl3pPr marL="918058" indent="0">
              <a:buNone/>
              <a:defRPr sz="1807" b="1"/>
            </a:lvl3pPr>
            <a:lvl4pPr marL="1377086" indent="0">
              <a:buNone/>
              <a:defRPr sz="1606" b="1"/>
            </a:lvl4pPr>
            <a:lvl5pPr marL="1836115" indent="0">
              <a:buNone/>
              <a:defRPr sz="1606" b="1"/>
            </a:lvl5pPr>
            <a:lvl6pPr marL="2295144" indent="0">
              <a:buNone/>
              <a:defRPr sz="1606" b="1"/>
            </a:lvl6pPr>
            <a:lvl7pPr marL="2754173" indent="0">
              <a:buNone/>
              <a:defRPr sz="1606" b="1"/>
            </a:lvl7pPr>
            <a:lvl8pPr marL="3213202" indent="0">
              <a:buNone/>
              <a:defRPr sz="1606" b="1"/>
            </a:lvl8pPr>
            <a:lvl9pPr marL="3672230" indent="0">
              <a:buNone/>
              <a:defRPr sz="160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5549437"/>
            <a:ext cx="3902914" cy="81623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1012825"/>
            <a:ext cx="2960954" cy="3544888"/>
          </a:xfrm>
        </p:spPr>
        <p:txBody>
          <a:bodyPr anchor="b"/>
          <a:lstStyle>
            <a:lvl1pPr>
              <a:defRPr sz="32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2187424"/>
            <a:ext cx="4647635" cy="10796433"/>
          </a:xfrm>
        </p:spPr>
        <p:txBody>
          <a:bodyPr/>
          <a:lstStyle>
            <a:lvl1pPr>
              <a:defRPr sz="3213"/>
            </a:lvl1pPr>
            <a:lvl2pPr>
              <a:defRPr sz="2811"/>
            </a:lvl2pPr>
            <a:lvl3pPr>
              <a:defRPr sz="2410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4557713"/>
            <a:ext cx="2960954" cy="8443726"/>
          </a:xfrm>
        </p:spPr>
        <p:txBody>
          <a:bodyPr/>
          <a:lstStyle>
            <a:lvl1pPr marL="0" indent="0">
              <a:buNone/>
              <a:defRPr sz="1606"/>
            </a:lvl1pPr>
            <a:lvl2pPr marL="459029" indent="0">
              <a:buNone/>
              <a:defRPr sz="1406"/>
            </a:lvl2pPr>
            <a:lvl3pPr marL="918058" indent="0">
              <a:buNone/>
              <a:defRPr sz="1205"/>
            </a:lvl3pPr>
            <a:lvl4pPr marL="1377086" indent="0">
              <a:buNone/>
              <a:defRPr sz="1004"/>
            </a:lvl4pPr>
            <a:lvl5pPr marL="1836115" indent="0">
              <a:buNone/>
              <a:defRPr sz="1004"/>
            </a:lvl5pPr>
            <a:lvl6pPr marL="2295144" indent="0">
              <a:buNone/>
              <a:defRPr sz="1004"/>
            </a:lvl6pPr>
            <a:lvl7pPr marL="2754173" indent="0">
              <a:buNone/>
              <a:defRPr sz="1004"/>
            </a:lvl7pPr>
            <a:lvl8pPr marL="3213202" indent="0">
              <a:buNone/>
              <a:defRPr sz="1004"/>
            </a:lvl8pPr>
            <a:lvl9pPr marL="3672230" indent="0">
              <a:buNone/>
              <a:defRPr sz="100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1012825"/>
            <a:ext cx="2960954" cy="3544888"/>
          </a:xfrm>
        </p:spPr>
        <p:txBody>
          <a:bodyPr anchor="b"/>
          <a:lstStyle>
            <a:lvl1pPr>
              <a:defRPr sz="32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2914" y="2187424"/>
            <a:ext cx="4647635" cy="10796433"/>
          </a:xfrm>
        </p:spPr>
        <p:txBody>
          <a:bodyPr anchor="t"/>
          <a:lstStyle>
            <a:lvl1pPr marL="0" indent="0">
              <a:buNone/>
              <a:defRPr sz="3213"/>
            </a:lvl1pPr>
            <a:lvl2pPr marL="459029" indent="0">
              <a:buNone/>
              <a:defRPr sz="2811"/>
            </a:lvl2pPr>
            <a:lvl3pPr marL="918058" indent="0">
              <a:buNone/>
              <a:defRPr sz="2410"/>
            </a:lvl3pPr>
            <a:lvl4pPr marL="1377086" indent="0">
              <a:buNone/>
              <a:defRPr sz="2008"/>
            </a:lvl4pPr>
            <a:lvl5pPr marL="1836115" indent="0">
              <a:buNone/>
              <a:defRPr sz="2008"/>
            </a:lvl5pPr>
            <a:lvl6pPr marL="2295144" indent="0">
              <a:buNone/>
              <a:defRPr sz="2008"/>
            </a:lvl6pPr>
            <a:lvl7pPr marL="2754173" indent="0">
              <a:buNone/>
              <a:defRPr sz="2008"/>
            </a:lvl7pPr>
            <a:lvl8pPr marL="3213202" indent="0">
              <a:buNone/>
              <a:defRPr sz="2008"/>
            </a:lvl8pPr>
            <a:lvl9pPr marL="3672230" indent="0">
              <a:buNone/>
              <a:defRPr sz="200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4557713"/>
            <a:ext cx="2960954" cy="8443726"/>
          </a:xfrm>
        </p:spPr>
        <p:txBody>
          <a:bodyPr/>
          <a:lstStyle>
            <a:lvl1pPr marL="0" indent="0">
              <a:buNone/>
              <a:defRPr sz="1606"/>
            </a:lvl1pPr>
            <a:lvl2pPr marL="459029" indent="0">
              <a:buNone/>
              <a:defRPr sz="1406"/>
            </a:lvl2pPr>
            <a:lvl3pPr marL="918058" indent="0">
              <a:buNone/>
              <a:defRPr sz="1205"/>
            </a:lvl3pPr>
            <a:lvl4pPr marL="1377086" indent="0">
              <a:buNone/>
              <a:defRPr sz="1004"/>
            </a:lvl4pPr>
            <a:lvl5pPr marL="1836115" indent="0">
              <a:buNone/>
              <a:defRPr sz="1004"/>
            </a:lvl5pPr>
            <a:lvl6pPr marL="2295144" indent="0">
              <a:buNone/>
              <a:defRPr sz="1004"/>
            </a:lvl6pPr>
            <a:lvl7pPr marL="2754173" indent="0">
              <a:buNone/>
              <a:defRPr sz="1004"/>
            </a:lvl7pPr>
            <a:lvl8pPr marL="3213202" indent="0">
              <a:buNone/>
              <a:defRPr sz="1004"/>
            </a:lvl8pPr>
            <a:lvl9pPr marL="3672230" indent="0">
              <a:buNone/>
              <a:defRPr sz="100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808857"/>
            <a:ext cx="7918192" cy="293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4044267"/>
            <a:ext cx="7918192" cy="9639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14081084"/>
            <a:ext cx="2065615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2A3C-5716-4556-9FE0-DD4B3B8C964D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14081084"/>
            <a:ext cx="3098423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14081084"/>
            <a:ext cx="2065615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E68C-F196-41E9-9474-EAD774B9D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8058" rtl="0" eaLnBrk="1" latinLnBrk="0" hangingPunct="1">
        <a:lnSpc>
          <a:spcPct val="90000"/>
        </a:lnSpc>
        <a:spcBef>
          <a:spcPct val="0"/>
        </a:spcBef>
        <a:buNone/>
        <a:defRPr sz="4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514" indent="-229514" algn="l" defTabSz="918058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543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2pPr>
      <a:lvl3pPr marL="1147572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601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630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658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687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716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745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9029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8058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7086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6115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5144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4173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3202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2230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emf"/><Relationship Id="rId3" Type="http://schemas.openxmlformats.org/officeDocument/2006/relationships/image" Target="../media/image3.png"/><Relationship Id="rId7" Type="http://schemas.openxmlformats.org/officeDocument/2006/relationships/image" Target="../media/image1.emf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2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642" y="1452528"/>
            <a:ext cx="8425459" cy="9263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/>
              <a:t>EVALUAREA POTENȚIALULUI PROLIFERATIV AL CELULELOR STEM </a:t>
            </a:r>
            <a:r>
              <a:rPr lang="en-US" sz="1800" b="1" dirty="0" smtClean="0"/>
              <a:t>ENDOMETRIALE </a:t>
            </a:r>
            <a:r>
              <a:rPr lang="en-US" sz="1800" b="1" dirty="0"/>
              <a:t>DE </a:t>
            </a:r>
            <a:r>
              <a:rPr lang="en-US" sz="1800" b="1" dirty="0" smtClean="0"/>
              <a:t>OAIE</a:t>
            </a:r>
            <a:r>
              <a:rPr lang="ro-RO" sz="1800" b="1" dirty="0" smtClean="0"/>
              <a:t> </a:t>
            </a:r>
            <a:br>
              <a:rPr lang="ro-RO" sz="1800" b="1" dirty="0" smtClean="0"/>
            </a:br>
            <a:r>
              <a:rPr lang="en-US" sz="1400" b="1" i="1" dirty="0" smtClean="0"/>
              <a:t>PALL </a:t>
            </a:r>
            <a:r>
              <a:rPr lang="en-US" sz="1400" b="1" i="1" dirty="0"/>
              <a:t>EMOKE </a:t>
            </a:r>
            <a:r>
              <a:rPr lang="en-US" sz="1400" b="1" i="1" dirty="0" smtClean="0"/>
              <a:t>, </a:t>
            </a:r>
            <a:r>
              <a:rPr lang="en-US" sz="1400" b="1" i="1" dirty="0"/>
              <a:t>CENARIU </a:t>
            </a:r>
            <a:r>
              <a:rPr lang="en-US" sz="1400" b="1" i="1" dirty="0" smtClean="0"/>
              <a:t>MIHAI </a:t>
            </a:r>
            <a:r>
              <a:rPr lang="en-US" sz="1400" b="1" i="1" dirty="0"/>
              <a:t>, DUCA </a:t>
            </a:r>
            <a:r>
              <a:rPr lang="en-US" sz="1400" b="1" i="1" dirty="0" smtClean="0"/>
              <a:t>GHEORGHITA, </a:t>
            </a:r>
            <a:r>
              <a:rPr lang="en-US" sz="1400" b="1" i="1" dirty="0"/>
              <a:t>SPINU MARINA </a:t>
            </a:r>
            <a:r>
              <a:rPr lang="en-US" sz="1400" b="1" i="1" dirty="0" smtClean="0"/>
              <a:t>, </a:t>
            </a:r>
            <a:r>
              <a:rPr lang="en-US" sz="1400" b="1" i="1" dirty="0"/>
              <a:t>SANDRU CARMEN DANA </a:t>
            </a:r>
            <a:r>
              <a:rPr lang="en-US" sz="1400" b="1" i="1" dirty="0" smtClean="0"/>
              <a:t>,</a:t>
            </a:r>
            <a:r>
              <a:rPr lang="en-US" sz="1400" b="1" i="1" dirty="0"/>
              <a:t>  CIUPE </a:t>
            </a:r>
            <a:r>
              <a:rPr lang="en-US" sz="1400" b="1" i="1" dirty="0" smtClean="0"/>
              <a:t>SIMONA, </a:t>
            </a:r>
            <a:r>
              <a:rPr lang="en-US" sz="1400" b="1" i="1" dirty="0"/>
              <a:t>BORZAN </a:t>
            </a:r>
            <a:r>
              <a:rPr lang="en-US" sz="1400" b="1" i="1" dirty="0" smtClean="0"/>
              <a:t>MIHAI</a:t>
            </a:r>
            <a:endParaRPr lang="en-US" sz="16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3" y="110776"/>
            <a:ext cx="1189419" cy="13364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329" y="56717"/>
            <a:ext cx="7132440" cy="8170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o-RO" sz="2000" b="1" dirty="0"/>
              <a:t>ACADEMIA DE ȘTIINȚE AGRICOLE ȘI SILVICE </a:t>
            </a:r>
            <a:endParaRPr lang="en-US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o-RO" sz="2000" b="1" dirty="0" smtClean="0"/>
              <a:t>“</a:t>
            </a:r>
            <a:r>
              <a:rPr lang="ro-RO" sz="2000" b="1" i="1" dirty="0"/>
              <a:t>GHEORGHE IONESCU </a:t>
            </a:r>
            <a:r>
              <a:rPr lang="ro-RO" sz="2000" b="1" i="1" dirty="0" smtClean="0"/>
              <a:t>ȘIȘEȘTI</a:t>
            </a:r>
            <a:r>
              <a:rPr lang="en-US" sz="2400" b="1" dirty="0" smtClean="0"/>
              <a:t>”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2353" y="789339"/>
            <a:ext cx="7354114" cy="379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8058" rtl="0" eaLnBrk="1" latinLnBrk="0" hangingPunct="1">
              <a:lnSpc>
                <a:spcPct val="90000"/>
              </a:lnSpc>
              <a:spcBef>
                <a:spcPts val="1004"/>
              </a:spcBef>
              <a:buFont typeface="Arial" panose="020B0604020202020204" pitchFamily="34" charset="0"/>
              <a:buNone/>
              <a:defRPr sz="2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029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2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58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7086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115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5144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4173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3202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30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INSTITUTULUI DE CERCETARE-DEZVOLTARE PENTRU MONTANOLOGIE CRISTIAN – SIBIU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6717" y="2622378"/>
            <a:ext cx="8285385" cy="218260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REZUMAT</a:t>
            </a:r>
          </a:p>
          <a:p>
            <a:pPr algn="just"/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recenta</a:t>
            </a:r>
            <a:r>
              <a:rPr lang="en-US" sz="1400" dirty="0"/>
              <a:t> </a:t>
            </a:r>
            <a:r>
              <a:rPr lang="en-US" sz="1400" dirty="0" err="1"/>
              <a:t>dezvoltare</a:t>
            </a:r>
            <a:r>
              <a:rPr lang="en-US" sz="1400" dirty="0"/>
              <a:t> a </a:t>
            </a:r>
            <a:r>
              <a:rPr lang="en-US" sz="1400" dirty="0" err="1"/>
              <a:t>medicinei</a:t>
            </a:r>
            <a:r>
              <a:rPr lang="en-US" sz="1400" dirty="0"/>
              <a:t> </a:t>
            </a:r>
            <a:r>
              <a:rPr lang="en-US" sz="1400" dirty="0" err="1"/>
              <a:t>veterinare</a:t>
            </a:r>
            <a:r>
              <a:rPr lang="en-US" sz="1400" dirty="0"/>
              <a:t>, </a:t>
            </a:r>
            <a:r>
              <a:rPr lang="en-US" sz="1400" dirty="0" err="1"/>
              <a:t>terapia</a:t>
            </a:r>
            <a:r>
              <a:rPr lang="en-US" sz="1400" dirty="0"/>
              <a:t> cu </a:t>
            </a:r>
            <a:r>
              <a:rPr lang="en-US" sz="1400" dirty="0" err="1"/>
              <a:t>celule</a:t>
            </a:r>
            <a:r>
              <a:rPr lang="en-US" sz="1400" dirty="0"/>
              <a:t> stem a </a:t>
            </a:r>
            <a:r>
              <a:rPr lang="en-US" sz="1400" dirty="0" err="1"/>
              <a:t>devenit</a:t>
            </a:r>
            <a:r>
              <a:rPr lang="en-US" sz="1400" dirty="0"/>
              <a:t> din </a:t>
            </a:r>
            <a:r>
              <a:rPr lang="en-US" sz="1400" dirty="0" err="1"/>
              <a:t>ce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ce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frecvent</a:t>
            </a:r>
            <a:r>
              <a:rPr lang="en-US" sz="1400" dirty="0"/>
              <a:t> </a:t>
            </a:r>
            <a:r>
              <a:rPr lang="en-US" sz="1400" dirty="0" err="1"/>
              <a:t>utilizată</a:t>
            </a:r>
            <a:r>
              <a:rPr lang="en-US" sz="1400" dirty="0"/>
              <a:t>, </a:t>
            </a:r>
            <a:r>
              <a:rPr lang="en-US" sz="1400" dirty="0" err="1"/>
              <a:t>atât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cazul</a:t>
            </a:r>
            <a:r>
              <a:rPr lang="en-US" sz="1400" dirty="0"/>
              <a:t> </a:t>
            </a:r>
            <a:r>
              <a:rPr lang="en-US" sz="1400" dirty="0" err="1"/>
              <a:t>animalelor</a:t>
            </a:r>
            <a:r>
              <a:rPr lang="en-US" sz="1400" dirty="0"/>
              <a:t> de </a:t>
            </a:r>
            <a:r>
              <a:rPr lang="en-US" sz="1400" dirty="0" err="1"/>
              <a:t>companie</a:t>
            </a:r>
            <a:r>
              <a:rPr lang="en-US" sz="1400" dirty="0"/>
              <a:t>, </a:t>
            </a:r>
            <a:r>
              <a:rPr lang="en-US" sz="1400" dirty="0" err="1"/>
              <a:t>cât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la </a:t>
            </a:r>
            <a:r>
              <a:rPr lang="en-US" sz="1400" dirty="0" err="1"/>
              <a:t>animalele</a:t>
            </a:r>
            <a:r>
              <a:rPr lang="en-US" sz="1400" dirty="0"/>
              <a:t> de rent</a:t>
            </a:r>
            <a:r>
              <a:rPr lang="ro-RO" sz="1400" dirty="0"/>
              <a:t>ă</a:t>
            </a:r>
            <a:r>
              <a:rPr lang="en-US" sz="1400" dirty="0"/>
              <a:t>. </a:t>
            </a:r>
            <a:r>
              <a:rPr lang="en-US" sz="1400" dirty="0" err="1"/>
              <a:t>Printre</a:t>
            </a:r>
            <a:r>
              <a:rPr lang="en-US" sz="1400" dirty="0"/>
              <a:t> </a:t>
            </a:r>
            <a:r>
              <a:rPr lang="en-US" sz="1400" dirty="0" err="1"/>
              <a:t>tipurile</a:t>
            </a:r>
            <a:r>
              <a:rPr lang="en-US" sz="1400" dirty="0"/>
              <a:t> de </a:t>
            </a:r>
            <a:r>
              <a:rPr lang="en-US" sz="1400" dirty="0" err="1"/>
              <a:t>celule</a:t>
            </a:r>
            <a:r>
              <a:rPr lang="en-US" sz="1400" dirty="0"/>
              <a:t> stem care au </a:t>
            </a:r>
            <a:r>
              <a:rPr lang="en-US" sz="1400" dirty="0" err="1"/>
              <a:t>captat</a:t>
            </a:r>
            <a:r>
              <a:rPr lang="en-US" sz="1400" dirty="0"/>
              <a:t> </a:t>
            </a:r>
            <a:r>
              <a:rPr lang="en-US" sz="1400" dirty="0" err="1"/>
              <a:t>atenția</a:t>
            </a:r>
            <a:r>
              <a:rPr lang="en-US" sz="1400" dirty="0"/>
              <a:t> </a:t>
            </a:r>
            <a:r>
              <a:rPr lang="en-US" sz="1400" dirty="0" err="1"/>
              <a:t>cercetătorilor</a:t>
            </a:r>
            <a:r>
              <a:rPr lang="en-US" sz="1400" dirty="0"/>
              <a:t>, se </a:t>
            </a:r>
            <a:r>
              <a:rPr lang="en-US" sz="1400" dirty="0" err="1"/>
              <a:t>numără</a:t>
            </a:r>
            <a:r>
              <a:rPr lang="en-US" sz="1400" dirty="0"/>
              <a:t> </a:t>
            </a:r>
            <a:r>
              <a:rPr lang="en-US" sz="1400" dirty="0" err="1"/>
              <a:t>celulele</a:t>
            </a:r>
            <a:r>
              <a:rPr lang="en-US" sz="1400" dirty="0"/>
              <a:t> stem </a:t>
            </a:r>
            <a:r>
              <a:rPr lang="en-US" sz="1400" dirty="0" err="1"/>
              <a:t>hematopoietice</a:t>
            </a:r>
            <a:r>
              <a:rPr lang="en-US" sz="1400" dirty="0"/>
              <a:t> (HSCs)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celulele</a:t>
            </a:r>
            <a:r>
              <a:rPr lang="en-US" sz="1400" dirty="0"/>
              <a:t> stem </a:t>
            </a:r>
            <a:r>
              <a:rPr lang="en-US" sz="1400" dirty="0" err="1"/>
              <a:t>mezenchimale</a:t>
            </a:r>
            <a:r>
              <a:rPr lang="en-US" sz="1400" dirty="0"/>
              <a:t> (MSCs). Un </a:t>
            </a:r>
            <a:r>
              <a:rPr lang="en-US" sz="1400" dirty="0" err="1"/>
              <a:t>interes</a:t>
            </a:r>
            <a:r>
              <a:rPr lang="en-US" sz="1400" dirty="0"/>
              <a:t> </a:t>
            </a:r>
            <a:r>
              <a:rPr lang="en-US" sz="1400" dirty="0" err="1"/>
              <a:t>crescând</a:t>
            </a:r>
            <a:r>
              <a:rPr lang="en-US" sz="1400" dirty="0"/>
              <a:t> se </a:t>
            </a:r>
            <a:r>
              <a:rPr lang="en-US" sz="1400" dirty="0" err="1"/>
              <a:t>manifestă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cercetarea</a:t>
            </a:r>
            <a:r>
              <a:rPr lang="en-US" sz="1400" dirty="0"/>
              <a:t> </a:t>
            </a:r>
            <a:r>
              <a:rPr lang="en-US" sz="1400" dirty="0" err="1"/>
              <a:t>prezenței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funcționalității</a:t>
            </a:r>
            <a:r>
              <a:rPr lang="en-US" sz="1400" dirty="0"/>
              <a:t> </a:t>
            </a:r>
            <a:r>
              <a:rPr lang="en-US" sz="1400" dirty="0" err="1"/>
              <a:t>celulelor</a:t>
            </a:r>
            <a:r>
              <a:rPr lang="en-US" sz="1400" dirty="0"/>
              <a:t> </a:t>
            </a:r>
            <a:r>
              <a:rPr lang="en-US" sz="1400" dirty="0" err="1"/>
              <a:t>endometriale</a:t>
            </a:r>
            <a:r>
              <a:rPr lang="en-US" sz="1400" dirty="0"/>
              <a:t> la </a:t>
            </a:r>
            <a:r>
              <a:rPr lang="en-US" sz="1400" dirty="0" err="1"/>
              <a:t>animalele</a:t>
            </a:r>
            <a:r>
              <a:rPr lang="en-US" sz="1400" dirty="0"/>
              <a:t> de </a:t>
            </a:r>
            <a:r>
              <a:rPr lang="en-US" sz="1400" dirty="0" err="1"/>
              <a:t>fermă</a:t>
            </a:r>
            <a:r>
              <a:rPr lang="en-US" sz="1400" dirty="0"/>
              <a:t>, </a:t>
            </a:r>
            <a:r>
              <a:rPr lang="en-US" sz="1400" dirty="0" err="1"/>
              <a:t>datorită</a:t>
            </a:r>
            <a:r>
              <a:rPr lang="en-US" sz="1400" dirty="0"/>
              <a:t> </a:t>
            </a:r>
            <a:r>
              <a:rPr lang="en-US" sz="1400" dirty="0" err="1"/>
              <a:t>potențialului</a:t>
            </a:r>
            <a:r>
              <a:rPr lang="en-US" sz="1400" dirty="0"/>
              <a:t> </a:t>
            </a:r>
            <a:r>
              <a:rPr lang="en-US" sz="1400" dirty="0" err="1"/>
              <a:t>lor</a:t>
            </a:r>
            <a:r>
              <a:rPr lang="en-US" sz="1400" dirty="0"/>
              <a:t> </a:t>
            </a:r>
            <a:r>
              <a:rPr lang="en-US" sz="1400" dirty="0" err="1"/>
              <a:t>deosebit</a:t>
            </a:r>
            <a:r>
              <a:rPr lang="en-US" sz="1400" dirty="0"/>
              <a:t> de important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domeniul</a:t>
            </a:r>
            <a:r>
              <a:rPr lang="en-US" sz="1400" dirty="0"/>
              <a:t> </a:t>
            </a:r>
            <a:r>
              <a:rPr lang="en-US" sz="1400" dirty="0" err="1"/>
              <a:t>reproducției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al </a:t>
            </a:r>
            <a:r>
              <a:rPr lang="en-US" sz="1400" dirty="0" err="1"/>
              <a:t>tratamentului</a:t>
            </a:r>
            <a:r>
              <a:rPr lang="en-US" sz="1400" dirty="0"/>
              <a:t> </a:t>
            </a:r>
            <a:r>
              <a:rPr lang="en-US" sz="1400" dirty="0" err="1"/>
              <a:t>unor</a:t>
            </a:r>
            <a:r>
              <a:rPr lang="en-US" sz="1400" dirty="0"/>
              <a:t> </a:t>
            </a:r>
            <a:r>
              <a:rPr lang="en-US" sz="1400" dirty="0" err="1"/>
              <a:t>patologii</a:t>
            </a:r>
            <a:r>
              <a:rPr lang="en-US" sz="1400" dirty="0"/>
              <a:t> uterine. Se </a:t>
            </a:r>
            <a:r>
              <a:rPr lang="en-US" sz="1400" dirty="0" err="1"/>
              <a:t>estimează</a:t>
            </a:r>
            <a:r>
              <a:rPr lang="en-US" sz="1400" dirty="0"/>
              <a:t> </a:t>
            </a:r>
            <a:r>
              <a:rPr lang="en-US" sz="1400" dirty="0" err="1"/>
              <a:t>că</a:t>
            </a:r>
            <a:r>
              <a:rPr lang="en-US" sz="1400" dirty="0"/>
              <a:t> MSCs </a:t>
            </a:r>
            <a:r>
              <a:rPr lang="en-US" sz="1400" dirty="0" err="1"/>
              <a:t>endometriale</a:t>
            </a:r>
            <a:r>
              <a:rPr lang="en-US" sz="1400" dirty="0"/>
              <a:t> </a:t>
            </a:r>
            <a:r>
              <a:rPr lang="en-US" sz="1400" dirty="0" err="1"/>
              <a:t>ar</a:t>
            </a:r>
            <a:r>
              <a:rPr lang="en-US" sz="1400" dirty="0"/>
              <a:t> </a:t>
            </a:r>
            <a:r>
              <a:rPr lang="en-US" sz="1400" dirty="0" err="1"/>
              <a:t>putea</a:t>
            </a:r>
            <a:r>
              <a:rPr lang="en-US" sz="1400" dirty="0"/>
              <a:t> </a:t>
            </a:r>
            <a:r>
              <a:rPr lang="en-US" sz="1400" dirty="0" err="1"/>
              <a:t>avea</a:t>
            </a:r>
            <a:r>
              <a:rPr lang="en-US" sz="1400" dirty="0"/>
              <a:t> un impact </a:t>
            </a:r>
            <a:r>
              <a:rPr lang="en-US" sz="1400" dirty="0" err="1"/>
              <a:t>semnificativ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alte</a:t>
            </a:r>
            <a:r>
              <a:rPr lang="en-US" sz="1400" dirty="0"/>
              <a:t> </a:t>
            </a:r>
            <a:r>
              <a:rPr lang="en-US" sz="1400" dirty="0" err="1"/>
              <a:t>aspecte</a:t>
            </a:r>
            <a:r>
              <a:rPr lang="en-US" sz="1400" dirty="0"/>
              <a:t> ale </a:t>
            </a:r>
            <a:r>
              <a:rPr lang="en-US" sz="1400" dirty="0" err="1"/>
              <a:t>medicinei</a:t>
            </a:r>
            <a:r>
              <a:rPr lang="en-US" sz="1400" dirty="0"/>
              <a:t> </a:t>
            </a:r>
            <a:r>
              <a:rPr lang="en-US" sz="1400" dirty="0" err="1"/>
              <a:t>veterinare</a:t>
            </a:r>
            <a:r>
              <a:rPr lang="en-US" sz="1400" dirty="0"/>
              <a:t>, </a:t>
            </a:r>
            <a:r>
              <a:rPr lang="en-US" sz="1400" dirty="0" err="1"/>
              <a:t>inclusiv</a:t>
            </a:r>
            <a:r>
              <a:rPr lang="en-US" sz="1400" dirty="0"/>
              <a:t> </a:t>
            </a:r>
            <a:r>
              <a:rPr lang="en-US" sz="1400" dirty="0" err="1"/>
              <a:t>terapia</a:t>
            </a:r>
            <a:r>
              <a:rPr lang="en-US" sz="1400" dirty="0"/>
              <a:t> </a:t>
            </a:r>
            <a:r>
              <a:rPr lang="en-US" sz="1400" dirty="0" err="1"/>
              <a:t>transplantului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medicina</a:t>
            </a:r>
            <a:r>
              <a:rPr lang="en-US" sz="1400" dirty="0"/>
              <a:t> </a:t>
            </a:r>
            <a:r>
              <a:rPr lang="en-US" sz="1400" dirty="0" err="1"/>
              <a:t>regenerativă</a:t>
            </a:r>
            <a:r>
              <a:rPr lang="en-US" sz="1400" dirty="0"/>
              <a:t>.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vederea</a:t>
            </a:r>
            <a:r>
              <a:rPr lang="en-US" sz="1400" dirty="0"/>
              <a:t> </a:t>
            </a:r>
            <a:r>
              <a:rPr lang="en-US" sz="1400" dirty="0" err="1"/>
              <a:t>investigării</a:t>
            </a:r>
            <a:r>
              <a:rPr lang="en-US" sz="1400" dirty="0"/>
              <a:t> </a:t>
            </a:r>
            <a:r>
              <a:rPr lang="en-US" sz="1400" dirty="0" err="1"/>
              <a:t>potențialului</a:t>
            </a:r>
            <a:r>
              <a:rPr lang="en-US" sz="1400" dirty="0"/>
              <a:t> </a:t>
            </a:r>
            <a:r>
              <a:rPr lang="en-US" sz="1400" dirty="0" err="1"/>
              <a:t>terapeutic</a:t>
            </a:r>
            <a:r>
              <a:rPr lang="en-US" sz="1400" dirty="0"/>
              <a:t> al </a:t>
            </a:r>
            <a:r>
              <a:rPr lang="en-US" sz="1400" dirty="0" err="1"/>
              <a:t>acestor</a:t>
            </a:r>
            <a:r>
              <a:rPr lang="en-US" sz="1400" dirty="0"/>
              <a:t> </a:t>
            </a:r>
            <a:r>
              <a:rPr lang="en-US" sz="1400" dirty="0" err="1"/>
              <a:t>celule</a:t>
            </a:r>
            <a:r>
              <a:rPr lang="en-US" sz="1400" dirty="0"/>
              <a:t>, </a:t>
            </a:r>
            <a:r>
              <a:rPr lang="en-US" sz="1400" dirty="0" err="1"/>
              <a:t>studiul</a:t>
            </a:r>
            <a:r>
              <a:rPr lang="en-US" sz="1400" dirty="0"/>
              <a:t> </a:t>
            </a:r>
            <a:r>
              <a:rPr lang="en-US" sz="1400" dirty="0" err="1"/>
              <a:t>nostru</a:t>
            </a:r>
            <a:r>
              <a:rPr lang="en-US" sz="1400" dirty="0"/>
              <a:t> s-a </a:t>
            </a:r>
            <a:r>
              <a:rPr lang="en-US" sz="1400" dirty="0" err="1"/>
              <a:t>concentrat</a:t>
            </a:r>
            <a:r>
              <a:rPr lang="en-US" sz="1400" dirty="0"/>
              <a:t> </a:t>
            </a:r>
            <a:r>
              <a:rPr lang="en-US" sz="1400" dirty="0" err="1"/>
              <a:t>pe</a:t>
            </a:r>
            <a:r>
              <a:rPr lang="en-US" sz="1400" dirty="0"/>
              <a:t> </a:t>
            </a:r>
            <a:r>
              <a:rPr lang="en-US" sz="1400" dirty="0" err="1"/>
              <a:t>izolarea</a:t>
            </a:r>
            <a:r>
              <a:rPr lang="en-US" sz="1400" dirty="0"/>
              <a:t>, </a:t>
            </a:r>
            <a:r>
              <a:rPr lang="en-US" sz="1400" dirty="0" err="1"/>
              <a:t>cultivarea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caracterizarea</a:t>
            </a:r>
            <a:r>
              <a:rPr lang="en-US" sz="1400" dirty="0"/>
              <a:t> MSCs </a:t>
            </a:r>
            <a:r>
              <a:rPr lang="en-US" sz="1400" dirty="0" err="1"/>
              <a:t>endometriale</a:t>
            </a:r>
            <a:r>
              <a:rPr lang="en-US" sz="1400" dirty="0"/>
              <a:t> de </a:t>
            </a:r>
            <a:r>
              <a:rPr lang="en-US" sz="1400" dirty="0" err="1"/>
              <a:t>oaie</a:t>
            </a:r>
            <a:r>
              <a:rPr lang="en-US" sz="1400" dirty="0"/>
              <a:t> </a:t>
            </a:r>
            <a:r>
              <a:rPr lang="en-US" sz="1400" dirty="0" err="1"/>
              <a:t>Această</a:t>
            </a:r>
            <a:r>
              <a:rPr lang="en-US" sz="1400" dirty="0"/>
              <a:t> </a:t>
            </a:r>
            <a:r>
              <a:rPr lang="en-US" sz="1400" dirty="0" err="1"/>
              <a:t>cercetare</a:t>
            </a:r>
            <a:r>
              <a:rPr lang="en-US" sz="1400" dirty="0"/>
              <a:t> </a:t>
            </a:r>
            <a:r>
              <a:rPr lang="en-US" sz="1400" dirty="0" err="1"/>
              <a:t>aduce</a:t>
            </a:r>
            <a:r>
              <a:rPr lang="en-US" sz="1400" dirty="0"/>
              <a:t> un </a:t>
            </a:r>
            <a:r>
              <a:rPr lang="en-US" sz="1400" dirty="0" err="1"/>
              <a:t>aport</a:t>
            </a:r>
            <a:r>
              <a:rPr lang="en-US" sz="1400" dirty="0"/>
              <a:t> </a:t>
            </a:r>
            <a:r>
              <a:rPr lang="en-US" sz="1400" dirty="0" err="1"/>
              <a:t>semnificativ</a:t>
            </a:r>
            <a:r>
              <a:rPr lang="en-US" sz="1400" dirty="0"/>
              <a:t> </a:t>
            </a:r>
            <a:r>
              <a:rPr lang="en-US" sz="1400" dirty="0" err="1"/>
              <a:t>într</a:t>
            </a:r>
            <a:r>
              <a:rPr lang="en-US" sz="1400" dirty="0"/>
              <a:t>-un </a:t>
            </a:r>
            <a:r>
              <a:rPr lang="en-US" sz="1400" dirty="0" err="1"/>
              <a:t>domeniu</a:t>
            </a:r>
            <a:r>
              <a:rPr lang="en-US" sz="1400" dirty="0"/>
              <a:t> emergent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promițător</a:t>
            </a:r>
            <a:r>
              <a:rPr lang="en-US" sz="1400" dirty="0"/>
              <a:t>, </a:t>
            </a:r>
            <a:r>
              <a:rPr lang="en-US" sz="1400" dirty="0" err="1"/>
              <a:t>oferind</a:t>
            </a:r>
            <a:r>
              <a:rPr lang="en-US" sz="1400" dirty="0"/>
              <a:t> perspective </a:t>
            </a:r>
            <a:r>
              <a:rPr lang="en-US" sz="1400" dirty="0" err="1"/>
              <a:t>importante</a:t>
            </a:r>
            <a:r>
              <a:rPr lang="en-US" sz="1400" dirty="0"/>
              <a:t> </a:t>
            </a:r>
            <a:r>
              <a:rPr lang="en-US" sz="1400" dirty="0" err="1"/>
              <a:t>asupra</a:t>
            </a:r>
            <a:r>
              <a:rPr lang="en-US" sz="1400" dirty="0"/>
              <a:t> </a:t>
            </a:r>
            <a:r>
              <a:rPr lang="en-US" sz="1400" dirty="0" err="1"/>
              <a:t>fiziologiei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biologiei</a:t>
            </a:r>
            <a:r>
              <a:rPr lang="en-US" sz="1400" dirty="0"/>
              <a:t> </a:t>
            </a:r>
            <a:r>
              <a:rPr lang="en-US" sz="1400" dirty="0" err="1"/>
              <a:t>acestor</a:t>
            </a:r>
            <a:r>
              <a:rPr lang="en-US" sz="1400" dirty="0"/>
              <a:t> </a:t>
            </a:r>
            <a:r>
              <a:rPr lang="en-US" sz="1400" dirty="0" err="1"/>
              <a:t>celule</a:t>
            </a:r>
            <a:r>
              <a:rPr lang="en-US" sz="1400" dirty="0"/>
              <a:t>,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contribuind</a:t>
            </a:r>
            <a:r>
              <a:rPr lang="en-US" sz="1400" dirty="0"/>
              <a:t> la </a:t>
            </a:r>
            <a:r>
              <a:rPr lang="en-US" sz="1400" dirty="0" err="1"/>
              <a:t>înțelegerea</a:t>
            </a:r>
            <a:r>
              <a:rPr lang="en-US" sz="1400" dirty="0"/>
              <a:t> </a:t>
            </a:r>
            <a:r>
              <a:rPr lang="en-US" sz="1400" dirty="0" err="1"/>
              <a:t>fiziopatologiei</a:t>
            </a:r>
            <a:r>
              <a:rPr lang="en-US" sz="1400" dirty="0"/>
              <a:t> </a:t>
            </a:r>
            <a:r>
              <a:rPr lang="en-US" sz="1400" dirty="0" err="1"/>
              <a:t>afecțiunilor</a:t>
            </a:r>
            <a:r>
              <a:rPr lang="en-US" sz="1400" dirty="0"/>
              <a:t> reproductive la </a:t>
            </a:r>
            <a:r>
              <a:rPr lang="en-US" sz="1400" dirty="0" err="1"/>
              <a:t>animalele</a:t>
            </a:r>
            <a:r>
              <a:rPr lang="en-US" sz="1400" dirty="0"/>
              <a:t> </a:t>
            </a:r>
            <a:r>
              <a:rPr lang="en-US" sz="1400" dirty="0" err="1"/>
              <a:t>destinate</a:t>
            </a:r>
            <a:r>
              <a:rPr lang="en-US" sz="1400" dirty="0"/>
              <a:t> </a:t>
            </a:r>
            <a:r>
              <a:rPr lang="en-US" sz="1400" dirty="0" err="1"/>
              <a:t>producției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la </a:t>
            </a:r>
            <a:r>
              <a:rPr lang="en-US" sz="1400" dirty="0" err="1"/>
              <a:t>dezvoltarea</a:t>
            </a:r>
            <a:r>
              <a:rPr lang="en-US" sz="1400" dirty="0"/>
              <a:t> </a:t>
            </a:r>
            <a:r>
              <a:rPr lang="en-US" sz="1400" dirty="0" err="1"/>
              <a:t>unor</a:t>
            </a:r>
            <a:r>
              <a:rPr lang="en-US" sz="1400" dirty="0"/>
              <a:t> </a:t>
            </a:r>
            <a:r>
              <a:rPr lang="en-US" sz="1400" dirty="0" err="1"/>
              <a:t>noi</a:t>
            </a:r>
            <a:r>
              <a:rPr lang="en-US" sz="1400" dirty="0"/>
              <a:t> </a:t>
            </a:r>
            <a:r>
              <a:rPr lang="en-US" sz="1400" dirty="0" err="1"/>
              <a:t>modalități</a:t>
            </a:r>
            <a:r>
              <a:rPr lang="en-US" sz="1400" dirty="0"/>
              <a:t> </a:t>
            </a:r>
            <a:r>
              <a:rPr lang="en-US" sz="1400" dirty="0" err="1"/>
              <a:t>terapeutice</a:t>
            </a:r>
            <a:r>
              <a:rPr lang="en-US" sz="1400" dirty="0"/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7326" y="14484489"/>
            <a:ext cx="86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04481" y="14484489"/>
            <a:ext cx="58571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CONFERINTA </a:t>
            </a:r>
            <a:r>
              <a:rPr lang="en-US" sz="2000" b="1" dirty="0"/>
              <a:t>ANIVERSARA </a:t>
            </a:r>
            <a:r>
              <a:rPr lang="en-US" sz="2000" b="1" dirty="0" smtClean="0"/>
              <a:t>ICAR</a:t>
            </a:r>
            <a:r>
              <a:rPr lang="ro-RO" sz="2000" b="1" dirty="0" smtClean="0"/>
              <a:t> ed. III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Bucuresti</a:t>
            </a:r>
            <a:r>
              <a:rPr lang="en-US" sz="2000" b="1" dirty="0" smtClean="0"/>
              <a:t>, 30 </a:t>
            </a:r>
            <a:r>
              <a:rPr lang="en-US" sz="2000" b="1" dirty="0" err="1" smtClean="0"/>
              <a:t>mai</a:t>
            </a:r>
            <a:r>
              <a:rPr lang="en-US" sz="2000" b="1" dirty="0" smtClean="0"/>
              <a:t> 2024</a:t>
            </a:r>
            <a:endParaRPr lang="en-US" sz="20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3950" y="5302882"/>
            <a:ext cx="5709097" cy="373413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1400" dirty="0" err="1" smtClean="0"/>
              <a:t>Pentru</a:t>
            </a:r>
            <a:r>
              <a:rPr lang="en-US" sz="1400" dirty="0" smtClean="0"/>
              <a:t> </a:t>
            </a:r>
            <a:r>
              <a:rPr lang="en-US" sz="1400" dirty="0" err="1"/>
              <a:t>izolarea</a:t>
            </a:r>
            <a:r>
              <a:rPr lang="en-US" sz="1400" dirty="0"/>
              <a:t> </a:t>
            </a:r>
            <a:r>
              <a:rPr lang="en-US" sz="1400" dirty="0" err="1"/>
              <a:t>celulelor</a:t>
            </a:r>
            <a:r>
              <a:rPr lang="en-US" sz="1400" dirty="0"/>
              <a:t> </a:t>
            </a:r>
            <a:r>
              <a:rPr lang="ro-RO" sz="1400" dirty="0" smtClean="0"/>
              <a:t>stem de la nivel endometrial ovin </a:t>
            </a:r>
            <a:r>
              <a:rPr lang="en-US" sz="1400" dirty="0" smtClean="0"/>
              <a:t>s-au </a:t>
            </a:r>
            <a:r>
              <a:rPr lang="en-US" sz="1400" dirty="0" err="1"/>
              <a:t>optat</a:t>
            </a:r>
            <a:r>
              <a:rPr lang="en-US" sz="1400" dirty="0"/>
              <a:t> </a:t>
            </a:r>
            <a:r>
              <a:rPr lang="en-US" sz="1400" dirty="0" err="1"/>
              <a:t>lângă</a:t>
            </a:r>
            <a:r>
              <a:rPr lang="en-US" sz="1400" dirty="0"/>
              <a:t> </a:t>
            </a:r>
            <a:r>
              <a:rPr lang="en-US" sz="1400" dirty="0" err="1"/>
              <a:t>tratamentul</a:t>
            </a:r>
            <a:r>
              <a:rPr lang="en-US" sz="1400" dirty="0"/>
              <a:t> cu </a:t>
            </a:r>
            <a:r>
              <a:rPr lang="en-US" sz="1400" dirty="0" err="1"/>
              <a:t>enzime</a:t>
            </a:r>
            <a:r>
              <a:rPr lang="en-US" sz="1400" dirty="0"/>
              <a:t> </a:t>
            </a:r>
            <a:r>
              <a:rPr lang="en-US" sz="1400" dirty="0" err="1"/>
              <a:t>proteolitice</a:t>
            </a:r>
            <a:r>
              <a:rPr lang="en-US" sz="1400" dirty="0"/>
              <a:t> </a:t>
            </a:r>
            <a:r>
              <a:rPr lang="en-US" sz="1400" dirty="0" err="1"/>
              <a:t>şi</a:t>
            </a:r>
            <a:r>
              <a:rPr lang="en-US" sz="1400" dirty="0"/>
              <a:t> </a:t>
            </a:r>
            <a:r>
              <a:rPr lang="en-US" sz="1400" dirty="0" err="1"/>
              <a:t>cocultivarea</a:t>
            </a:r>
            <a:r>
              <a:rPr lang="en-US" sz="1400" dirty="0"/>
              <a:t> cu </a:t>
            </a:r>
            <a:r>
              <a:rPr lang="en-US" sz="1400" dirty="0" err="1"/>
              <a:t>explantele</a:t>
            </a:r>
            <a:r>
              <a:rPr lang="en-US" sz="1400" dirty="0"/>
              <a:t> </a:t>
            </a:r>
            <a:r>
              <a:rPr lang="en-US" sz="1400" dirty="0" err="1"/>
              <a:t>tisulare</a:t>
            </a:r>
            <a:r>
              <a:rPr lang="en-US" sz="1400" dirty="0"/>
              <a:t> </a:t>
            </a:r>
            <a:r>
              <a:rPr lang="en-US" sz="1400" dirty="0" err="1"/>
              <a:t>reziduale</a:t>
            </a:r>
            <a:r>
              <a:rPr lang="en-US" sz="1400" dirty="0"/>
              <a:t>. </a:t>
            </a:r>
            <a:r>
              <a:rPr lang="en-US" sz="1400" dirty="0" smtClean="0"/>
              <a:t>La </a:t>
            </a:r>
            <a:r>
              <a:rPr lang="en-US" sz="1400" dirty="0"/>
              <a:t>24 de ore de la </a:t>
            </a:r>
            <a:r>
              <a:rPr lang="en-US" sz="1400" dirty="0" err="1"/>
              <a:t>adăugarea</a:t>
            </a:r>
            <a:r>
              <a:rPr lang="en-US" sz="1400" dirty="0"/>
              <a:t> </a:t>
            </a:r>
            <a:r>
              <a:rPr lang="en-US" sz="1400" dirty="0" err="1"/>
              <a:t>celulelor</a:t>
            </a:r>
            <a:r>
              <a:rPr lang="en-US" sz="1400" dirty="0"/>
              <a:t> </a:t>
            </a:r>
            <a:r>
              <a:rPr lang="en-US" sz="1400" dirty="0" err="1"/>
              <a:t>provenite</a:t>
            </a:r>
            <a:r>
              <a:rPr lang="en-US" sz="1400" dirty="0"/>
              <a:t> din </a:t>
            </a:r>
            <a:r>
              <a:rPr lang="en-US" sz="1400" dirty="0" err="1"/>
              <a:t>endometrul</a:t>
            </a:r>
            <a:r>
              <a:rPr lang="en-US" sz="1400" dirty="0"/>
              <a:t> </a:t>
            </a:r>
            <a:r>
              <a:rPr lang="ro-RO" sz="1400" dirty="0" smtClean="0"/>
              <a:t>ovin</a:t>
            </a:r>
            <a:r>
              <a:rPr lang="en-US" sz="1400" dirty="0" smtClean="0"/>
              <a:t> </a:t>
            </a:r>
            <a:r>
              <a:rPr lang="en-US" sz="1400" dirty="0"/>
              <a:t>s-a </a:t>
            </a:r>
            <a:r>
              <a:rPr lang="en-US" sz="1400" dirty="0" err="1"/>
              <a:t>observat</a:t>
            </a:r>
            <a:r>
              <a:rPr lang="en-US" sz="1400" dirty="0"/>
              <a:t> o </a:t>
            </a:r>
            <a:r>
              <a:rPr lang="en-US" sz="1400" dirty="0" err="1"/>
              <a:t>heterogenitate</a:t>
            </a:r>
            <a:r>
              <a:rPr lang="en-US" sz="1400" dirty="0"/>
              <a:t> </a:t>
            </a:r>
            <a:r>
              <a:rPr lang="en-US" sz="1400" dirty="0" err="1"/>
              <a:t>celulară</a:t>
            </a:r>
            <a:r>
              <a:rPr lang="en-US" sz="1400" dirty="0"/>
              <a:t> </a:t>
            </a:r>
            <a:r>
              <a:rPr lang="en-US" sz="1400" dirty="0" err="1"/>
              <a:t>moderată</a:t>
            </a:r>
            <a:r>
              <a:rPr lang="en-US" sz="1400" dirty="0"/>
              <a:t>, </a:t>
            </a:r>
            <a:r>
              <a:rPr lang="en-US" sz="1400" dirty="0" err="1"/>
              <a:t>gradul</a:t>
            </a:r>
            <a:r>
              <a:rPr lang="en-US" sz="1400" dirty="0"/>
              <a:t> </a:t>
            </a:r>
            <a:r>
              <a:rPr lang="en-US" sz="1400" dirty="0" err="1"/>
              <a:t>mediu</a:t>
            </a:r>
            <a:r>
              <a:rPr lang="en-US" sz="1400" dirty="0"/>
              <a:t> de </a:t>
            </a:r>
            <a:r>
              <a:rPr lang="en-US" sz="1400" dirty="0" err="1"/>
              <a:t>ataşare</a:t>
            </a:r>
            <a:r>
              <a:rPr lang="en-US" sz="1400" dirty="0"/>
              <a:t> </a:t>
            </a:r>
            <a:r>
              <a:rPr lang="en-US" sz="1400" dirty="0" err="1"/>
              <a:t>fiind</a:t>
            </a:r>
            <a:r>
              <a:rPr lang="en-US" sz="1400" dirty="0"/>
              <a:t> de 25% ± </a:t>
            </a:r>
            <a:r>
              <a:rPr lang="en-US" sz="1400" dirty="0" smtClean="0"/>
              <a:t>5</a:t>
            </a:r>
            <a:r>
              <a:rPr lang="ro-RO" sz="1400" dirty="0"/>
              <a:t>. După 48 de ore, media gradului de ataşare celulară s-a situat la 53,3% ± 4,37, în timp ce după o perioadă de 72 de ore, aceasta a avut o creştere de aproape 20% ± 2,4 faţă de ziua </a:t>
            </a:r>
            <a:r>
              <a:rPr lang="ro-RO" sz="1400" dirty="0" smtClean="0"/>
              <a:t>anterioară</a:t>
            </a:r>
            <a:r>
              <a:rPr lang="ro-RO" sz="1400" dirty="0"/>
              <a:t>. În scopul calculării CFU-f, culturile au fost fixate după 10 </a:t>
            </a:r>
            <a:r>
              <a:rPr lang="ro-RO" sz="1400" dirty="0" smtClean="0"/>
              <a:t>zile, obținând o </a:t>
            </a:r>
            <a:r>
              <a:rPr lang="ro-RO" sz="1400" dirty="0"/>
              <a:t>medie a numărului de CFU-F de 31 ± 9.16 colonii/100 </a:t>
            </a:r>
            <a:r>
              <a:rPr lang="ro-RO" sz="1400" dirty="0" smtClean="0"/>
              <a:t>cm</a:t>
            </a:r>
            <a:r>
              <a:rPr lang="en-US" sz="1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ro-RO" sz="1400" dirty="0" smtClean="0"/>
              <a:t> </a:t>
            </a:r>
            <a:r>
              <a:rPr lang="ro-RO" sz="1400" dirty="0"/>
              <a:t>la pasajul 5 și 37.66± 4.10 pentru pasajul 6. Capacitatea de migrare, obţinută pentru pasajul 5 a prezentat o medie de 0.26 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mm</a:t>
            </a:r>
            <a:r>
              <a:rPr lang="en-US" sz="1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ro-RO" sz="1400" dirty="0" smtClean="0"/>
              <a:t>/</a:t>
            </a:r>
            <a:r>
              <a:rPr lang="ro-RO" sz="1400" dirty="0"/>
              <a:t>24 h ± 0.05, cu limite cuprinse între 0.21 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mm</a:t>
            </a:r>
            <a:r>
              <a:rPr lang="en-US" sz="1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ro-RO" sz="1400" dirty="0" smtClean="0"/>
              <a:t>/</a:t>
            </a:r>
            <a:r>
              <a:rPr lang="ro-RO" sz="1400" dirty="0"/>
              <a:t>24h ± 0.05 şi 0.34 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mm</a:t>
            </a:r>
            <a:r>
              <a:rPr lang="en-US" sz="1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ro-RO" sz="1400" dirty="0" smtClean="0"/>
              <a:t>/</a:t>
            </a:r>
            <a:r>
              <a:rPr lang="ro-RO" sz="1400" dirty="0"/>
              <a:t>24h ± 0.05. În cazul pasajul 6 media capacității de migrare a fost de 0.277 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mm</a:t>
            </a:r>
            <a:r>
              <a:rPr lang="en-US" sz="1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ro-RO" sz="1400" dirty="0" smtClean="0"/>
              <a:t>/24h </a:t>
            </a:r>
            <a:r>
              <a:rPr lang="ro-RO" sz="1400" dirty="0"/>
              <a:t>±0.03 cu limite cuprinse între 0.22 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mm</a:t>
            </a:r>
            <a:r>
              <a:rPr lang="en-US" sz="1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ro-RO" sz="1400" dirty="0" smtClean="0"/>
              <a:t>/</a:t>
            </a:r>
            <a:r>
              <a:rPr lang="ro-RO" sz="1400" dirty="0"/>
              <a:t>24h ±0.03 și 0.31 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mm</a:t>
            </a:r>
            <a:r>
              <a:rPr lang="en-US" sz="1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ro-RO" sz="1400" dirty="0" smtClean="0"/>
              <a:t>/</a:t>
            </a:r>
            <a:r>
              <a:rPr lang="ro-RO" sz="1400" dirty="0"/>
              <a:t>24h ± </a:t>
            </a:r>
            <a:r>
              <a:rPr lang="ro-RO" sz="1400" dirty="0" smtClean="0"/>
              <a:t>0.03</a:t>
            </a:r>
            <a:r>
              <a:rPr lang="ro-RO" sz="1400" dirty="0"/>
              <a:t>. Studiul nostru confirmă natura mezenchimală a celulelor stem izolate din endometru, așa cum este evidențiată de caracteristicile lor specifice și expresia markerilor celulari CD44, CD90, CD105</a:t>
            </a:r>
            <a:r>
              <a:rPr lang="ro-RO" sz="1400" dirty="0" smtClean="0"/>
              <a:t>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6665" y="10890720"/>
            <a:ext cx="8220661" cy="179436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err="1"/>
              <a:t>Studiul</a:t>
            </a:r>
            <a:r>
              <a:rPr lang="en-US" sz="1400" dirty="0"/>
              <a:t> </a:t>
            </a:r>
            <a:r>
              <a:rPr lang="ro-RO" sz="1400" dirty="0" smtClean="0"/>
              <a:t>nostru </a:t>
            </a:r>
            <a:r>
              <a:rPr lang="en-US" sz="1400" dirty="0" err="1" smtClean="0"/>
              <a:t>evidențiază</a:t>
            </a:r>
            <a:r>
              <a:rPr lang="en-US" sz="1400" dirty="0" smtClean="0"/>
              <a:t> </a:t>
            </a:r>
            <a:r>
              <a:rPr lang="en-US" sz="1400" dirty="0" err="1"/>
              <a:t>capacitatea</a:t>
            </a:r>
            <a:r>
              <a:rPr lang="en-US" sz="1400" dirty="0"/>
              <a:t> </a:t>
            </a:r>
            <a:r>
              <a:rPr lang="en-US" sz="1400" dirty="0" err="1"/>
              <a:t>robustă</a:t>
            </a:r>
            <a:r>
              <a:rPr lang="en-US" sz="1400" dirty="0"/>
              <a:t> de </a:t>
            </a:r>
            <a:r>
              <a:rPr lang="en-US" sz="1400" dirty="0" err="1" smtClean="0"/>
              <a:t>clonogeni</a:t>
            </a:r>
            <a:r>
              <a:rPr lang="ro-RO" sz="1400" dirty="0" smtClean="0"/>
              <a:t>tate</a:t>
            </a:r>
            <a:r>
              <a:rPr lang="en-US" sz="1400" dirty="0" smtClean="0"/>
              <a:t>, </a:t>
            </a:r>
            <a:r>
              <a:rPr lang="en-US" sz="1400" dirty="0" err="1"/>
              <a:t>potențialul</a:t>
            </a:r>
            <a:r>
              <a:rPr lang="en-US" sz="1400" dirty="0"/>
              <a:t> de </a:t>
            </a:r>
            <a:r>
              <a:rPr lang="en-US" sz="1400" dirty="0" err="1" smtClean="0"/>
              <a:t>migra</a:t>
            </a:r>
            <a:r>
              <a:rPr lang="ro-RO" sz="1400" dirty="0" smtClean="0"/>
              <a:t>re</a:t>
            </a:r>
            <a:r>
              <a:rPr lang="en-US" sz="1400" dirty="0" smtClean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capacitatea</a:t>
            </a:r>
            <a:r>
              <a:rPr lang="en-US" sz="1400" dirty="0"/>
              <a:t> </a:t>
            </a:r>
            <a:r>
              <a:rPr lang="en-US" sz="1400" dirty="0" err="1"/>
              <a:t>proliferativă</a:t>
            </a:r>
            <a:r>
              <a:rPr lang="en-US" sz="1400" dirty="0"/>
              <a:t> a </a:t>
            </a:r>
            <a:r>
              <a:rPr lang="en-US" sz="1400" dirty="0" err="1"/>
              <a:t>celulelor</a:t>
            </a:r>
            <a:r>
              <a:rPr lang="en-US" sz="1400" dirty="0"/>
              <a:t> stem </a:t>
            </a:r>
            <a:r>
              <a:rPr lang="en-US" sz="1400" dirty="0" err="1"/>
              <a:t>izolate</a:t>
            </a:r>
            <a:r>
              <a:rPr lang="en-US" sz="1400" dirty="0"/>
              <a:t> din </a:t>
            </a:r>
            <a:r>
              <a:rPr lang="en-US" sz="1400" dirty="0" err="1"/>
              <a:t>endometrul</a:t>
            </a:r>
            <a:r>
              <a:rPr lang="en-US" sz="1400" dirty="0"/>
              <a:t> de </a:t>
            </a:r>
            <a:r>
              <a:rPr lang="ro-RO" sz="1400" dirty="0" smtClean="0"/>
              <a:t>oaie</a:t>
            </a:r>
            <a:r>
              <a:rPr lang="en-US" sz="1400" dirty="0" smtClean="0"/>
              <a:t>, </a:t>
            </a:r>
            <a:r>
              <a:rPr lang="en-US" sz="1400" dirty="0" err="1"/>
              <a:t>indicând</a:t>
            </a:r>
            <a:r>
              <a:rPr lang="en-US" sz="1400" dirty="0"/>
              <a:t> </a:t>
            </a:r>
            <a:r>
              <a:rPr lang="en-US" sz="1400" dirty="0" err="1"/>
              <a:t>promisiunea</a:t>
            </a:r>
            <a:r>
              <a:rPr lang="en-US" sz="1400" dirty="0"/>
              <a:t> </a:t>
            </a:r>
            <a:r>
              <a:rPr lang="en-US" sz="1400" dirty="0" err="1"/>
              <a:t>lor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terapiile</a:t>
            </a:r>
            <a:r>
              <a:rPr lang="en-US" sz="1400" dirty="0"/>
              <a:t> regenerative. </a:t>
            </a:r>
            <a:r>
              <a:rPr lang="en-US" sz="1400" dirty="0" err="1"/>
              <a:t>Analiza</a:t>
            </a:r>
            <a:r>
              <a:rPr lang="en-US" sz="1400" dirty="0"/>
              <a:t> </a:t>
            </a:r>
            <a:r>
              <a:rPr lang="en-US" sz="1400" dirty="0" err="1"/>
              <a:t>imunofenotipică</a:t>
            </a:r>
            <a:r>
              <a:rPr lang="en-US" sz="1400" dirty="0"/>
              <a:t> a </a:t>
            </a:r>
            <a:r>
              <a:rPr lang="en-US" sz="1400" dirty="0" err="1"/>
              <a:t>confirmat</a:t>
            </a:r>
            <a:r>
              <a:rPr lang="en-US" sz="1400" dirty="0"/>
              <a:t> </a:t>
            </a:r>
            <a:r>
              <a:rPr lang="en-US" sz="1400" dirty="0" err="1"/>
              <a:t>natura</a:t>
            </a:r>
            <a:r>
              <a:rPr lang="en-US" sz="1400" dirty="0"/>
              <a:t> </a:t>
            </a:r>
            <a:r>
              <a:rPr lang="en-US" sz="1400" dirty="0" err="1"/>
              <a:t>mezenchimală</a:t>
            </a:r>
            <a:r>
              <a:rPr lang="en-US" sz="1400" dirty="0"/>
              <a:t> a </a:t>
            </a:r>
            <a:r>
              <a:rPr lang="en-US" sz="1400" dirty="0" err="1"/>
              <a:t>acestor</a:t>
            </a:r>
            <a:r>
              <a:rPr lang="en-US" sz="1400" dirty="0"/>
              <a:t> </a:t>
            </a:r>
            <a:r>
              <a:rPr lang="en-US" sz="1400" dirty="0" err="1"/>
              <a:t>celule</a:t>
            </a:r>
            <a:r>
              <a:rPr lang="en-US" sz="1400" dirty="0"/>
              <a:t>, </a:t>
            </a:r>
            <a:r>
              <a:rPr lang="en-US" sz="1400" dirty="0" err="1"/>
              <a:t>validând</a:t>
            </a:r>
            <a:r>
              <a:rPr lang="en-US" sz="1400" dirty="0"/>
              <a:t> </a:t>
            </a:r>
            <a:r>
              <a:rPr lang="en-US" sz="1400" dirty="0" err="1"/>
              <a:t>potențialul</a:t>
            </a:r>
            <a:r>
              <a:rPr lang="en-US" sz="1400" dirty="0"/>
              <a:t> </a:t>
            </a:r>
            <a:r>
              <a:rPr lang="en-US" sz="1400" dirty="0" err="1"/>
              <a:t>lor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aplicații</a:t>
            </a:r>
            <a:r>
              <a:rPr lang="en-US" sz="1400" dirty="0"/>
              <a:t> </a:t>
            </a:r>
            <a:r>
              <a:rPr lang="en-US" sz="1400" dirty="0" err="1"/>
              <a:t>terapeutice</a:t>
            </a:r>
            <a:r>
              <a:rPr lang="en-US" sz="1400" dirty="0"/>
              <a:t>. </a:t>
            </a:r>
            <a:r>
              <a:rPr lang="en-US" sz="1400" dirty="0" err="1"/>
              <a:t>Potențialul</a:t>
            </a:r>
            <a:r>
              <a:rPr lang="en-US" sz="1400" dirty="0"/>
              <a:t> </a:t>
            </a:r>
            <a:r>
              <a:rPr lang="en-US" sz="1400" dirty="0" err="1"/>
              <a:t>regenerativ</a:t>
            </a:r>
            <a:r>
              <a:rPr lang="en-US" sz="1400" dirty="0"/>
              <a:t> al </a:t>
            </a:r>
            <a:r>
              <a:rPr lang="en-US" sz="1400" dirty="0" err="1"/>
              <a:t>celulelor</a:t>
            </a:r>
            <a:r>
              <a:rPr lang="en-US" sz="1400" dirty="0"/>
              <a:t> stem </a:t>
            </a:r>
            <a:r>
              <a:rPr lang="en-US" sz="1400" dirty="0" err="1"/>
              <a:t>mezenchimale</a:t>
            </a:r>
            <a:r>
              <a:rPr lang="en-US" sz="1400" dirty="0"/>
              <a:t> </a:t>
            </a:r>
            <a:r>
              <a:rPr lang="en-US" sz="1400" dirty="0" err="1"/>
              <a:t>endometriale</a:t>
            </a:r>
            <a:r>
              <a:rPr lang="en-US" sz="1400" dirty="0"/>
              <a:t> </a:t>
            </a:r>
            <a:r>
              <a:rPr lang="en-US" sz="1400" dirty="0" err="1"/>
              <a:t>sugerează</a:t>
            </a:r>
            <a:r>
              <a:rPr lang="en-US" sz="1400" dirty="0"/>
              <a:t> </a:t>
            </a:r>
            <a:r>
              <a:rPr lang="en-US" sz="1400" dirty="0" err="1"/>
              <a:t>rolul</a:t>
            </a:r>
            <a:r>
              <a:rPr lang="en-US" sz="1400" dirty="0"/>
              <a:t> </a:t>
            </a:r>
            <a:r>
              <a:rPr lang="en-US" sz="1400" dirty="0" err="1"/>
              <a:t>lor</a:t>
            </a:r>
            <a:r>
              <a:rPr lang="en-US" sz="1400" dirty="0"/>
              <a:t> </a:t>
            </a:r>
            <a:r>
              <a:rPr lang="en-US" sz="1400" dirty="0" err="1" smtClean="0"/>
              <a:t>în</a:t>
            </a:r>
            <a:r>
              <a:rPr lang="en-US" sz="1400" dirty="0" smtClean="0"/>
              <a:t> </a:t>
            </a:r>
            <a:r>
              <a:rPr lang="en-US" sz="1400" dirty="0" err="1"/>
              <a:t>repararea</a:t>
            </a:r>
            <a:r>
              <a:rPr lang="en-US" sz="1400" dirty="0"/>
              <a:t> </a:t>
            </a:r>
            <a:r>
              <a:rPr lang="en-US" sz="1400" dirty="0" err="1"/>
              <a:t>țesuturilor</a:t>
            </a:r>
            <a:r>
              <a:rPr lang="en-US" sz="1400" dirty="0"/>
              <a:t>, </a:t>
            </a:r>
            <a:r>
              <a:rPr lang="en-US" sz="1400" dirty="0" err="1"/>
              <a:t>în</a:t>
            </a:r>
            <a:r>
              <a:rPr lang="en-US" sz="1400" dirty="0"/>
              <a:t> special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ro-RO" sz="1400" dirty="0" smtClean="0"/>
              <a:t>aparatul genital </a:t>
            </a:r>
            <a:r>
              <a:rPr lang="en-US" sz="1400" dirty="0" smtClean="0"/>
              <a:t>fem</a:t>
            </a:r>
            <a:r>
              <a:rPr lang="ro-RO" sz="1400" dirty="0" smtClean="0"/>
              <a:t>el</a:t>
            </a:r>
            <a:r>
              <a:rPr lang="en-US" sz="1400" dirty="0" smtClean="0"/>
              <a:t>. </a:t>
            </a:r>
            <a:r>
              <a:rPr lang="en-US" sz="1400" dirty="0"/>
              <a:t>Cu </a:t>
            </a:r>
            <a:r>
              <a:rPr lang="en-US" sz="1400" dirty="0" err="1"/>
              <a:t>toate</a:t>
            </a:r>
            <a:r>
              <a:rPr lang="en-US" sz="1400" dirty="0"/>
              <a:t> </a:t>
            </a:r>
            <a:r>
              <a:rPr lang="en-US" sz="1400" dirty="0" err="1"/>
              <a:t>acestea</a:t>
            </a:r>
            <a:r>
              <a:rPr lang="en-US" sz="1400" dirty="0"/>
              <a:t>, </a:t>
            </a:r>
            <a:r>
              <a:rPr lang="ro-RO" sz="1400" dirty="0" smtClean="0"/>
              <a:t>introducerea</a:t>
            </a:r>
            <a:r>
              <a:rPr lang="en-US" sz="1400" dirty="0" smtClean="0"/>
              <a:t> </a:t>
            </a:r>
            <a:r>
              <a:rPr lang="en-US" sz="1400" dirty="0"/>
              <a:t>cu </a:t>
            </a:r>
            <a:r>
              <a:rPr lang="en-US" sz="1400" dirty="0" err="1"/>
              <a:t>succes</a:t>
            </a:r>
            <a:r>
              <a:rPr lang="en-US" sz="1400" dirty="0"/>
              <a:t> a </a:t>
            </a:r>
            <a:r>
              <a:rPr lang="en-US" sz="1400" dirty="0" err="1"/>
              <a:t>terapiilor</a:t>
            </a:r>
            <a:r>
              <a:rPr lang="en-US" sz="1400" dirty="0"/>
              <a:t> </a:t>
            </a:r>
            <a:r>
              <a:rPr lang="en-US" sz="1400" dirty="0" err="1"/>
              <a:t>bazate</a:t>
            </a:r>
            <a:r>
              <a:rPr lang="en-US" sz="1400" dirty="0"/>
              <a:t> </a:t>
            </a:r>
            <a:r>
              <a:rPr lang="en-US" sz="1400" dirty="0" err="1"/>
              <a:t>pe</a:t>
            </a:r>
            <a:r>
              <a:rPr lang="en-US" sz="1400" dirty="0"/>
              <a:t> </a:t>
            </a:r>
            <a:r>
              <a:rPr lang="en-US" sz="1400" dirty="0" err="1"/>
              <a:t>celule</a:t>
            </a:r>
            <a:r>
              <a:rPr lang="en-US" sz="1400" dirty="0"/>
              <a:t> stem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practica</a:t>
            </a:r>
            <a:r>
              <a:rPr lang="en-US" sz="1400" dirty="0"/>
              <a:t> </a:t>
            </a:r>
            <a:r>
              <a:rPr lang="en-US" sz="1400" dirty="0" err="1"/>
              <a:t>clinică</a:t>
            </a:r>
            <a:r>
              <a:rPr lang="en-US" sz="1400" dirty="0"/>
              <a:t> </a:t>
            </a:r>
            <a:r>
              <a:rPr lang="en-US" sz="1400" dirty="0" err="1"/>
              <a:t>necesită</a:t>
            </a:r>
            <a:r>
              <a:rPr lang="en-US" sz="1400" dirty="0"/>
              <a:t> personal medical bine </a:t>
            </a:r>
            <a:r>
              <a:rPr lang="en-US" sz="1400" dirty="0" err="1"/>
              <a:t>pregătit</a:t>
            </a:r>
            <a:r>
              <a:rPr lang="en-US" sz="1400" dirty="0"/>
              <a:t>, </a:t>
            </a:r>
            <a:r>
              <a:rPr lang="en-US" sz="1400" dirty="0" err="1"/>
              <a:t>echipament</a:t>
            </a:r>
            <a:r>
              <a:rPr lang="en-US" sz="1400" dirty="0"/>
              <a:t> </a:t>
            </a:r>
            <a:r>
              <a:rPr lang="en-US" sz="1400" dirty="0" err="1"/>
              <a:t>specializat</a:t>
            </a:r>
            <a:r>
              <a:rPr lang="en-US" sz="1400" dirty="0"/>
              <a:t>, </a:t>
            </a:r>
            <a:r>
              <a:rPr lang="en-US" sz="1400" dirty="0" err="1"/>
              <a:t>cooperarea</a:t>
            </a:r>
            <a:r>
              <a:rPr lang="en-US" sz="1400" dirty="0"/>
              <a:t> </a:t>
            </a:r>
            <a:r>
              <a:rPr lang="en-US" sz="1400" dirty="0" err="1"/>
              <a:t>pacienților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o </a:t>
            </a:r>
            <a:r>
              <a:rPr lang="en-US" sz="1400" dirty="0" err="1"/>
              <a:t>comunicare</a:t>
            </a:r>
            <a:r>
              <a:rPr lang="en-US" sz="1400" dirty="0"/>
              <a:t> </a:t>
            </a:r>
            <a:r>
              <a:rPr lang="en-US" sz="1400" dirty="0" err="1"/>
              <a:t>eficientă</a:t>
            </a:r>
            <a:r>
              <a:rPr lang="en-US" sz="1400" dirty="0"/>
              <a:t> </a:t>
            </a:r>
            <a:r>
              <a:rPr lang="en-US" sz="1400" dirty="0" err="1"/>
              <a:t>între</a:t>
            </a:r>
            <a:r>
              <a:rPr lang="en-US" sz="1400" dirty="0"/>
              <a:t> </a:t>
            </a:r>
            <a:r>
              <a:rPr lang="ro-RO" sz="1400" dirty="0" smtClean="0"/>
              <a:t>medici </a:t>
            </a:r>
            <a:r>
              <a:rPr lang="en-US" sz="1400" dirty="0" err="1" smtClean="0"/>
              <a:t>și</a:t>
            </a:r>
            <a:r>
              <a:rPr lang="en-US" sz="1400" dirty="0" smtClean="0"/>
              <a:t> </a:t>
            </a:r>
            <a:r>
              <a:rPr lang="en-US" sz="1400" dirty="0" err="1"/>
              <a:t>proprietarii</a:t>
            </a:r>
            <a:r>
              <a:rPr lang="en-US" sz="1400" dirty="0"/>
              <a:t> de </a:t>
            </a:r>
            <a:r>
              <a:rPr lang="en-US" sz="1400" dirty="0" err="1"/>
              <a:t>animale</a:t>
            </a:r>
            <a:r>
              <a:rPr lang="en-US" sz="1400" dirty="0"/>
              <a:t>.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ansamblu</a:t>
            </a:r>
            <a:r>
              <a:rPr lang="en-US" sz="1400" dirty="0"/>
              <a:t>, </a:t>
            </a:r>
            <a:r>
              <a:rPr lang="en-US" sz="1400" dirty="0" err="1"/>
              <a:t>acest</a:t>
            </a:r>
            <a:r>
              <a:rPr lang="en-US" sz="1400" dirty="0"/>
              <a:t> </a:t>
            </a:r>
            <a:r>
              <a:rPr lang="en-US" sz="1400" dirty="0" err="1"/>
              <a:t>studiu</a:t>
            </a:r>
            <a:r>
              <a:rPr lang="en-US" sz="1400" dirty="0"/>
              <a:t> </a:t>
            </a:r>
            <a:r>
              <a:rPr lang="ro-RO" sz="1400" dirty="0" smtClean="0"/>
              <a:t>indică </a:t>
            </a:r>
            <a:r>
              <a:rPr lang="en-US" sz="1400" dirty="0" err="1" smtClean="0"/>
              <a:t>potențialul</a:t>
            </a:r>
            <a:r>
              <a:rPr lang="en-US" sz="1400" dirty="0" smtClean="0"/>
              <a:t> </a:t>
            </a:r>
            <a:r>
              <a:rPr lang="en-US" sz="1400" dirty="0" err="1"/>
              <a:t>terapeutic</a:t>
            </a:r>
            <a:r>
              <a:rPr lang="en-US" sz="1400" dirty="0"/>
              <a:t> al </a:t>
            </a:r>
            <a:r>
              <a:rPr lang="en-US" sz="1400" dirty="0" err="1"/>
              <a:t>celulelor</a:t>
            </a:r>
            <a:r>
              <a:rPr lang="en-US" sz="1400" dirty="0"/>
              <a:t> stem </a:t>
            </a:r>
            <a:r>
              <a:rPr lang="en-US" sz="1400" dirty="0" err="1"/>
              <a:t>endometriale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subliniază</a:t>
            </a:r>
            <a:r>
              <a:rPr lang="en-US" sz="1400" dirty="0"/>
              <a:t> </a:t>
            </a:r>
            <a:r>
              <a:rPr lang="en-US" sz="1400" dirty="0" err="1"/>
              <a:t>importanța</a:t>
            </a:r>
            <a:r>
              <a:rPr lang="en-US" sz="1400" dirty="0"/>
              <a:t> </a:t>
            </a:r>
            <a:r>
              <a:rPr lang="en-US" sz="1400" dirty="0" err="1"/>
              <a:t>unor</a:t>
            </a:r>
            <a:r>
              <a:rPr lang="en-US" sz="1400" dirty="0"/>
              <a:t> </a:t>
            </a:r>
            <a:r>
              <a:rPr lang="en-US" sz="1400" dirty="0" err="1"/>
              <a:t>cercetări</a:t>
            </a:r>
            <a:r>
              <a:rPr lang="en-US" sz="1400" dirty="0"/>
              <a:t> </a:t>
            </a:r>
            <a:r>
              <a:rPr lang="ro-RO" sz="1400" dirty="0" smtClean="0"/>
              <a:t>multiple</a:t>
            </a:r>
            <a:r>
              <a:rPr lang="en-US" sz="1400" dirty="0" smtClean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medicina</a:t>
            </a:r>
            <a:r>
              <a:rPr lang="en-US" sz="1400" dirty="0"/>
              <a:t> </a:t>
            </a:r>
            <a:r>
              <a:rPr lang="en-US" sz="1400" dirty="0" err="1" smtClean="0"/>
              <a:t>regenerativă</a:t>
            </a:r>
            <a:r>
              <a:rPr lang="ro-RO" sz="1400" dirty="0" smtClean="0"/>
              <a:t> veterinară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1940" y="13059752"/>
            <a:ext cx="8285386" cy="1364673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1200" dirty="0" smtClean="0"/>
              <a:t>. </a:t>
            </a:r>
            <a:endParaRPr lang="en-US" sz="1200" dirty="0"/>
          </a:p>
          <a:p>
            <a:pPr algn="just">
              <a:lnSpc>
                <a:spcPct val="100000"/>
              </a:lnSpc>
            </a:pPr>
            <a:r>
              <a:rPr lang="ro-RO" sz="1200" dirty="0" smtClean="0"/>
              <a:t>1</a:t>
            </a:r>
            <a:r>
              <a:rPr lang="en-US" sz="1200" dirty="0" smtClean="0"/>
              <a:t>.</a:t>
            </a:r>
            <a:r>
              <a:rPr lang="en-US" sz="1200" dirty="0" err="1" smtClean="0"/>
              <a:t>Dominici</a:t>
            </a:r>
            <a:r>
              <a:rPr lang="en-US" sz="1200" dirty="0" smtClean="0"/>
              <a:t> </a:t>
            </a:r>
            <a:r>
              <a:rPr lang="en-US" sz="1200" dirty="0"/>
              <a:t>M, Le Blanc K, Mueller I, </a:t>
            </a:r>
            <a:r>
              <a:rPr lang="en-US" sz="1200" dirty="0" err="1"/>
              <a:t>Slaper-Cortenbach</a:t>
            </a:r>
            <a:r>
              <a:rPr lang="en-US" sz="1200" dirty="0"/>
              <a:t> I, Marini F, Krause D, Deans R, Keating A, </a:t>
            </a:r>
            <a:r>
              <a:rPr lang="en-US" sz="1200" dirty="0" err="1"/>
              <a:t>Prockop</a:t>
            </a:r>
            <a:r>
              <a:rPr lang="en-US" sz="1200" dirty="0"/>
              <a:t> </a:t>
            </a:r>
            <a:r>
              <a:rPr lang="en-US" sz="1200" dirty="0" err="1"/>
              <a:t>Dj</a:t>
            </a:r>
            <a:r>
              <a:rPr lang="en-US" sz="1200" dirty="0"/>
              <a:t>, </a:t>
            </a:r>
            <a:r>
              <a:rPr lang="en-US" sz="1200" dirty="0" err="1"/>
              <a:t>Horwitz</a:t>
            </a:r>
            <a:r>
              <a:rPr lang="en-US" sz="1200" dirty="0"/>
              <a:t> E.  2006, Minimal criteria for defining multipotent mesenchymal stromal cells. The International Society for Cellular Therapy position statement. </a:t>
            </a:r>
            <a:r>
              <a:rPr lang="en-US" sz="1200" dirty="0" err="1"/>
              <a:t>Cytotherapy</a:t>
            </a:r>
            <a:r>
              <a:rPr lang="en-US" sz="1200" dirty="0"/>
              <a:t>. 2006;8(4):315-7. </a:t>
            </a:r>
          </a:p>
          <a:p>
            <a:pPr algn="just">
              <a:lnSpc>
                <a:spcPct val="100000"/>
              </a:lnSpc>
            </a:pPr>
            <a:r>
              <a:rPr lang="ro-RO" sz="1200" dirty="0" smtClean="0"/>
              <a:t>2</a:t>
            </a:r>
            <a:r>
              <a:rPr lang="en-US" sz="1200" dirty="0" smtClean="0"/>
              <a:t>.Emmerson </a:t>
            </a:r>
            <a:r>
              <a:rPr lang="en-US" sz="1200" dirty="0"/>
              <a:t>SJ, </a:t>
            </a:r>
            <a:r>
              <a:rPr lang="en-US" sz="1200" dirty="0" err="1"/>
              <a:t>Gargett</a:t>
            </a:r>
            <a:r>
              <a:rPr lang="en-US" sz="1200" dirty="0"/>
              <a:t> CE.  2016, Endometrial mesenchymal stem cells as a cell based therapy for pelvic organ prolapse. World J Stem Cells. 26;8(5):202-15. </a:t>
            </a:r>
          </a:p>
          <a:p>
            <a:pPr algn="just">
              <a:lnSpc>
                <a:spcPct val="100000"/>
              </a:lnSpc>
            </a:pPr>
            <a:r>
              <a:rPr lang="ro-RO" sz="1200" dirty="0" smtClean="0"/>
              <a:t>3</a:t>
            </a:r>
            <a:r>
              <a:rPr lang="en-US" sz="1200" dirty="0" smtClean="0"/>
              <a:t>.</a:t>
            </a:r>
            <a:r>
              <a:rPr lang="en-US" sz="1200" dirty="0" err="1" smtClean="0"/>
              <a:t>Letouzey</a:t>
            </a:r>
            <a:r>
              <a:rPr lang="en-US" sz="1200" dirty="0" smtClean="0"/>
              <a:t> </a:t>
            </a:r>
            <a:r>
              <a:rPr lang="en-US" sz="1200" dirty="0"/>
              <a:t>V, Tan KS, Deane JA, Ulrich D, </a:t>
            </a:r>
            <a:r>
              <a:rPr lang="en-US" sz="1200" dirty="0" err="1"/>
              <a:t>Gurung</a:t>
            </a:r>
            <a:r>
              <a:rPr lang="en-US" sz="1200" dirty="0"/>
              <a:t> S, Ong YR, </a:t>
            </a:r>
            <a:r>
              <a:rPr lang="en-US" sz="1200" dirty="0" err="1"/>
              <a:t>Gargett</a:t>
            </a:r>
            <a:r>
              <a:rPr lang="en-US" sz="1200" dirty="0"/>
              <a:t> CE. 2015, Isolation and </a:t>
            </a:r>
            <a:r>
              <a:rPr lang="en-US" sz="1200" dirty="0" err="1"/>
              <a:t>characterisation</a:t>
            </a:r>
            <a:r>
              <a:rPr lang="en-US" sz="1200" dirty="0"/>
              <a:t> of mesenchymal stem/stromal cells in the ovine endometrium. </a:t>
            </a:r>
            <a:r>
              <a:rPr lang="en-US" sz="1200" dirty="0" err="1"/>
              <a:t>PLoS</a:t>
            </a:r>
            <a:r>
              <a:rPr lang="en-US" sz="1200" dirty="0"/>
              <a:t> One. 18; 10(5):e0127531.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1940" y="4867796"/>
            <a:ext cx="23105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REZULTATE ȘI DISCUȚII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81940" y="12690419"/>
            <a:ext cx="15151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en-US" b="1" dirty="0" smtClean="0"/>
              <a:t>BIBLIOGRAFIE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108" y="4908040"/>
            <a:ext cx="2014855" cy="15320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65460" y="6406210"/>
            <a:ext cx="2679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en-US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Populație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celulară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heterogenă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derivată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țesut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endometrial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ecvin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celulele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atașate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(24h) au aspect fusiform (× 10)</a:t>
            </a:r>
            <a:endParaRPr lang="en-US" sz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356" y="7244270"/>
            <a:ext cx="1959812" cy="141036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91036" y="8645006"/>
            <a:ext cx="2854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+mj-lt"/>
              </a:rPr>
              <a:t>Fotomicrografii reprezentative - clustere celulare colorate cu cristal violet</a:t>
            </a:r>
            <a:endParaRPr lang="en-US" sz="1200" dirty="0">
              <a:latin typeface="+mj-lt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244377" y="8875131"/>
            <a:ext cx="91805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159469"/>
              </p:ext>
            </p:extLst>
          </p:nvPr>
        </p:nvGraphicFramePr>
        <p:xfrm>
          <a:off x="6657108" y="9078052"/>
          <a:ext cx="1930060" cy="143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rism 8" r:id="rId6" imgW="3611421" imgH="2762705" progId="Prism8.Document">
                  <p:embed/>
                </p:oleObj>
              </mc:Choice>
              <mc:Fallback>
                <p:oleObj name="Prism 8" r:id="rId6" imgW="3611421" imgH="2762705" progId="Prism8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108" y="9078052"/>
                        <a:ext cx="1930060" cy="1431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97484" y="10428541"/>
            <a:ext cx="120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/>
              <a:t>CONCLUZII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1569" y="238810"/>
            <a:ext cx="1115351" cy="114796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511894" y="10520874"/>
            <a:ext cx="36691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+mj-lt"/>
              </a:rPr>
              <a:t>Rezultatele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testului</a:t>
            </a:r>
            <a:r>
              <a:rPr lang="en-US" sz="1200" dirty="0">
                <a:latin typeface="+mj-lt"/>
              </a:rPr>
              <a:t> CFU-F - </a:t>
            </a:r>
            <a:r>
              <a:rPr lang="ro-RO" sz="1200" dirty="0" smtClean="0">
                <a:latin typeface="+mj-lt"/>
              </a:rPr>
              <a:t>p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5 </a:t>
            </a:r>
            <a:r>
              <a:rPr lang="en-US" sz="1200" dirty="0" err="1">
                <a:latin typeface="+mj-lt"/>
              </a:rPr>
              <a:t>și</a:t>
            </a:r>
            <a:r>
              <a:rPr lang="en-US" sz="1200" dirty="0">
                <a:latin typeface="+mj-lt"/>
              </a:rPr>
              <a:t> </a:t>
            </a:r>
            <a:r>
              <a:rPr lang="ro-RO" sz="1200" dirty="0" smtClean="0">
                <a:latin typeface="+mj-lt"/>
              </a:rPr>
              <a:t>p6</a:t>
            </a:r>
            <a:endParaRPr lang="en-US" sz="1200" dirty="0">
              <a:latin typeface="+mj-lt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26717" y="7555972"/>
            <a:ext cx="918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63434"/>
              </p:ext>
            </p:extLst>
          </p:nvPr>
        </p:nvGraphicFramePr>
        <p:xfrm>
          <a:off x="4414051" y="8944784"/>
          <a:ext cx="2187381" cy="144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rism 8" r:id="rId9" imgW="3504875" imgH="2319233" progId="Prism8.Document">
                  <p:embed/>
                </p:oleObj>
              </mc:Choice>
              <mc:Fallback>
                <p:oleObj name="Prism 8" r:id="rId9" imgW="3504875" imgH="2319233" progId="Prism8.Documen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051" y="8944784"/>
                        <a:ext cx="2187381" cy="1445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533050" y="10412145"/>
            <a:ext cx="36691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 smtClean="0">
                <a:latin typeface="+mj-lt"/>
              </a:rPr>
              <a:t>Timpul de dedublare celulară</a:t>
            </a:r>
            <a:endParaRPr lang="en-US" sz="1200" dirty="0"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960" y="9165494"/>
            <a:ext cx="1254813" cy="855340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 rotWithShape="1">
          <a:blip r:embed="rId12" cstate="print"/>
          <a:srcRect l="3361" t="7419" r="2257" b="2277"/>
          <a:stretch/>
        </p:blipFill>
        <p:spPr bwMode="auto">
          <a:xfrm>
            <a:off x="1810666" y="9154230"/>
            <a:ext cx="1225113" cy="85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13" cstate="print"/>
          <a:srcRect l="2991" t="7419" r="1289" b="2533"/>
          <a:stretch/>
        </p:blipFill>
        <p:spPr bwMode="auto">
          <a:xfrm>
            <a:off x="3089564" y="9143939"/>
            <a:ext cx="1266162" cy="882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20842" y="10039509"/>
            <a:ext cx="3669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200" dirty="0" smtClean="0">
                <a:latin typeface="+mj-lt"/>
              </a:rPr>
              <a:t>Rezultatele analizelor imunofenotipice pentru CD44, CD90, CD105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14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787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Prism 8</vt:lpstr>
      <vt:lpstr>EVALUAREA POTENȚIALULUI PROLIFERATIV AL CELULELOR STEM ENDOMETRIALE DE OAIE  PALL EMOKE , CENARIU MIHAI , DUCA GHEORGHITA, SPINU MARINA , SANDRU CARMEN DANA ,  CIUPE SIMONA, BORZAN MIHAI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</dc:title>
  <dc:creator>admin</dc:creator>
  <cp:lastModifiedBy>AurelBadiu</cp:lastModifiedBy>
  <cp:revision>27</cp:revision>
  <dcterms:created xsi:type="dcterms:W3CDTF">2024-02-27T07:52:51Z</dcterms:created>
  <dcterms:modified xsi:type="dcterms:W3CDTF">2024-05-16T02:09:42Z</dcterms:modified>
</cp:coreProperties>
</file>