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3" d="100"/>
          <a:sy n="33" d="100"/>
        </p:scale>
        <p:origin x="19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338" y="2945262"/>
            <a:ext cx="8221718" cy="716375"/>
          </a:xfrm>
        </p:spPr>
        <p:txBody>
          <a:bodyPr>
            <a:normAutofit fontScale="90000"/>
          </a:bodyPr>
          <a:lstStyle/>
          <a:p>
            <a:r>
              <a:rPr lang="en-US" sz="2200" b="1">
                <a:solidFill>
                  <a:srgbClr val="FF0000"/>
                </a:solidFill>
              </a:rPr>
              <a:t/>
            </a:r>
            <a:br>
              <a:rPr lang="en-US" sz="2200" b="1">
                <a:solidFill>
                  <a:srgbClr val="FF0000"/>
                </a:solidFill>
              </a:rPr>
            </a:br>
            <a:r>
              <a:rPr lang="en-US" sz="4400" b="1"/>
              <a:t>BOLILE INFECȚIOASE MICOTICE ALE VIERMILOR DE MĂTASE </a:t>
            </a:r>
            <a:r>
              <a:rPr lang="en-US" sz="4400" b="1" i="1"/>
              <a:t>BOMBYX MORI</a:t>
            </a:r>
            <a:r>
              <a:rPr lang="en-US" sz="4400" b="1"/>
              <a:t>. REVIZUIRE 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75" y="175267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384" y="288742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/>
          </a:p>
          <a:p>
            <a:r>
              <a:rPr lang="ro-RO" sz="2400" b="1" dirty="0"/>
              <a:t>“</a:t>
            </a:r>
            <a:r>
              <a:rPr lang="ro-RO" sz="2400" b="1" i="1" dirty="0"/>
              <a:t>GHEORGHE IONESCU ȘIȘEȘTI</a:t>
            </a:r>
            <a:r>
              <a:rPr lang="en-US" sz="2400" b="1" dirty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49383" y="1375907"/>
            <a:ext cx="6885385" cy="37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STAȚIUNEA DE CERCETĂRI SERICICOLE BĂNEASA-BUCUREȘTI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74051" y="4343271"/>
            <a:ext cx="7803436" cy="1303238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000" b="1" dirty="0"/>
              <a:t>REZUMAT</a:t>
            </a:r>
          </a:p>
          <a:p>
            <a:pPr algn="just"/>
            <a:endParaRPr lang="en-US" sz="2000" b="1" dirty="0">
              <a:solidFill>
                <a:srgbClr val="FF0000"/>
              </a:solidFill>
            </a:endParaRPr>
          </a:p>
          <a:p>
            <a:pPr algn="just"/>
            <a:r>
              <a:rPr lang="en-US" sz="1400" i="1" dirty="0">
                <a:latin typeface="+mn-lt"/>
              </a:rPr>
              <a:t>Viermele de </a:t>
            </a:r>
            <a:r>
              <a:rPr lang="en-US" sz="1400" i="1" dirty="0" err="1">
                <a:latin typeface="+mn-lt"/>
              </a:rPr>
              <a:t>mătase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poate</a:t>
            </a:r>
            <a:r>
              <a:rPr lang="en-US" sz="1400" i="1" dirty="0">
                <a:latin typeface="+mn-lt"/>
              </a:rPr>
              <a:t> fi </a:t>
            </a:r>
            <a:r>
              <a:rPr lang="en-US" sz="1400" i="1" dirty="0" err="1">
                <a:latin typeface="+mn-lt"/>
              </a:rPr>
              <a:t>afectat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în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toate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stadiile</a:t>
            </a:r>
            <a:r>
              <a:rPr lang="en-US" sz="1400" i="1" dirty="0">
                <a:latin typeface="+mn-lt"/>
              </a:rPr>
              <a:t> de </a:t>
            </a:r>
            <a:r>
              <a:rPr lang="en-US" sz="1400" i="1" dirty="0" err="1">
                <a:latin typeface="+mn-lt"/>
              </a:rPr>
              <a:t>dezvoltare</a:t>
            </a:r>
            <a:r>
              <a:rPr lang="en-US" sz="1400" i="1" dirty="0">
                <a:latin typeface="+mn-lt"/>
              </a:rPr>
              <a:t> (</a:t>
            </a:r>
            <a:r>
              <a:rPr lang="en-US" sz="1400" i="1" dirty="0" err="1">
                <a:latin typeface="+mn-lt"/>
              </a:rPr>
              <a:t>larvă</a:t>
            </a:r>
            <a:r>
              <a:rPr lang="en-US" sz="1400" i="1" dirty="0">
                <a:latin typeface="+mn-lt"/>
              </a:rPr>
              <a:t>, </a:t>
            </a:r>
            <a:r>
              <a:rPr lang="en-US" sz="1400" i="1" dirty="0" err="1">
                <a:latin typeface="+mn-lt"/>
              </a:rPr>
              <a:t>crisalidă</a:t>
            </a:r>
            <a:r>
              <a:rPr lang="en-US" sz="1400" i="1" dirty="0">
                <a:latin typeface="+mn-lt"/>
              </a:rPr>
              <a:t>, </a:t>
            </a:r>
            <a:r>
              <a:rPr lang="en-US" sz="1400" i="1" dirty="0" err="1">
                <a:latin typeface="+mn-lt"/>
              </a:rPr>
              <a:t>fluture</a:t>
            </a:r>
            <a:r>
              <a:rPr lang="en-US" sz="1400" i="1" dirty="0">
                <a:latin typeface="+mn-lt"/>
              </a:rPr>
              <a:t>) de </a:t>
            </a:r>
            <a:r>
              <a:rPr lang="en-US" sz="1400" i="1" dirty="0" err="1">
                <a:latin typeface="+mn-lt"/>
              </a:rPr>
              <a:t>evoluția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unor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boli</a:t>
            </a:r>
            <a:r>
              <a:rPr lang="en-US" sz="1400" i="1" dirty="0">
                <a:latin typeface="+mn-lt"/>
              </a:rPr>
              <a:t> (</a:t>
            </a:r>
            <a:r>
              <a:rPr lang="en-US" sz="1400" i="1" dirty="0" err="1">
                <a:latin typeface="+mn-lt"/>
              </a:rPr>
              <a:t>micotice</a:t>
            </a:r>
            <a:r>
              <a:rPr lang="en-US" sz="1400" i="1" dirty="0">
                <a:latin typeface="+mn-lt"/>
              </a:rPr>
              <a:t>, </a:t>
            </a:r>
            <a:r>
              <a:rPr lang="en-US" sz="1400" i="1" dirty="0" err="1">
                <a:latin typeface="+mn-lt"/>
              </a:rPr>
              <a:t>bacteriene</a:t>
            </a:r>
            <a:r>
              <a:rPr lang="en-US" sz="1400" i="1" dirty="0">
                <a:latin typeface="+mn-lt"/>
              </a:rPr>
              <a:t>, </a:t>
            </a:r>
            <a:r>
              <a:rPr lang="en-US" sz="1400" i="1" dirty="0" err="1">
                <a:latin typeface="+mn-lt"/>
              </a:rPr>
              <a:t>virale</a:t>
            </a:r>
            <a:r>
              <a:rPr lang="en-US" sz="1400" i="1" dirty="0">
                <a:latin typeface="+mn-lt"/>
              </a:rPr>
              <a:t>, </a:t>
            </a:r>
            <a:r>
              <a:rPr lang="en-US" sz="1400" i="1" dirty="0" err="1">
                <a:latin typeface="+mn-lt"/>
              </a:rPr>
              <a:t>parazitare</a:t>
            </a:r>
            <a:r>
              <a:rPr lang="en-US" sz="1400" i="1" dirty="0">
                <a:latin typeface="+mn-lt"/>
              </a:rPr>
              <a:t>). </a:t>
            </a:r>
            <a:r>
              <a:rPr lang="en-US" sz="1400" i="1" dirty="0" err="1">
                <a:latin typeface="+mn-lt"/>
              </a:rPr>
              <a:t>Bolile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micotice</a:t>
            </a:r>
            <a:r>
              <a:rPr lang="en-US" sz="1400" i="1" dirty="0">
                <a:latin typeface="+mn-lt"/>
              </a:rPr>
              <a:t> ale </a:t>
            </a:r>
            <a:r>
              <a:rPr lang="en-US" sz="1400" i="1" dirty="0" err="1">
                <a:latin typeface="+mn-lt"/>
              </a:rPr>
              <a:t>viermilor</a:t>
            </a:r>
            <a:r>
              <a:rPr lang="en-US" sz="1400" i="1" dirty="0">
                <a:latin typeface="+mn-lt"/>
              </a:rPr>
              <a:t> de </a:t>
            </a:r>
            <a:r>
              <a:rPr lang="en-US" sz="1400" i="1" dirty="0" err="1">
                <a:latin typeface="+mn-lt"/>
              </a:rPr>
              <a:t>mătase</a:t>
            </a:r>
            <a:r>
              <a:rPr lang="en-US" sz="1400" i="1" dirty="0">
                <a:latin typeface="+mn-lt"/>
              </a:rPr>
              <a:t> (</a:t>
            </a:r>
            <a:r>
              <a:rPr lang="en-US" sz="1400" i="1" dirty="0" err="1">
                <a:latin typeface="+mn-lt"/>
              </a:rPr>
              <a:t>muscardina</a:t>
            </a:r>
            <a:r>
              <a:rPr lang="en-US" sz="1400" i="1" dirty="0">
                <a:latin typeface="+mn-lt"/>
              </a:rPr>
              <a:t>, </a:t>
            </a:r>
            <a:r>
              <a:rPr lang="en-US" sz="1400" i="1" dirty="0" err="1">
                <a:latin typeface="+mn-lt"/>
              </a:rPr>
              <a:t>aspergiloza</a:t>
            </a:r>
            <a:r>
              <a:rPr lang="en-US" sz="1400" i="1" dirty="0">
                <a:latin typeface="+mn-lt"/>
              </a:rPr>
              <a:t>) sunt </a:t>
            </a:r>
            <a:r>
              <a:rPr lang="en-US" sz="1400" i="1" dirty="0" err="1">
                <a:latin typeface="+mn-lt"/>
              </a:rPr>
              <a:t>produse</a:t>
            </a:r>
            <a:r>
              <a:rPr lang="en-US" sz="1400" i="1" dirty="0">
                <a:latin typeface="+mn-lt"/>
              </a:rPr>
              <a:t> de </a:t>
            </a:r>
            <a:r>
              <a:rPr lang="en-US" sz="1400" i="1" dirty="0" err="1">
                <a:latin typeface="+mn-lt"/>
              </a:rPr>
              <a:t>către</a:t>
            </a:r>
            <a:r>
              <a:rPr lang="en-US" sz="1400" i="1" dirty="0">
                <a:latin typeface="+mn-lt"/>
              </a:rPr>
              <a:t> fungi care </a:t>
            </a:r>
            <a:r>
              <a:rPr lang="en-US" sz="1400" i="1" dirty="0" err="1">
                <a:latin typeface="+mn-lt"/>
              </a:rPr>
              <a:t>parazitează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corpul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larvelor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și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crisalidelor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putând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afecta</a:t>
            </a:r>
            <a:r>
              <a:rPr lang="en-US" sz="1400" i="1" dirty="0">
                <a:latin typeface="+mn-lt"/>
              </a:rPr>
              <a:t> serios </a:t>
            </a:r>
            <a:r>
              <a:rPr lang="en-US" sz="1400" i="1" dirty="0" err="1">
                <a:latin typeface="+mn-lt"/>
              </a:rPr>
              <a:t>populațiile</a:t>
            </a:r>
            <a:r>
              <a:rPr lang="en-US" sz="1400" i="1" dirty="0">
                <a:latin typeface="+mn-lt"/>
              </a:rPr>
              <a:t> de </a:t>
            </a:r>
            <a:r>
              <a:rPr lang="en-US" sz="1400" i="1" dirty="0" err="1">
                <a:latin typeface="+mn-lt"/>
              </a:rPr>
              <a:t>viermi</a:t>
            </a:r>
            <a:r>
              <a:rPr lang="en-US" sz="1400" i="1" dirty="0">
                <a:latin typeface="+mn-lt"/>
              </a:rPr>
              <a:t> de </a:t>
            </a:r>
            <a:r>
              <a:rPr lang="en-US" sz="1400" i="1" dirty="0" err="1">
                <a:latin typeface="+mn-lt"/>
              </a:rPr>
              <a:t>mătase</a:t>
            </a:r>
            <a:r>
              <a:rPr lang="en-US" sz="1400" i="1" dirty="0">
                <a:latin typeface="+mn-lt"/>
              </a:rPr>
              <a:t>, </a:t>
            </a:r>
            <a:r>
              <a:rPr lang="en-US" sz="1400" i="1" dirty="0" err="1">
                <a:latin typeface="+mn-lt"/>
              </a:rPr>
              <a:t>determinând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pierderi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semnificative</a:t>
            </a:r>
            <a:r>
              <a:rPr lang="en-US" sz="1400" i="1" dirty="0">
                <a:latin typeface="+mn-lt"/>
              </a:rPr>
              <a:t> ale </a:t>
            </a:r>
            <a:r>
              <a:rPr lang="en-US" sz="1400" i="1" dirty="0" err="1">
                <a:latin typeface="+mn-lt"/>
              </a:rPr>
              <a:t>producției</a:t>
            </a:r>
            <a:r>
              <a:rPr lang="en-US" sz="1400" i="1" dirty="0">
                <a:latin typeface="+mn-lt"/>
              </a:rPr>
              <a:t>. </a:t>
            </a:r>
            <a:r>
              <a:rPr lang="en-US" sz="1400" i="1" dirty="0" err="1">
                <a:latin typeface="+mn-lt"/>
              </a:rPr>
              <a:t>Pentru</a:t>
            </a:r>
            <a:r>
              <a:rPr lang="en-US" sz="1400" i="1" dirty="0">
                <a:latin typeface="+mn-lt"/>
              </a:rPr>
              <a:t> a </a:t>
            </a:r>
            <a:r>
              <a:rPr lang="en-US" sz="1400" i="1" dirty="0" err="1">
                <a:latin typeface="+mn-lt"/>
              </a:rPr>
              <a:t>investiga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influența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și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evoluția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bolilor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micotice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asupra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viermilor</a:t>
            </a:r>
            <a:r>
              <a:rPr lang="en-US" sz="1400" i="1" dirty="0">
                <a:latin typeface="+mn-lt"/>
              </a:rPr>
              <a:t> de </a:t>
            </a:r>
            <a:r>
              <a:rPr lang="en-US" sz="1400" i="1" dirty="0" err="1">
                <a:latin typeface="+mn-lt"/>
              </a:rPr>
              <a:t>mătase</a:t>
            </a:r>
            <a:r>
              <a:rPr lang="en-US" sz="1400" i="1" dirty="0">
                <a:latin typeface="+mn-lt"/>
              </a:rPr>
              <a:t>, am </a:t>
            </a:r>
            <a:r>
              <a:rPr lang="en-US" sz="1400" i="1" dirty="0" err="1">
                <a:latin typeface="+mn-lt"/>
              </a:rPr>
              <a:t>consultat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publicațiile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disponibile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în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bazele</a:t>
            </a:r>
            <a:r>
              <a:rPr lang="en-US" sz="1400" i="1" dirty="0">
                <a:latin typeface="+mn-lt"/>
              </a:rPr>
              <a:t> de date </a:t>
            </a:r>
            <a:r>
              <a:rPr lang="en-US" sz="1400" i="1" dirty="0" err="1">
                <a:latin typeface="+mn-lt"/>
              </a:rPr>
              <a:t>științifice</a:t>
            </a:r>
            <a:r>
              <a:rPr lang="en-US" sz="1400" i="1" dirty="0">
                <a:latin typeface="+mn-lt"/>
              </a:rPr>
              <a:t>, </a:t>
            </a:r>
            <a:r>
              <a:rPr lang="en-US" sz="1400" i="1" dirty="0" err="1">
                <a:latin typeface="+mn-lt"/>
              </a:rPr>
              <a:t>acoperind</a:t>
            </a:r>
            <a:r>
              <a:rPr lang="en-US" sz="1400" i="1" dirty="0">
                <a:latin typeface="+mn-lt"/>
              </a:rPr>
              <a:t> </a:t>
            </a:r>
            <a:r>
              <a:rPr lang="en-US" sz="1400" i="1" dirty="0" err="1">
                <a:latin typeface="+mn-lt"/>
              </a:rPr>
              <a:t>perioada</a:t>
            </a:r>
            <a:r>
              <a:rPr lang="en-US" sz="1400" i="1" dirty="0">
                <a:latin typeface="+mn-lt"/>
              </a:rPr>
              <a:t> 2000-2024. 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484489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1" y="14484489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/>
              <a:t>CONFERINTA ANIVERSARA ICAR</a:t>
            </a:r>
            <a:r>
              <a:rPr lang="ro-RO" sz="2000" b="1" dirty="0"/>
              <a:t> ed. III</a:t>
            </a:r>
            <a:endParaRPr lang="en-US" sz="2000" b="1" dirty="0"/>
          </a:p>
          <a:p>
            <a:pPr algn="ctr"/>
            <a:r>
              <a:rPr lang="en-US" sz="2000" b="1" dirty="0" err="1"/>
              <a:t>Bucuresti</a:t>
            </a:r>
            <a:r>
              <a:rPr lang="en-US" sz="2000" b="1" dirty="0"/>
              <a:t>, 30 </a:t>
            </a:r>
            <a:r>
              <a:rPr lang="en-US" sz="2000" b="1" dirty="0" err="1"/>
              <a:t>mai</a:t>
            </a:r>
            <a:r>
              <a:rPr lang="en-US" sz="2000" b="1" dirty="0"/>
              <a:t> 2024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31332" y="6053517"/>
            <a:ext cx="7803436" cy="428944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17937" y="10536269"/>
            <a:ext cx="7803436" cy="175956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800" dirty="0"/>
          </a:p>
          <a:p>
            <a:pPr algn="just"/>
            <a:endParaRPr lang="en-US" sz="2400" b="1" dirty="0"/>
          </a:p>
          <a:p>
            <a:pPr algn="just"/>
            <a:endParaRPr lang="en-US" sz="2400" b="1" dirty="0"/>
          </a:p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CONCLUZII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en-US" sz="1400" dirty="0" err="1"/>
              <a:t>După</a:t>
            </a:r>
            <a:r>
              <a:rPr lang="en-US" sz="1400" dirty="0"/>
              <a:t> </a:t>
            </a:r>
            <a:r>
              <a:rPr lang="en-US" sz="1400" dirty="0" err="1"/>
              <a:t>explorarea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compararea</a:t>
            </a:r>
            <a:r>
              <a:rPr lang="en-US" sz="1400" dirty="0"/>
              <a:t> </a:t>
            </a:r>
            <a:r>
              <a:rPr lang="en-US" sz="1400" dirty="0" err="1"/>
              <a:t>metodelor</a:t>
            </a:r>
            <a:r>
              <a:rPr lang="en-US" sz="1400" dirty="0"/>
              <a:t> de diagnostic </a:t>
            </a:r>
            <a:r>
              <a:rPr lang="en-US" sz="1400" dirty="0" err="1"/>
              <a:t>clasice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moderne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bolile</a:t>
            </a:r>
            <a:r>
              <a:rPr lang="en-US" sz="1400" dirty="0"/>
              <a:t> </a:t>
            </a:r>
            <a:r>
              <a:rPr lang="en-US" sz="1400" dirty="0" err="1"/>
              <a:t>micotice</a:t>
            </a:r>
            <a:r>
              <a:rPr lang="en-US" sz="1400" dirty="0"/>
              <a:t> la </a:t>
            </a:r>
            <a:r>
              <a:rPr lang="en-US" sz="1400" dirty="0" err="1"/>
              <a:t>viermii</a:t>
            </a:r>
            <a:r>
              <a:rPr lang="en-US" sz="1400" dirty="0"/>
              <a:t> de </a:t>
            </a:r>
            <a:r>
              <a:rPr lang="en-US" sz="1400" dirty="0" err="1"/>
              <a:t>mătase</a:t>
            </a:r>
            <a:r>
              <a:rPr lang="en-US" sz="1400" dirty="0"/>
              <a:t>, se </a:t>
            </a:r>
            <a:r>
              <a:rPr lang="en-US" sz="1400" dirty="0" err="1"/>
              <a:t>poate</a:t>
            </a:r>
            <a:r>
              <a:rPr lang="en-US" sz="1400" dirty="0"/>
              <a:t> </a:t>
            </a:r>
            <a:r>
              <a:rPr lang="en-US" sz="1400" dirty="0" err="1"/>
              <a:t>trage</a:t>
            </a:r>
            <a:r>
              <a:rPr lang="en-US" sz="1400" dirty="0"/>
              <a:t> </a:t>
            </a:r>
            <a:r>
              <a:rPr lang="en-US" sz="1400" dirty="0" err="1"/>
              <a:t>concluzia</a:t>
            </a:r>
            <a:r>
              <a:rPr lang="en-US" sz="1400" dirty="0"/>
              <a:t> </a:t>
            </a:r>
            <a:r>
              <a:rPr lang="en-US" sz="1400" dirty="0" err="1"/>
              <a:t>că</a:t>
            </a:r>
            <a:r>
              <a:rPr lang="en-US" sz="1400" dirty="0"/>
              <a:t> </a:t>
            </a:r>
            <a:r>
              <a:rPr lang="en-US" sz="1400" dirty="0" err="1"/>
              <a:t>progresul</a:t>
            </a:r>
            <a:r>
              <a:rPr lang="en-US" sz="1400" dirty="0"/>
              <a:t> </a:t>
            </a:r>
            <a:r>
              <a:rPr lang="en-US" sz="1400" dirty="0" err="1"/>
              <a:t>tehnologic</a:t>
            </a:r>
            <a:r>
              <a:rPr lang="en-US" sz="1400" dirty="0"/>
              <a:t> a </a:t>
            </a:r>
            <a:r>
              <a:rPr lang="en-US" sz="1400" dirty="0" err="1"/>
              <a:t>adus</a:t>
            </a:r>
            <a:r>
              <a:rPr lang="en-US" sz="1400" dirty="0"/>
              <a:t> o </a:t>
            </a:r>
            <a:r>
              <a:rPr lang="en-US" sz="1400" dirty="0" err="1"/>
              <a:t>serie</a:t>
            </a:r>
            <a:r>
              <a:rPr lang="en-US" sz="1400" dirty="0"/>
              <a:t> de </a:t>
            </a:r>
            <a:r>
              <a:rPr lang="en-US" sz="1400" dirty="0" err="1"/>
              <a:t>inovații</a:t>
            </a:r>
            <a:r>
              <a:rPr lang="en-US" sz="1400" dirty="0"/>
              <a:t> care </a:t>
            </a:r>
            <a:r>
              <a:rPr lang="en-US" sz="1400" dirty="0" err="1"/>
              <a:t>îmbunătățesc</a:t>
            </a:r>
            <a:r>
              <a:rPr lang="en-US" sz="1400" dirty="0"/>
              <a:t> </a:t>
            </a:r>
            <a:r>
              <a:rPr lang="en-US" sz="1400" dirty="0" err="1"/>
              <a:t>eficiența</a:t>
            </a:r>
            <a:r>
              <a:rPr lang="en-US" sz="1400" dirty="0"/>
              <a:t>, </a:t>
            </a:r>
            <a:r>
              <a:rPr lang="en-US" sz="1400" dirty="0" err="1"/>
              <a:t>precizia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rapiditatea</a:t>
            </a:r>
            <a:r>
              <a:rPr lang="en-US" sz="1400" dirty="0"/>
              <a:t> </a:t>
            </a:r>
            <a:r>
              <a:rPr lang="en-US" sz="1400" dirty="0" err="1"/>
              <a:t>diagnosticului</a:t>
            </a:r>
            <a:r>
              <a:rPr lang="en-US" sz="1400" dirty="0"/>
              <a:t>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en-US" sz="1400" dirty="0"/>
              <a:t> </a:t>
            </a:r>
            <a:r>
              <a:rPr lang="en-US" sz="1400" dirty="0" err="1"/>
              <a:t>Integrarea</a:t>
            </a:r>
            <a:r>
              <a:rPr lang="en-US" sz="1400" dirty="0"/>
              <a:t> </a:t>
            </a:r>
            <a:r>
              <a:rPr lang="en-US" sz="1400" dirty="0" err="1"/>
              <a:t>acestor</a:t>
            </a:r>
            <a:r>
              <a:rPr lang="en-US" sz="1400" dirty="0"/>
              <a:t> </a:t>
            </a:r>
            <a:r>
              <a:rPr lang="en-US" sz="1400" dirty="0" err="1"/>
              <a:t>tehnici</a:t>
            </a:r>
            <a:r>
              <a:rPr lang="en-US" sz="1400" dirty="0"/>
              <a:t> </a:t>
            </a:r>
            <a:r>
              <a:rPr lang="en-US" sz="1400" dirty="0" err="1"/>
              <a:t>clasice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moderne</a:t>
            </a:r>
            <a:r>
              <a:rPr lang="en-US" sz="1400" dirty="0"/>
              <a:t> </a:t>
            </a:r>
            <a:r>
              <a:rPr lang="en-US" sz="1400" dirty="0" err="1"/>
              <a:t>poate</a:t>
            </a:r>
            <a:r>
              <a:rPr lang="en-US" sz="1400" dirty="0"/>
              <a:t> </a:t>
            </a:r>
            <a:r>
              <a:rPr lang="en-US" sz="1400" dirty="0" err="1"/>
              <a:t>contribui</a:t>
            </a:r>
            <a:r>
              <a:rPr lang="en-US" sz="1400" dirty="0"/>
              <a:t> la </a:t>
            </a:r>
            <a:r>
              <a:rPr lang="en-US" sz="1400" dirty="0" err="1"/>
              <a:t>îmbunătățirea</a:t>
            </a:r>
            <a:r>
              <a:rPr lang="en-US" sz="1400" dirty="0"/>
              <a:t> </a:t>
            </a:r>
            <a:r>
              <a:rPr lang="en-US" sz="1400" dirty="0" err="1"/>
              <a:t>sănătății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productivității</a:t>
            </a:r>
            <a:r>
              <a:rPr lang="en-US" sz="1400" dirty="0"/>
              <a:t> </a:t>
            </a:r>
            <a:r>
              <a:rPr lang="en-US" sz="1400" dirty="0" err="1"/>
              <a:t>acestor</a:t>
            </a:r>
            <a:r>
              <a:rPr lang="en-US" sz="1400" dirty="0"/>
              <a:t> </a:t>
            </a:r>
            <a:r>
              <a:rPr lang="en-US" sz="1400" dirty="0" err="1"/>
              <a:t>insecte</a:t>
            </a:r>
            <a:r>
              <a:rPr lang="en-US" sz="1400" dirty="0"/>
              <a:t> </a:t>
            </a:r>
            <a:r>
              <a:rPr lang="en-US" sz="1400" dirty="0" err="1"/>
              <a:t>valoroase</a:t>
            </a:r>
            <a:r>
              <a:rPr lang="en-US" sz="1400" dirty="0"/>
              <a:t>, </a:t>
            </a:r>
            <a:r>
              <a:rPr lang="en-US" sz="1400" dirty="0" err="1"/>
              <a:t>având</a:t>
            </a:r>
            <a:r>
              <a:rPr lang="en-US" sz="1400" dirty="0"/>
              <a:t> un impact </a:t>
            </a:r>
            <a:r>
              <a:rPr lang="en-US" sz="1400" dirty="0" err="1"/>
              <a:t>pozitiv</a:t>
            </a:r>
            <a:r>
              <a:rPr lang="en-US" sz="1400" dirty="0"/>
              <a:t> </a:t>
            </a:r>
            <a:r>
              <a:rPr lang="en-US" sz="1400" dirty="0" err="1"/>
              <a:t>asupra</a:t>
            </a:r>
            <a:r>
              <a:rPr lang="en-US" sz="1400" dirty="0"/>
              <a:t> </a:t>
            </a:r>
            <a:r>
              <a:rPr lang="en-US" sz="1400" dirty="0" err="1"/>
              <a:t>industriei</a:t>
            </a:r>
            <a:r>
              <a:rPr lang="en-US" sz="1400" dirty="0"/>
              <a:t> </a:t>
            </a:r>
            <a:r>
              <a:rPr lang="en-US" sz="1400" dirty="0" err="1"/>
              <a:t>sericicole</a:t>
            </a:r>
            <a:r>
              <a:rPr lang="en-US" sz="1400" dirty="0"/>
              <a:t>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31332" y="12693180"/>
            <a:ext cx="7803436" cy="175956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en-US" sz="1400" dirty="0">
                <a:latin typeface="+mn-lt"/>
              </a:rPr>
              <a:t>1. Bura M, </a:t>
            </a:r>
            <a:r>
              <a:rPr lang="en-US" sz="1400" dirty="0" err="1">
                <a:latin typeface="+mn-lt"/>
              </a:rPr>
              <a:t>Acatincăi</a:t>
            </a:r>
            <a:r>
              <a:rPr lang="en-US" sz="1400" dirty="0">
                <a:latin typeface="+mn-lt"/>
              </a:rPr>
              <a:t> S, </a:t>
            </a:r>
            <a:r>
              <a:rPr lang="en-US" sz="1400" dirty="0" err="1">
                <a:latin typeface="+mn-lt"/>
              </a:rPr>
              <a:t>Pădeanu</a:t>
            </a:r>
            <a:r>
              <a:rPr lang="en-US" sz="1400" dirty="0">
                <a:latin typeface="+mn-lt"/>
              </a:rPr>
              <a:t> I. </a:t>
            </a:r>
            <a:r>
              <a:rPr lang="en-US" sz="1400" dirty="0" err="1">
                <a:latin typeface="+mn-lt"/>
              </a:rPr>
              <a:t>Viermii</a:t>
            </a:r>
            <a:r>
              <a:rPr lang="en-US" sz="1400" dirty="0">
                <a:latin typeface="+mn-lt"/>
              </a:rPr>
              <a:t> de </a:t>
            </a:r>
            <a:r>
              <a:rPr lang="en-US" sz="1400" dirty="0" err="1">
                <a:latin typeface="+mn-lt"/>
              </a:rPr>
              <a:t>mătase</a:t>
            </a:r>
            <a:r>
              <a:rPr lang="en-US" sz="1400" dirty="0">
                <a:latin typeface="+mn-lt"/>
              </a:rPr>
              <a:t>, </a:t>
            </a:r>
            <a:r>
              <a:rPr lang="en-US" sz="1400" dirty="0" err="1">
                <a:latin typeface="+mn-lt"/>
              </a:rPr>
              <a:t>biologie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și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err="1">
                <a:latin typeface="+mn-lt"/>
              </a:rPr>
              <a:t>creștere</a:t>
            </a:r>
            <a:r>
              <a:rPr lang="en-US" sz="1400" dirty="0">
                <a:latin typeface="+mn-lt"/>
              </a:rPr>
              <a:t>. </a:t>
            </a:r>
            <a:r>
              <a:rPr lang="en-US" sz="1400" dirty="0" err="1">
                <a:latin typeface="+mn-lt"/>
              </a:rPr>
              <a:t>Editura</a:t>
            </a:r>
            <a:r>
              <a:rPr lang="en-US" sz="1400" dirty="0">
                <a:latin typeface="+mn-lt"/>
              </a:rPr>
              <a:t> Helicon, 1995, Timisoara. 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+mn-lt"/>
              </a:rPr>
              <a:t>2. </a:t>
            </a:r>
            <a:r>
              <a:rPr lang="en-US" sz="1400" dirty="0" err="1">
                <a:latin typeface="+mn-lt"/>
              </a:rPr>
              <a:t>Doliș</a:t>
            </a:r>
            <a:r>
              <a:rPr lang="en-US" sz="1400" dirty="0">
                <a:latin typeface="+mn-lt"/>
              </a:rPr>
              <a:t> M. </a:t>
            </a:r>
            <a:r>
              <a:rPr lang="en-US" sz="1400" dirty="0" err="1">
                <a:latin typeface="+mn-lt"/>
              </a:rPr>
              <a:t>Sericicultura</a:t>
            </a:r>
            <a:r>
              <a:rPr lang="en-US" sz="1400" dirty="0">
                <a:latin typeface="+mn-lt"/>
              </a:rPr>
              <a:t>. </a:t>
            </a:r>
            <a:r>
              <a:rPr lang="en-US" sz="1400" dirty="0" err="1">
                <a:latin typeface="+mn-lt"/>
              </a:rPr>
              <a:t>Editura</a:t>
            </a:r>
            <a:r>
              <a:rPr lang="en-US" sz="1400" dirty="0">
                <a:latin typeface="+mn-lt"/>
              </a:rPr>
              <a:t> ALFA, 2008, Iasi, Romania.</a:t>
            </a:r>
          </a:p>
          <a:p>
            <a:pPr algn="l">
              <a:lnSpc>
                <a:spcPct val="100000"/>
              </a:lnSpc>
            </a:pPr>
            <a:r>
              <a:rPr lang="en-US" sz="1400" dirty="0">
                <a:latin typeface="+mn-lt"/>
              </a:rPr>
              <a:t>3. </a:t>
            </a:r>
            <a:r>
              <a:rPr lang="ro-RO" sz="1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Matei A. Cresterea viermilor de mătase. 2002; Editura ALEX and ALEX.</a:t>
            </a:r>
            <a:endParaRPr lang="en-US" sz="1400" dirty="0">
              <a:latin typeface="+mn-lt"/>
            </a:endParaRPr>
          </a:p>
          <a:p>
            <a:pPr algn="l">
              <a:lnSpc>
                <a:spcPct val="100000"/>
              </a:lnSpc>
            </a:pPr>
            <a:r>
              <a:rPr lang="en-US" sz="1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4. </a:t>
            </a:r>
            <a:r>
              <a:rPr lang="ro-RO" sz="1400" kern="0" dirty="0"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Pau E. Bolile și dăunătorii viemrilor de mătase. S.C. Sericarom, Filiala de cercetare, 2000; București, România </a:t>
            </a:r>
            <a:endParaRPr lang="en-US" sz="1400" kern="0" dirty="0">
              <a:effectLst/>
              <a:latin typeface="+mn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400" kern="0" dirty="0">
                <a:latin typeface="+mn-lt"/>
                <a:cs typeface="Arial" panose="020B0604020202020204" pitchFamily="34" charset="0"/>
              </a:rPr>
              <a:t>5. Puneet C, Raghavendra Cg, Mohana Ks, Bhaskar R.N. Assessment of diseases in bombyx mori silkworm – A survey, Global Transitions Proceedings, 2021; 2 (1): 133-136, ISSN 2666-285X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7338" y="5672843"/>
            <a:ext cx="231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REZULTATE ȘI DISCUȚII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617937" y="12305171"/>
            <a:ext cx="25572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BIBLIOGRAFIE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EBEADC-C799-96A3-224C-695FC576C2FE}"/>
              </a:ext>
            </a:extLst>
          </p:cNvPr>
          <p:cNvSpPr txBox="1"/>
          <p:nvPr/>
        </p:nvSpPr>
        <p:spPr>
          <a:xfrm>
            <a:off x="617338" y="6161402"/>
            <a:ext cx="76975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Datele </a:t>
            </a:r>
            <a:r>
              <a:rPr lang="en-US" dirty="0" err="1"/>
              <a:t>statistice</a:t>
            </a:r>
            <a:r>
              <a:rPr lang="en-US" dirty="0"/>
              <a:t> </a:t>
            </a:r>
            <a:r>
              <a:rPr lang="en-US" dirty="0" err="1"/>
              <a:t>indică</a:t>
            </a:r>
            <a:r>
              <a:rPr lang="en-US" dirty="0"/>
              <a:t> </a:t>
            </a:r>
            <a:r>
              <a:rPr lang="en-US" dirty="0" err="1"/>
              <a:t>faptul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temperatura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umiditatea</a:t>
            </a:r>
            <a:r>
              <a:rPr lang="en-US" dirty="0"/>
              <a:t> </a:t>
            </a:r>
            <a:r>
              <a:rPr lang="en-US" dirty="0" err="1"/>
              <a:t>influențează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acestor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. O </a:t>
            </a:r>
            <a:r>
              <a:rPr lang="en-US" dirty="0" err="1"/>
              <a:t>umiditate</a:t>
            </a:r>
            <a:r>
              <a:rPr lang="en-US" dirty="0"/>
              <a:t> </a:t>
            </a:r>
            <a:r>
              <a:rPr lang="en-US" dirty="0" err="1"/>
              <a:t>relativă</a:t>
            </a:r>
            <a:r>
              <a:rPr lang="en-US" dirty="0"/>
              <a:t> </a:t>
            </a:r>
            <a:r>
              <a:rPr lang="en-US" dirty="0" err="1"/>
              <a:t>între</a:t>
            </a:r>
            <a:r>
              <a:rPr lang="en-US" dirty="0"/>
              <a:t> 90 </a:t>
            </a:r>
            <a:r>
              <a:rPr lang="en-US" dirty="0" err="1"/>
              <a:t>și</a:t>
            </a:r>
            <a:r>
              <a:rPr lang="en-US" dirty="0"/>
              <a:t> 100% </a:t>
            </a:r>
            <a:r>
              <a:rPr lang="en-US" dirty="0" err="1"/>
              <a:t>favorizează</a:t>
            </a:r>
            <a:r>
              <a:rPr lang="en-US" dirty="0"/>
              <a:t> </a:t>
            </a:r>
            <a:r>
              <a:rPr lang="en-US" dirty="0" err="1"/>
              <a:t>apariția</a:t>
            </a:r>
            <a:r>
              <a:rPr lang="en-US" dirty="0"/>
              <a:t> </a:t>
            </a:r>
            <a:r>
              <a:rPr lang="en-US" dirty="0" err="1"/>
              <a:t>bolilor</a:t>
            </a:r>
            <a:r>
              <a:rPr lang="en-US" dirty="0"/>
              <a:t>,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un </a:t>
            </a:r>
            <a:r>
              <a:rPr lang="en-US" dirty="0" err="1"/>
              <a:t>nivel</a:t>
            </a:r>
            <a:r>
              <a:rPr lang="en-US" dirty="0"/>
              <a:t> de 70% nu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dezvoltarea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(Bura 1995; </a:t>
            </a:r>
            <a:r>
              <a:rPr lang="en-US" dirty="0" err="1"/>
              <a:t>Boliş</a:t>
            </a:r>
            <a:r>
              <a:rPr lang="en-US" dirty="0"/>
              <a:t>, 2008; </a:t>
            </a:r>
            <a:r>
              <a:rPr lang="en-US" dirty="0" err="1"/>
              <a:t>Matei</a:t>
            </a:r>
            <a:r>
              <a:rPr lang="en-US" dirty="0"/>
              <a:t>, 2002, Puneet 2021).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EC6A0DD7-3011-579C-E45A-4E1A315EA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18" y="7491704"/>
            <a:ext cx="2530452" cy="147536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9EB433B-3CF4-F0AB-0063-FE8D61CF74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3079" y="7480110"/>
            <a:ext cx="2548349" cy="147536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B5378A2-201F-BD23-884D-28580B5C02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7435" y="7460558"/>
            <a:ext cx="2433938" cy="147536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5FFDF0A-6AF3-928A-E0C0-37C1406013A9}"/>
              </a:ext>
            </a:extLst>
          </p:cNvPr>
          <p:cNvSpPr txBox="1"/>
          <p:nvPr/>
        </p:nvSpPr>
        <p:spPr>
          <a:xfrm>
            <a:off x="745745" y="9097037"/>
            <a:ext cx="230277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400" dirty="0">
                <a:solidFill>
                  <a:schemeClr val="tx1"/>
                </a:solidFill>
                <a:effectLst/>
                <a:latin typeface="+mn-lt"/>
              </a:rPr>
              <a:t>Fig. 1. Larvae with clinical signs of muscardine (Pau, 2000)</a:t>
            </a:r>
            <a:endParaRPr lang="en-US" sz="14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CEF628-1139-B26C-F0F8-198078ECDB43}"/>
              </a:ext>
            </a:extLst>
          </p:cNvPr>
          <p:cNvSpPr txBox="1"/>
          <p:nvPr/>
        </p:nvSpPr>
        <p:spPr>
          <a:xfrm>
            <a:off x="3293079" y="9049375"/>
            <a:ext cx="254799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o-RO" sz="1400" dirty="0">
                <a:solidFill>
                  <a:schemeClr val="tx1"/>
                </a:solidFill>
                <a:effectLst/>
                <a:latin typeface="+mn-lt"/>
              </a:rPr>
              <a:t>Fig. 2. Biological cycle I of </a:t>
            </a:r>
            <a:r>
              <a:rPr lang="ro-RO" sz="1400" i="1" dirty="0">
                <a:solidFill>
                  <a:schemeClr val="tx1"/>
                </a:solidFill>
                <a:effectLst/>
                <a:latin typeface="+mn-lt"/>
              </a:rPr>
              <a:t>Beauveria bassiana</a:t>
            </a:r>
            <a:r>
              <a:rPr lang="en-US" sz="1400" i="1" dirty="0">
                <a:solidFill>
                  <a:schemeClr val="tx1"/>
                </a:solidFill>
                <a:effectLst/>
                <a:latin typeface="+mn-lt"/>
              </a:rPr>
              <a:t> </a:t>
            </a:r>
          </a:p>
          <a:p>
            <a:pPr algn="just"/>
            <a:r>
              <a:rPr lang="ro-RO" sz="1400" dirty="0">
                <a:solidFill>
                  <a:schemeClr val="tx1"/>
                </a:solidFill>
                <a:effectLst/>
                <a:latin typeface="+mn-lt"/>
              </a:rPr>
              <a:t>(Pau, 2000)</a:t>
            </a:r>
            <a:endParaRPr lang="en-US" sz="1400" i="1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0B5BF4C-6395-9E5E-2D66-ABFE5BAC7197}"/>
              </a:ext>
            </a:extLst>
          </p:cNvPr>
          <p:cNvSpPr txBox="1"/>
          <p:nvPr/>
        </p:nvSpPr>
        <p:spPr>
          <a:xfrm>
            <a:off x="5943804" y="8886580"/>
            <a:ext cx="2547991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Fig. 3. The species that produce aspergillosis</a:t>
            </a:r>
          </a:p>
          <a:p>
            <a:r>
              <a:rPr lang="en-US" sz="1400" dirty="0"/>
              <a:t>a) </a:t>
            </a:r>
            <a:r>
              <a:rPr lang="en-US" sz="1400" i="1" dirty="0"/>
              <a:t>Aspergillus flavus</a:t>
            </a:r>
          </a:p>
          <a:p>
            <a:r>
              <a:rPr lang="en-US" sz="1400" dirty="0"/>
              <a:t>b) </a:t>
            </a:r>
            <a:r>
              <a:rPr lang="en-US" sz="1400" i="1" dirty="0"/>
              <a:t>Aspergillus </a:t>
            </a:r>
            <a:r>
              <a:rPr lang="en-US" sz="1400" i="1" dirty="0" err="1"/>
              <a:t>orzyae</a:t>
            </a:r>
            <a:endParaRPr lang="en-US" sz="1400" i="1" dirty="0"/>
          </a:p>
          <a:p>
            <a:r>
              <a:rPr lang="en-US" sz="1400" dirty="0"/>
              <a:t> (Pau, 2000)</a:t>
            </a: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AC83B3-E0B5-98D5-B11A-9026021B62F5}"/>
              </a:ext>
            </a:extLst>
          </p:cNvPr>
          <p:cNvSpPr txBox="1"/>
          <p:nvPr/>
        </p:nvSpPr>
        <p:spPr>
          <a:xfrm>
            <a:off x="362227" y="3648121"/>
            <a:ext cx="8072541" cy="324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180340" algn="ctr">
              <a:lnSpc>
                <a:spcPct val="115000"/>
              </a:lnSpc>
              <a:spcAft>
                <a:spcPts val="1000"/>
              </a:spcAft>
            </a:pPr>
            <a:r>
              <a:rPr lang="ro-RO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en-US" sz="1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utorii</a:t>
            </a:r>
            <a:r>
              <a:rPr lang="ro-RO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 VASILICĂ SAVU, AGRIPINA ŞAPCALIU</a:t>
            </a: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</TotalTime>
  <Words>430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BOLILE INFECȚIOASE MICOTICE ALE VIERMILOR DE MĂTASE BOMBYX MORI. REVIZUIRE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AurelBadiu</cp:lastModifiedBy>
  <cp:revision>13</cp:revision>
  <cp:lastPrinted>2024-05-13T12:00:39Z</cp:lastPrinted>
  <dcterms:created xsi:type="dcterms:W3CDTF">2024-02-27T07:52:51Z</dcterms:created>
  <dcterms:modified xsi:type="dcterms:W3CDTF">2024-05-18T02:58:31Z</dcterms:modified>
</cp:coreProperties>
</file>