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1"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0" d="100"/>
          <a:sy n="50"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03966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312368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167516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77511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09608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750B36-FE36-4937-ACF7-DAF2B16E943B}"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428074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750B36-FE36-4937-ACF7-DAF2B16E943B}"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55224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750B36-FE36-4937-ACF7-DAF2B16E943B}"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3717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50B36-FE36-4937-ACF7-DAF2B16E943B}"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421410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50B36-FE36-4937-ACF7-DAF2B16E943B}"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40386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50B36-FE36-4937-ACF7-DAF2B16E943B}"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167223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50B36-FE36-4937-ACF7-DAF2B16E943B}" type="datetimeFigureOut">
              <a:rPr lang="en-US" smtClean="0"/>
              <a:t>5/22/2022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FD63C-B4F9-470E-8E34-191C9ECC1B9C}" type="slidenum">
              <a:rPr lang="en-US" smtClean="0"/>
              <a:t>‹#›</a:t>
            </a:fld>
            <a:endParaRPr lang="en-US"/>
          </a:p>
        </p:txBody>
      </p:sp>
    </p:spTree>
    <p:extLst>
      <p:ext uri="{BB962C8B-B14F-4D97-AF65-F5344CB8AC3E}">
        <p14:creationId xmlns:p14="http://schemas.microsoft.com/office/powerpoint/2010/main" val="148435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7726" y="139617"/>
            <a:ext cx="10659291" cy="1731782"/>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SESIUN</a:t>
            </a:r>
            <a:r>
              <a:rPr lang="ro-RO" sz="3200" b="1" dirty="0">
                <a:solidFill>
                  <a:srgbClr val="FF0000"/>
                </a:solidFill>
                <a:latin typeface="Arial" panose="020B0604020202020204" pitchFamily="34" charset="0"/>
                <a:cs typeface="Arial" panose="020B0604020202020204" pitchFamily="34" charset="0"/>
              </a:rPr>
              <a:t>EA</a:t>
            </a:r>
            <a:r>
              <a:rPr lang="en-US" sz="3200" b="1" dirty="0">
                <a:solidFill>
                  <a:srgbClr val="FF0000"/>
                </a:solidFill>
                <a:latin typeface="Arial" panose="020B0604020202020204" pitchFamily="34" charset="0"/>
                <a:cs typeface="Arial" panose="020B0604020202020204" pitchFamily="34" charset="0"/>
              </a:rPr>
              <a:t> ANIVERSAR</a:t>
            </a:r>
            <a:r>
              <a:rPr lang="ro-RO" sz="3200" b="1" dirty="0">
                <a:solidFill>
                  <a:srgbClr val="FF0000"/>
                </a:solidFill>
                <a:latin typeface="Arial" panose="020B0604020202020204" pitchFamily="34" charset="0"/>
                <a:cs typeface="Arial" panose="020B0604020202020204" pitchFamily="34" charset="0"/>
              </a:rPr>
              <a:t>Ă</a:t>
            </a:r>
            <a:r>
              <a:rPr lang="en-US" sz="3200" b="1" dirty="0">
                <a:solidFill>
                  <a:srgbClr val="FF0000"/>
                </a:solidFill>
                <a:latin typeface="Arial" panose="020B0604020202020204" pitchFamily="34" charset="0"/>
                <a:cs typeface="Arial" panose="020B0604020202020204" pitchFamily="34" charset="0"/>
              </a:rPr>
              <a:t> </a:t>
            </a:r>
            <a:r>
              <a:rPr lang="ro-RO" sz="3200" b="1" dirty="0">
                <a:solidFill>
                  <a:srgbClr val="FF0000"/>
                </a:solidFill>
                <a:latin typeface="Arial" panose="020B0604020202020204" pitchFamily="34" charset="0"/>
                <a:cs typeface="Arial" panose="020B0604020202020204" pitchFamily="34" charset="0"/>
              </a:rPr>
              <a:t/>
            </a:r>
            <a:br>
              <a:rPr lang="ro-RO"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“95 DE ANI DE LA </a:t>
            </a:r>
            <a:r>
              <a:rPr lang="ro-RO" sz="3200" b="1" dirty="0">
                <a:solidFill>
                  <a:srgbClr val="FF0000"/>
                </a:solidFill>
                <a:latin typeface="Arial" panose="020B0604020202020204" pitchFamily="34" charset="0"/>
                <a:cs typeface="Arial" panose="020B0604020202020204" pitchFamily="34" charset="0"/>
              </a:rPr>
              <a:t>Î</a:t>
            </a:r>
            <a:r>
              <a:rPr lang="en-US" sz="3200" b="1" dirty="0">
                <a:solidFill>
                  <a:srgbClr val="FF0000"/>
                </a:solidFill>
                <a:latin typeface="Arial" panose="020B0604020202020204" pitchFamily="34" charset="0"/>
                <a:cs typeface="Arial" panose="020B0604020202020204" pitchFamily="34" charset="0"/>
              </a:rPr>
              <a:t>NFIINȚAREA ICAR„</a:t>
            </a:r>
            <a:r>
              <a:rPr lang="ro-RO" sz="3200" b="1" dirty="0">
                <a:solidFill>
                  <a:srgbClr val="FF0000"/>
                </a:solidFill>
                <a:latin typeface="Arial" panose="020B0604020202020204" pitchFamily="34" charset="0"/>
                <a:cs typeface="Arial" panose="020B0604020202020204" pitchFamily="34" charset="0"/>
              </a:rPr>
              <a:t/>
            </a:r>
            <a:br>
              <a:rPr lang="ro-RO" sz="3200" b="1" dirty="0">
                <a:solidFill>
                  <a:srgbClr val="FF0000"/>
                </a:solidFill>
                <a:latin typeface="Arial" panose="020B0604020202020204" pitchFamily="34" charset="0"/>
                <a:cs typeface="Arial" panose="020B0604020202020204" pitchFamily="34" charset="0"/>
              </a:rPr>
            </a:br>
            <a:r>
              <a:rPr lang="ro-RO" sz="3200" b="1" dirty="0">
                <a:solidFill>
                  <a:srgbClr val="FF0000"/>
                </a:solidFill>
                <a:latin typeface="Arial" panose="020B0604020202020204" pitchFamily="34" charset="0"/>
                <a:cs typeface="Arial" panose="020B0604020202020204" pitchFamily="34" charset="0"/>
              </a:rPr>
              <a:t>București 31 mai 2022</a:t>
            </a:r>
            <a:r>
              <a:rPr lang="ro-RO" sz="3200" dirty="0">
                <a:solidFill>
                  <a:srgbClr val="FF0000"/>
                </a:solidFill>
                <a:latin typeface="Arial" panose="020B0604020202020204" pitchFamily="34" charset="0"/>
                <a:cs typeface="Arial" panose="020B0604020202020204" pitchFamily="34" charset="0"/>
              </a:rPr>
              <a:t> </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3771" y="2946693"/>
            <a:ext cx="10881360" cy="1655762"/>
          </a:xfrm>
        </p:spPr>
        <p:txBody>
          <a:bodyPr/>
          <a:lstStyle/>
          <a:p>
            <a:r>
              <a:rPr lang="ro-RO" i="1" dirty="0"/>
              <a:t>Titlul comunicării:</a:t>
            </a:r>
            <a:r>
              <a:rPr lang="en-GB" i="1" dirty="0"/>
              <a:t> </a:t>
            </a:r>
            <a:r>
              <a:rPr lang="en-GB" b="1" i="1" dirty="0"/>
              <a:t>Evaluarea </a:t>
            </a:r>
            <a:r>
              <a:rPr lang="en-GB" b="1" i="1" dirty="0" err="1"/>
              <a:t>nivelului</a:t>
            </a:r>
            <a:r>
              <a:rPr lang="en-GB" b="1" i="1" dirty="0"/>
              <a:t> </a:t>
            </a:r>
            <a:r>
              <a:rPr lang="en-GB" b="1" i="1" dirty="0" err="1"/>
              <a:t>polimorfismelor</a:t>
            </a:r>
            <a:r>
              <a:rPr lang="en-GB" b="1" i="1" dirty="0"/>
              <a:t> </a:t>
            </a:r>
            <a:r>
              <a:rPr lang="en-GB" b="1" i="1" dirty="0" err="1"/>
              <a:t>utilizând</a:t>
            </a:r>
            <a:r>
              <a:rPr lang="en-GB" b="1" i="1" dirty="0"/>
              <a:t> </a:t>
            </a:r>
            <a:r>
              <a:rPr lang="en-GB" b="1" i="1" dirty="0" err="1"/>
              <a:t>tehnica</a:t>
            </a:r>
            <a:r>
              <a:rPr lang="en-GB" b="1" i="1" dirty="0"/>
              <a:t> SNP50k la </a:t>
            </a:r>
            <a:r>
              <a:rPr lang="en-GB" b="1" i="1" dirty="0" err="1"/>
              <a:t>rasele</a:t>
            </a:r>
            <a:r>
              <a:rPr lang="en-GB" b="1" i="1" dirty="0"/>
              <a:t> </a:t>
            </a:r>
            <a:r>
              <a:rPr lang="en-GB" b="1" i="1" dirty="0" err="1"/>
              <a:t>Bălţată</a:t>
            </a:r>
            <a:r>
              <a:rPr lang="en-GB" b="1" i="1" dirty="0"/>
              <a:t> cu </a:t>
            </a:r>
            <a:r>
              <a:rPr lang="en-GB" b="1" i="1" dirty="0" err="1"/>
              <a:t>Negru</a:t>
            </a:r>
            <a:r>
              <a:rPr lang="en-GB" b="1" i="1" dirty="0"/>
              <a:t> </a:t>
            </a:r>
            <a:r>
              <a:rPr lang="en-GB" b="1" i="1" dirty="0" err="1"/>
              <a:t>Românească</a:t>
            </a:r>
            <a:r>
              <a:rPr lang="en-GB" b="1" i="1" dirty="0"/>
              <a:t> </a:t>
            </a:r>
            <a:r>
              <a:rPr lang="en-GB" b="1" i="1" dirty="0" err="1"/>
              <a:t>și</a:t>
            </a:r>
            <a:r>
              <a:rPr lang="en-GB" b="1" i="1" dirty="0"/>
              <a:t> </a:t>
            </a:r>
            <a:r>
              <a:rPr lang="en-GB" b="1" i="1" dirty="0" err="1"/>
              <a:t>Bălţată</a:t>
            </a:r>
            <a:r>
              <a:rPr lang="en-GB" b="1" i="1" dirty="0"/>
              <a:t> </a:t>
            </a:r>
            <a:r>
              <a:rPr lang="en-GB" b="1" i="1" dirty="0" err="1"/>
              <a:t>Românească</a:t>
            </a:r>
            <a:endParaRPr lang="en-GB" b="1" i="1" dirty="0"/>
          </a:p>
          <a:p>
            <a:endParaRPr lang="ro-RO"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71" y="358275"/>
            <a:ext cx="1554459" cy="1614217"/>
          </a:xfrm>
          <a:prstGeom prst="rect">
            <a:avLst/>
          </a:prstGeom>
        </p:spPr>
      </p:pic>
      <p:sp>
        <p:nvSpPr>
          <p:cNvPr id="5" name="TextBox 4"/>
          <p:cNvSpPr txBox="1"/>
          <p:nvPr/>
        </p:nvSpPr>
        <p:spPr>
          <a:xfrm>
            <a:off x="2573382" y="4568806"/>
            <a:ext cx="7302137" cy="369332"/>
          </a:xfrm>
          <a:prstGeom prst="rect">
            <a:avLst/>
          </a:prstGeom>
          <a:noFill/>
        </p:spPr>
        <p:txBody>
          <a:bodyPr wrap="square" rtlCol="0">
            <a:spAutoFit/>
          </a:bodyPr>
          <a:lstStyle/>
          <a:p>
            <a:pPr algn="ctr"/>
            <a:r>
              <a:rPr lang="ro-RO" i="1" dirty="0"/>
              <a:t>Autorii:</a:t>
            </a:r>
            <a:r>
              <a:rPr lang="en-GB" i="1" dirty="0"/>
              <a:t> </a:t>
            </a:r>
            <a:r>
              <a:rPr lang="en-GB" b="1" i="1" dirty="0"/>
              <a:t>Dinu GAVOJDIAN</a:t>
            </a:r>
            <a:r>
              <a:rPr lang="en-GB" b="1" i="1" baseline="30000" dirty="0"/>
              <a:t>1</a:t>
            </a:r>
            <a:r>
              <a:rPr lang="en-GB" b="1" i="1" dirty="0"/>
              <a:t>, Ioana NICOLAE</a:t>
            </a:r>
            <a:r>
              <a:rPr lang="en-GB" b="1" i="1" baseline="30000" dirty="0"/>
              <a:t>1</a:t>
            </a:r>
            <a:r>
              <a:rPr lang="en-GB" b="1" i="1" dirty="0"/>
              <a:t>, Daniela-Elena ILIE</a:t>
            </a:r>
            <a:r>
              <a:rPr lang="en-GB" b="1" i="1" baseline="30000" dirty="0"/>
              <a:t>2</a:t>
            </a:r>
            <a:endParaRPr lang="en-US" b="1" i="1" dirty="0"/>
          </a:p>
        </p:txBody>
      </p:sp>
      <p:sp>
        <p:nvSpPr>
          <p:cNvPr id="6" name="TextBox 5"/>
          <p:cNvSpPr txBox="1"/>
          <p:nvPr/>
        </p:nvSpPr>
        <p:spPr>
          <a:xfrm>
            <a:off x="3051313" y="5315164"/>
            <a:ext cx="8104367" cy="646331"/>
          </a:xfrm>
          <a:prstGeom prst="rect">
            <a:avLst/>
          </a:prstGeom>
          <a:noFill/>
        </p:spPr>
        <p:txBody>
          <a:bodyPr wrap="square" rtlCol="0">
            <a:spAutoFit/>
          </a:bodyPr>
          <a:lstStyle/>
          <a:p>
            <a:r>
              <a:rPr lang="en-GB" i="1" baseline="30000" dirty="0"/>
              <a:t>1</a:t>
            </a:r>
            <a:r>
              <a:rPr lang="en-GB" i="1" dirty="0"/>
              <a:t> </a:t>
            </a:r>
            <a:r>
              <a:rPr lang="en-GB" b="1" i="1" dirty="0" err="1"/>
              <a:t>Institutul</a:t>
            </a:r>
            <a:r>
              <a:rPr lang="en-GB" b="1" i="1" dirty="0"/>
              <a:t> de </a:t>
            </a:r>
            <a:r>
              <a:rPr lang="en-GB" b="1" i="1" dirty="0" err="1"/>
              <a:t>Cercetare</a:t>
            </a:r>
            <a:r>
              <a:rPr lang="en-GB" b="1" i="1" dirty="0"/>
              <a:t> - </a:t>
            </a:r>
            <a:r>
              <a:rPr lang="en-GB" b="1" i="1" dirty="0" err="1"/>
              <a:t>Dezvoltare</a:t>
            </a:r>
            <a:r>
              <a:rPr lang="en-GB" b="1" i="1" dirty="0"/>
              <a:t> </a:t>
            </a:r>
            <a:r>
              <a:rPr lang="en-GB" b="1" i="1" dirty="0" err="1"/>
              <a:t>pentru</a:t>
            </a:r>
            <a:r>
              <a:rPr lang="en-GB" b="1" i="1" dirty="0"/>
              <a:t> </a:t>
            </a:r>
            <a:r>
              <a:rPr lang="en-GB" b="1" i="1" dirty="0" err="1"/>
              <a:t>Creşterea</a:t>
            </a:r>
            <a:r>
              <a:rPr lang="en-GB" b="1" i="1" dirty="0"/>
              <a:t> </a:t>
            </a:r>
            <a:r>
              <a:rPr lang="en-GB" b="1" i="1" dirty="0" err="1"/>
              <a:t>Bovinelor</a:t>
            </a:r>
            <a:r>
              <a:rPr lang="en-GB" b="1" i="1" dirty="0"/>
              <a:t> </a:t>
            </a:r>
            <a:r>
              <a:rPr lang="en-GB" b="1" i="1" dirty="0" err="1"/>
              <a:t>Baloteşti</a:t>
            </a:r>
            <a:endParaRPr lang="en-GB" b="1" i="1" dirty="0"/>
          </a:p>
          <a:p>
            <a:r>
              <a:rPr lang="en-GB" i="1" baseline="30000" dirty="0"/>
              <a:t>2</a:t>
            </a:r>
            <a:r>
              <a:rPr lang="en-GB" i="1" dirty="0"/>
              <a:t> </a:t>
            </a:r>
            <a:r>
              <a:rPr lang="en-GB" b="1" i="1" dirty="0" err="1"/>
              <a:t>Staţiunea</a:t>
            </a:r>
            <a:r>
              <a:rPr lang="en-GB" b="1" i="1" dirty="0"/>
              <a:t> de </a:t>
            </a:r>
            <a:r>
              <a:rPr lang="en-GB" b="1" i="1" dirty="0" err="1"/>
              <a:t>Cercetare</a:t>
            </a:r>
            <a:r>
              <a:rPr lang="en-GB" b="1" i="1" dirty="0"/>
              <a:t> - </a:t>
            </a:r>
            <a:r>
              <a:rPr lang="en-GB" b="1" i="1" dirty="0" err="1"/>
              <a:t>Dezvoltare</a:t>
            </a:r>
            <a:r>
              <a:rPr lang="en-GB" b="1" i="1" dirty="0"/>
              <a:t> </a:t>
            </a:r>
            <a:r>
              <a:rPr lang="en-GB" b="1" i="1" dirty="0" err="1"/>
              <a:t>pentru</a:t>
            </a:r>
            <a:r>
              <a:rPr lang="en-GB" b="1" i="1" dirty="0"/>
              <a:t> </a:t>
            </a:r>
            <a:r>
              <a:rPr lang="en-GB" b="1" i="1" dirty="0" err="1"/>
              <a:t>Creşterea</a:t>
            </a:r>
            <a:r>
              <a:rPr lang="en-GB" b="1" i="1" dirty="0"/>
              <a:t> </a:t>
            </a:r>
            <a:r>
              <a:rPr lang="en-GB" b="1" i="1" dirty="0" err="1"/>
              <a:t>Bovinelor</a:t>
            </a:r>
            <a:r>
              <a:rPr lang="en-GB" b="1" i="1" dirty="0"/>
              <a:t> Arad</a:t>
            </a:r>
            <a:endParaRPr lang="en-US" b="1" i="1" dirty="0"/>
          </a:p>
        </p:txBody>
      </p:sp>
    </p:spTree>
    <p:extLst>
      <p:ext uri="{BB962C8B-B14F-4D97-AF65-F5344CB8AC3E}">
        <p14:creationId xmlns:p14="http://schemas.microsoft.com/office/powerpoint/2010/main" val="66173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1101-0ECC-C587-AA8A-B7758AF62C9C}"/>
              </a:ext>
            </a:extLst>
          </p:cNvPr>
          <p:cNvSpPr>
            <a:spLocks noGrp="1"/>
          </p:cNvSpPr>
          <p:nvPr>
            <p:ph type="title"/>
          </p:nvPr>
        </p:nvSpPr>
        <p:spPr>
          <a:xfrm>
            <a:off x="510209" y="8507"/>
            <a:ext cx="10515600" cy="1325563"/>
          </a:xfrm>
        </p:spPr>
        <p:txBody>
          <a:bodyPr>
            <a:normAutofit/>
          </a:bodyPr>
          <a:lstStyle/>
          <a:p>
            <a:r>
              <a:rPr lang="en-GB" sz="3200" b="1" dirty="0" err="1">
                <a:solidFill>
                  <a:schemeClr val="accent6">
                    <a:lumMod val="75000"/>
                  </a:schemeClr>
                </a:solidFill>
                <a:latin typeface="+mn-lt"/>
              </a:rPr>
              <a:t>Mulţumiri</a:t>
            </a:r>
            <a:endParaRPr lang="en-GB" sz="3200" b="1" dirty="0">
              <a:solidFill>
                <a:schemeClr val="accent6">
                  <a:lumMod val="75000"/>
                </a:schemeClr>
              </a:solidFill>
              <a:latin typeface="+mn-lt"/>
            </a:endParaRPr>
          </a:p>
        </p:txBody>
      </p:sp>
      <p:sp>
        <p:nvSpPr>
          <p:cNvPr id="3" name="Content Placeholder 2">
            <a:extLst>
              <a:ext uri="{FF2B5EF4-FFF2-40B4-BE49-F238E27FC236}">
                <a16:creationId xmlns:a16="http://schemas.microsoft.com/office/drawing/2014/main" id="{45EC22B4-2C9C-B69B-EEF3-A4D67DB79C1F}"/>
              </a:ext>
            </a:extLst>
          </p:cNvPr>
          <p:cNvSpPr>
            <a:spLocks noGrp="1"/>
          </p:cNvSpPr>
          <p:nvPr>
            <p:ph idx="1"/>
          </p:nvPr>
        </p:nvSpPr>
        <p:spPr>
          <a:xfrm>
            <a:off x="510208" y="1037839"/>
            <a:ext cx="11352869" cy="4351338"/>
          </a:xfrm>
        </p:spPr>
        <p:txBody>
          <a:bodyPr>
            <a:normAutofit/>
          </a:bodyPr>
          <a:lstStyle/>
          <a:p>
            <a:pPr marL="0" indent="0">
              <a:buNone/>
            </a:pPr>
            <a:r>
              <a:rPr lang="en-GB" sz="1800" b="1" dirty="0" err="1"/>
              <a:t>Acest</a:t>
            </a:r>
            <a:r>
              <a:rPr lang="en-GB" sz="1800" b="1" dirty="0"/>
              <a:t> </a:t>
            </a:r>
            <a:r>
              <a:rPr lang="en-GB" sz="1800" b="1" dirty="0" err="1"/>
              <a:t>studiu</a:t>
            </a:r>
            <a:r>
              <a:rPr lang="en-GB" sz="1800" b="1" dirty="0"/>
              <a:t> a </a:t>
            </a:r>
            <a:r>
              <a:rPr lang="en-GB" sz="1800" b="1" dirty="0" err="1"/>
              <a:t>efectuat</a:t>
            </a:r>
            <a:r>
              <a:rPr lang="en-GB" sz="1800" b="1" dirty="0"/>
              <a:t> </a:t>
            </a:r>
            <a:r>
              <a:rPr lang="en-GB" sz="1800" b="1" dirty="0" err="1"/>
              <a:t>în</a:t>
            </a:r>
            <a:r>
              <a:rPr lang="en-GB" sz="1800" b="1" dirty="0"/>
              <a:t> </a:t>
            </a:r>
            <a:r>
              <a:rPr lang="en-GB" sz="1800" b="1" dirty="0" err="1"/>
              <a:t>cadrul</a:t>
            </a:r>
            <a:r>
              <a:rPr lang="en-GB" sz="1800" b="1" dirty="0"/>
              <a:t> </a:t>
            </a:r>
            <a:r>
              <a:rPr lang="en-GB" sz="1800" b="1" dirty="0" err="1"/>
              <a:t>proiectului</a:t>
            </a:r>
            <a:r>
              <a:rPr lang="en-GB" sz="1800" b="1" dirty="0"/>
              <a:t> bilateral </a:t>
            </a:r>
            <a:r>
              <a:rPr lang="en-GB" sz="1800" b="1" dirty="0" err="1"/>
              <a:t>România</a:t>
            </a:r>
            <a:r>
              <a:rPr lang="en-GB" sz="1800" b="1" dirty="0"/>
              <a:t> - China </a:t>
            </a:r>
            <a:r>
              <a:rPr lang="en-GB" sz="1800" b="1" i="1" dirty="0"/>
              <a:t>„</a:t>
            </a:r>
            <a:r>
              <a:rPr lang="en-GB" sz="1800" b="1" i="1" dirty="0" err="1"/>
              <a:t>Selecţia</a:t>
            </a:r>
            <a:r>
              <a:rPr lang="en-GB" sz="1800" b="1" i="1" dirty="0"/>
              <a:t> </a:t>
            </a:r>
            <a:r>
              <a:rPr lang="en-GB" sz="1800" b="1" i="1" dirty="0" err="1"/>
              <a:t>genetică</a:t>
            </a:r>
            <a:r>
              <a:rPr lang="en-GB" sz="1800" b="1" i="1" dirty="0"/>
              <a:t> şi </a:t>
            </a:r>
            <a:r>
              <a:rPr lang="en-GB" sz="1800" b="1" i="1" dirty="0" err="1"/>
              <a:t>genomică</a:t>
            </a:r>
            <a:r>
              <a:rPr lang="en-GB" sz="1800" b="1" i="1" dirty="0"/>
              <a:t> </a:t>
            </a:r>
            <a:r>
              <a:rPr lang="en-GB" sz="1800" b="1" i="1" dirty="0" err="1"/>
              <a:t>pentru</a:t>
            </a:r>
            <a:r>
              <a:rPr lang="en-GB" sz="1800" b="1" i="1" dirty="0"/>
              <a:t> </a:t>
            </a:r>
            <a:r>
              <a:rPr lang="en-GB" sz="1800" b="1" i="1" dirty="0" err="1"/>
              <a:t>eficienţa</a:t>
            </a:r>
            <a:r>
              <a:rPr lang="en-GB" sz="1800" b="1" i="1" dirty="0"/>
              <a:t> </a:t>
            </a:r>
            <a:r>
              <a:rPr lang="en-GB" sz="1800" b="1" i="1" dirty="0" err="1"/>
              <a:t>productivă</a:t>
            </a:r>
            <a:r>
              <a:rPr lang="en-GB" sz="1800" b="1" i="1" dirty="0"/>
              <a:t> şi </a:t>
            </a:r>
            <a:r>
              <a:rPr lang="en-GB" sz="1800" b="1" i="1" dirty="0" err="1"/>
              <a:t>reproductivă</a:t>
            </a:r>
            <a:r>
              <a:rPr lang="en-GB" sz="1800" b="1" i="1" dirty="0"/>
              <a:t> la </a:t>
            </a:r>
            <a:r>
              <a:rPr lang="en-GB" sz="1800" b="1" i="1" dirty="0" err="1"/>
              <a:t>vacile</a:t>
            </a:r>
            <a:r>
              <a:rPr lang="en-GB" sz="1800" b="1" i="1" dirty="0"/>
              <a:t> de </a:t>
            </a:r>
            <a:r>
              <a:rPr lang="en-GB" sz="1800" b="1" i="1" dirty="0" err="1"/>
              <a:t>lapte</a:t>
            </a:r>
            <a:r>
              <a:rPr lang="en-GB" sz="1800" b="1" i="1" dirty="0"/>
              <a:t>“, </a:t>
            </a:r>
            <a:r>
              <a:rPr lang="en-GB" sz="1800" b="1" dirty="0"/>
              <a:t>cod </a:t>
            </a:r>
            <a:r>
              <a:rPr lang="en-GB" sz="1800" b="1" dirty="0" err="1"/>
              <a:t>proiect</a:t>
            </a:r>
            <a:r>
              <a:rPr lang="en-GB" sz="1800" b="1" dirty="0"/>
              <a:t> PN-III-P3-3.1-PM-RO-CN-2018-0054/16/2018, cu </a:t>
            </a:r>
            <a:r>
              <a:rPr lang="en-GB" sz="1800" b="1" dirty="0" err="1"/>
              <a:t>sprijin</a:t>
            </a:r>
            <a:r>
              <a:rPr lang="en-GB" sz="1800" b="1" dirty="0"/>
              <a:t> </a:t>
            </a:r>
            <a:r>
              <a:rPr lang="en-GB" sz="1800" b="1" dirty="0" err="1"/>
              <a:t>financiar</a:t>
            </a:r>
            <a:r>
              <a:rPr lang="en-GB" sz="1800" b="1" dirty="0"/>
              <a:t> din </a:t>
            </a:r>
            <a:r>
              <a:rPr lang="en-GB" sz="1800" b="1" dirty="0" err="1"/>
              <a:t>partea</a:t>
            </a:r>
            <a:r>
              <a:rPr lang="en-GB" sz="1800" b="1" dirty="0"/>
              <a:t> </a:t>
            </a:r>
            <a:r>
              <a:rPr lang="en-GB" sz="1800" b="1" dirty="0" err="1"/>
              <a:t>Unităţii</a:t>
            </a:r>
            <a:r>
              <a:rPr lang="en-GB" sz="1800" b="1" dirty="0"/>
              <a:t> Executive </a:t>
            </a:r>
            <a:r>
              <a:rPr lang="en-GB" sz="1800" b="1" dirty="0" err="1"/>
              <a:t>pentru</a:t>
            </a:r>
            <a:r>
              <a:rPr lang="en-GB" sz="1800" b="1" dirty="0"/>
              <a:t> </a:t>
            </a:r>
            <a:r>
              <a:rPr lang="en-GB" sz="1800" b="1" dirty="0" err="1"/>
              <a:t>Finanțarea</a:t>
            </a:r>
            <a:r>
              <a:rPr lang="en-GB" sz="1800" b="1" dirty="0"/>
              <a:t> </a:t>
            </a:r>
            <a:r>
              <a:rPr lang="en-GB" sz="1800" b="1" dirty="0" err="1"/>
              <a:t>Învățământului</a:t>
            </a:r>
            <a:r>
              <a:rPr lang="en-GB" sz="1800" b="1" dirty="0"/>
              <a:t> Superior, a </a:t>
            </a:r>
            <a:r>
              <a:rPr lang="en-GB" sz="1800" b="1" dirty="0" err="1"/>
              <a:t>Cercetării</a:t>
            </a:r>
            <a:r>
              <a:rPr lang="en-GB" sz="1800" b="1" dirty="0"/>
              <a:t>, </a:t>
            </a:r>
            <a:r>
              <a:rPr lang="en-GB" sz="1800" b="1" dirty="0" err="1"/>
              <a:t>Dezvoltării</a:t>
            </a:r>
            <a:r>
              <a:rPr lang="en-GB" sz="1800" b="1" dirty="0"/>
              <a:t> </a:t>
            </a:r>
            <a:r>
              <a:rPr lang="en-GB" sz="1800" b="1" dirty="0" err="1"/>
              <a:t>și</a:t>
            </a:r>
            <a:r>
              <a:rPr lang="en-GB" sz="1800" b="1" dirty="0"/>
              <a:t> </a:t>
            </a:r>
            <a:r>
              <a:rPr lang="en-GB" sz="1800" b="1" dirty="0" err="1"/>
              <a:t>Inovării</a:t>
            </a:r>
            <a:r>
              <a:rPr lang="en-GB" sz="1800" b="1" dirty="0"/>
              <a:t> (UEFISCDI)</a:t>
            </a:r>
          </a:p>
          <a:p>
            <a:pPr marL="0" indent="0">
              <a:buNone/>
            </a:pPr>
            <a:endParaRPr lang="en-GB" sz="1800" b="1" dirty="0"/>
          </a:p>
          <a:p>
            <a:pPr marL="0" indent="0">
              <a:buNone/>
            </a:pPr>
            <a:r>
              <a:rPr lang="en-GB" sz="1800" b="1" i="1" dirty="0" err="1">
                <a:solidFill>
                  <a:schemeClr val="bg1">
                    <a:lumMod val="50000"/>
                  </a:schemeClr>
                </a:solidFill>
              </a:rPr>
              <a:t>Parteneri</a:t>
            </a:r>
            <a:r>
              <a:rPr lang="en-GB" sz="1800" b="1" i="1" dirty="0">
                <a:solidFill>
                  <a:schemeClr val="bg1">
                    <a:lumMod val="50000"/>
                  </a:schemeClr>
                </a:solidFill>
              </a:rPr>
              <a:t> </a:t>
            </a:r>
            <a:r>
              <a:rPr lang="en-GB" sz="1800" b="1" i="1" dirty="0" err="1">
                <a:solidFill>
                  <a:schemeClr val="bg1">
                    <a:lumMod val="50000"/>
                  </a:schemeClr>
                </a:solidFill>
              </a:rPr>
              <a:t>în</a:t>
            </a:r>
            <a:r>
              <a:rPr lang="en-GB" sz="1800" b="1" i="1" dirty="0">
                <a:solidFill>
                  <a:schemeClr val="bg1">
                    <a:lumMod val="50000"/>
                  </a:schemeClr>
                </a:solidFill>
              </a:rPr>
              <a:t> </a:t>
            </a:r>
            <a:r>
              <a:rPr lang="en-GB" sz="1800" b="1" i="1" dirty="0" err="1">
                <a:solidFill>
                  <a:schemeClr val="bg1">
                    <a:lumMod val="50000"/>
                  </a:schemeClr>
                </a:solidFill>
              </a:rPr>
              <a:t>cadrul</a:t>
            </a:r>
            <a:r>
              <a:rPr lang="en-GB" sz="1800" b="1" i="1" dirty="0">
                <a:solidFill>
                  <a:schemeClr val="bg1">
                    <a:lumMod val="50000"/>
                  </a:schemeClr>
                </a:solidFill>
              </a:rPr>
              <a:t> </a:t>
            </a:r>
            <a:r>
              <a:rPr lang="en-GB" sz="1800" b="1" i="1" dirty="0" err="1">
                <a:solidFill>
                  <a:schemeClr val="bg1">
                    <a:lumMod val="50000"/>
                  </a:schemeClr>
                </a:solidFill>
              </a:rPr>
              <a:t>proiectului</a:t>
            </a:r>
            <a:r>
              <a:rPr lang="en-GB" sz="1800" b="1" i="1" dirty="0">
                <a:solidFill>
                  <a:schemeClr val="bg1">
                    <a:lumMod val="50000"/>
                  </a:schemeClr>
                </a:solidFill>
              </a:rPr>
              <a:t>: </a:t>
            </a:r>
          </a:p>
          <a:p>
            <a:pPr marL="0" indent="0">
              <a:buNone/>
            </a:pPr>
            <a:r>
              <a:rPr lang="en-GB" sz="1800" b="1" dirty="0" err="1"/>
              <a:t>Institutul</a:t>
            </a:r>
            <a:r>
              <a:rPr lang="en-GB" sz="1800" b="1" dirty="0"/>
              <a:t> de </a:t>
            </a:r>
            <a:r>
              <a:rPr lang="en-GB" sz="1800" b="1" dirty="0" err="1"/>
              <a:t>Cercetare</a:t>
            </a:r>
            <a:r>
              <a:rPr lang="en-GB" sz="1800" b="1" dirty="0"/>
              <a:t> - </a:t>
            </a:r>
            <a:r>
              <a:rPr lang="en-GB" sz="1800" b="1" dirty="0" err="1"/>
              <a:t>Dezvoltare</a:t>
            </a:r>
            <a:r>
              <a:rPr lang="en-GB" sz="1800" b="1" dirty="0"/>
              <a:t> </a:t>
            </a:r>
            <a:r>
              <a:rPr lang="en-GB" sz="1800" b="1" dirty="0" err="1"/>
              <a:t>pentru</a:t>
            </a:r>
            <a:r>
              <a:rPr lang="en-GB" sz="1800" b="1" dirty="0"/>
              <a:t> </a:t>
            </a:r>
            <a:r>
              <a:rPr lang="en-GB" sz="1800" b="1" dirty="0" err="1"/>
              <a:t>Creşterea</a:t>
            </a:r>
            <a:r>
              <a:rPr lang="en-GB" sz="1800" b="1" dirty="0"/>
              <a:t> </a:t>
            </a:r>
            <a:r>
              <a:rPr lang="en-GB" sz="1800" b="1" dirty="0" err="1"/>
              <a:t>Bovinelor</a:t>
            </a:r>
            <a:r>
              <a:rPr lang="en-GB" sz="1800" b="1" dirty="0"/>
              <a:t>, </a:t>
            </a:r>
            <a:r>
              <a:rPr lang="en-GB" sz="1800" b="1" dirty="0" err="1"/>
              <a:t>Baloteşti</a:t>
            </a:r>
            <a:r>
              <a:rPr lang="en-GB" sz="1800" b="1" dirty="0"/>
              <a:t> - </a:t>
            </a:r>
            <a:r>
              <a:rPr lang="en-GB" sz="1800" b="1" dirty="0" err="1"/>
              <a:t>România</a:t>
            </a:r>
            <a:endParaRPr lang="en-GB" sz="1800" b="1" dirty="0"/>
          </a:p>
          <a:p>
            <a:pPr marL="0" indent="0">
              <a:buNone/>
            </a:pPr>
            <a:r>
              <a:rPr lang="en-GB" sz="1800" b="1" dirty="0" err="1"/>
              <a:t>Universitatea</a:t>
            </a:r>
            <a:r>
              <a:rPr lang="en-GB" sz="1800" b="1" dirty="0"/>
              <a:t> </a:t>
            </a:r>
            <a:r>
              <a:rPr lang="en-GB" sz="1800" b="1" dirty="0" err="1"/>
              <a:t>Agricolă</a:t>
            </a:r>
            <a:r>
              <a:rPr lang="en-GB" sz="1800" b="1" dirty="0"/>
              <a:t> </a:t>
            </a:r>
            <a:r>
              <a:rPr lang="en-GB" sz="1800" b="1" dirty="0" err="1"/>
              <a:t>Chineză</a:t>
            </a:r>
            <a:r>
              <a:rPr lang="en-GB" sz="1800" b="1" dirty="0"/>
              <a:t>, Beijing - China</a:t>
            </a:r>
          </a:p>
        </p:txBody>
      </p:sp>
      <p:pic>
        <p:nvPicPr>
          <p:cNvPr id="4" name="Picture 7">
            <a:extLst>
              <a:ext uri="{FF2B5EF4-FFF2-40B4-BE49-F238E27FC236}">
                <a16:creationId xmlns:a16="http://schemas.microsoft.com/office/drawing/2014/main" id="{89AFC9C3-38AE-0201-69AD-713E19844D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3419" y="2363402"/>
            <a:ext cx="1741419" cy="156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校标">
            <a:extLst>
              <a:ext uri="{FF2B5EF4-FFF2-40B4-BE49-F238E27FC236}">
                <a16:creationId xmlns:a16="http://schemas.microsoft.com/office/drawing/2014/main" id="{01FB51ED-3652-AE5F-82DA-DF119D15F2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974" y="4364472"/>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图片1">
            <a:extLst>
              <a:ext uri="{FF2B5EF4-FFF2-40B4-BE49-F238E27FC236}">
                <a16:creationId xmlns:a16="http://schemas.microsoft.com/office/drawing/2014/main" id="{5E8C52EC-D416-CB90-FF1C-D7E4CD593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62" t="7042" b="12395"/>
          <a:stretch>
            <a:fillRect/>
          </a:stretch>
        </p:blipFill>
        <p:spPr bwMode="auto">
          <a:xfrm>
            <a:off x="9399725" y="4587733"/>
            <a:ext cx="1960701" cy="52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8BACF38B-54C3-377B-C1DD-40A2D18DEC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3419" y="5199281"/>
            <a:ext cx="2066581" cy="27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1CA511D-8669-23CA-9CFF-0C53785174AC}"/>
              </a:ext>
            </a:extLst>
          </p:cNvPr>
          <p:cNvPicPr>
            <a:picLocks noChangeAspect="1"/>
          </p:cNvPicPr>
          <p:nvPr/>
        </p:nvPicPr>
        <p:blipFill>
          <a:blip r:embed="rId6"/>
          <a:stretch>
            <a:fillRect/>
          </a:stretch>
        </p:blipFill>
        <p:spPr>
          <a:xfrm>
            <a:off x="629873" y="3862156"/>
            <a:ext cx="5767078" cy="2674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978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7AB34-DAAA-8733-F62F-4F2CD45336FB}"/>
              </a:ext>
            </a:extLst>
          </p:cNvPr>
          <p:cNvSpPr>
            <a:spLocks noGrp="1"/>
          </p:cNvSpPr>
          <p:nvPr>
            <p:ph idx="1"/>
          </p:nvPr>
        </p:nvSpPr>
        <p:spPr>
          <a:xfrm>
            <a:off x="718931" y="607287"/>
            <a:ext cx="10515600" cy="4351338"/>
          </a:xfrm>
        </p:spPr>
        <p:txBody>
          <a:bodyPr>
            <a:normAutofit fontScale="70000" lnSpcReduction="20000"/>
          </a:bodyPr>
          <a:lstStyle/>
          <a:p>
            <a:pPr algn="just"/>
            <a:r>
              <a:rPr lang="en-GB" sz="3300" b="1" dirty="0"/>
              <a:t>la </a:t>
            </a:r>
            <a:r>
              <a:rPr lang="en-GB" sz="3300" b="1" dirty="0" err="1"/>
              <a:t>nivel</a:t>
            </a:r>
            <a:r>
              <a:rPr lang="en-GB" sz="3300" b="1" dirty="0"/>
              <a:t> </a:t>
            </a:r>
            <a:r>
              <a:rPr lang="en-GB" sz="3300" b="1" dirty="0" err="1"/>
              <a:t>mondial</a:t>
            </a:r>
            <a:r>
              <a:rPr lang="en-GB" sz="3300" b="1" dirty="0"/>
              <a:t> </a:t>
            </a:r>
            <a:r>
              <a:rPr lang="en-GB" sz="3300" b="1" dirty="0" err="1"/>
              <a:t>există</a:t>
            </a:r>
            <a:r>
              <a:rPr lang="en-GB" sz="3300" b="1" dirty="0"/>
              <a:t> un </a:t>
            </a:r>
            <a:r>
              <a:rPr lang="en-GB" sz="3300" b="1" dirty="0" err="1"/>
              <a:t>număr</a:t>
            </a:r>
            <a:r>
              <a:rPr lang="en-GB" sz="3300" b="1" dirty="0"/>
              <a:t> de 3 017 rase de taurine (</a:t>
            </a:r>
            <a:r>
              <a:rPr lang="en-GB" sz="3300" b="1" i="1" dirty="0"/>
              <a:t>Bos taurus </a:t>
            </a:r>
            <a:r>
              <a:rPr lang="en-GB" sz="3300" b="1" dirty="0"/>
              <a:t>şi </a:t>
            </a:r>
            <a:r>
              <a:rPr lang="en-GB" sz="3300" b="1" i="1" dirty="0"/>
              <a:t>Bos indicus</a:t>
            </a:r>
            <a:r>
              <a:rPr lang="en-GB" sz="3300" b="1" dirty="0"/>
              <a:t>)</a:t>
            </a:r>
            <a:r>
              <a:rPr lang="en-GB" sz="3300" b="1" dirty="0">
                <a:solidFill>
                  <a:schemeClr val="bg1">
                    <a:lumMod val="50000"/>
                  </a:schemeClr>
                </a:solidFill>
              </a:rPr>
              <a:t> [Bett şi </a:t>
            </a:r>
            <a:r>
              <a:rPr lang="en-GB" sz="3300" b="1" dirty="0" err="1">
                <a:solidFill>
                  <a:schemeClr val="bg1">
                    <a:lumMod val="50000"/>
                  </a:schemeClr>
                </a:solidFill>
              </a:rPr>
              <a:t>colab</a:t>
            </a:r>
            <a:r>
              <a:rPr lang="en-GB" sz="3300" b="1" dirty="0">
                <a:solidFill>
                  <a:schemeClr val="bg1">
                    <a:lumMod val="50000"/>
                  </a:schemeClr>
                </a:solidFill>
              </a:rPr>
              <a:t>., 2013, Cattle Breeds: Extinction or Quasi-Extant? Resources 2:335-357]</a:t>
            </a:r>
          </a:p>
          <a:p>
            <a:pPr marL="0" indent="0">
              <a:buNone/>
            </a:pPr>
            <a:endParaRPr lang="en-GB" sz="3300" b="1" dirty="0"/>
          </a:p>
          <a:p>
            <a:r>
              <a:rPr lang="en-GB" sz="3300" b="1" dirty="0"/>
              <a:t>FAO  </a:t>
            </a:r>
            <a:r>
              <a:rPr lang="en-GB" sz="3300" b="1" dirty="0" err="1"/>
              <a:t>prognozează</a:t>
            </a:r>
            <a:r>
              <a:rPr lang="en-GB" sz="3300" b="1" dirty="0"/>
              <a:t> </a:t>
            </a:r>
            <a:r>
              <a:rPr lang="en-GB" sz="3300" b="1" dirty="0" err="1"/>
              <a:t>pierderea</a:t>
            </a:r>
            <a:r>
              <a:rPr lang="en-GB" sz="3300" b="1" dirty="0"/>
              <a:t> </a:t>
            </a:r>
            <a:r>
              <a:rPr lang="en-GB" sz="3300" b="1" dirty="0" err="1"/>
              <a:t>unei</a:t>
            </a:r>
            <a:r>
              <a:rPr lang="en-GB" sz="3300" b="1" dirty="0"/>
              <a:t> rase de taurine </a:t>
            </a:r>
            <a:r>
              <a:rPr lang="en-GB" sz="3300" b="1" dirty="0" err="1"/>
              <a:t>în</a:t>
            </a:r>
            <a:r>
              <a:rPr lang="en-GB" sz="3300" b="1" dirty="0"/>
              <a:t> </a:t>
            </a:r>
            <a:r>
              <a:rPr lang="en-GB" sz="3300" b="1" dirty="0" err="1"/>
              <a:t>fiecare</a:t>
            </a:r>
            <a:r>
              <a:rPr lang="en-GB" sz="3300" b="1" dirty="0"/>
              <a:t> </a:t>
            </a:r>
            <a:r>
              <a:rPr lang="en-GB" sz="3300" b="1" dirty="0" err="1"/>
              <a:t>lună</a:t>
            </a:r>
            <a:r>
              <a:rPr lang="en-GB" sz="3300" b="1" dirty="0"/>
              <a:t> </a:t>
            </a:r>
            <a:r>
              <a:rPr lang="en-GB" sz="3300" b="1" dirty="0">
                <a:solidFill>
                  <a:schemeClr val="bg1">
                    <a:lumMod val="50000"/>
                  </a:schemeClr>
                </a:solidFill>
              </a:rPr>
              <a:t>[DAD-IS, 2018, FAO Domestic Animal Diversity Information System]</a:t>
            </a:r>
          </a:p>
          <a:p>
            <a:pPr marL="0" indent="0">
              <a:buNone/>
            </a:pPr>
            <a:endParaRPr lang="en-GB" sz="3300" b="1" dirty="0"/>
          </a:p>
          <a:p>
            <a:r>
              <a:rPr lang="en-GB" sz="3300" b="1" dirty="0"/>
              <a:t>&gt;50% din </a:t>
            </a:r>
            <a:r>
              <a:rPr lang="en-GB" sz="3300" b="1" dirty="0" err="1"/>
              <a:t>rasele</a:t>
            </a:r>
            <a:r>
              <a:rPr lang="en-GB" sz="3300" b="1" dirty="0"/>
              <a:t> de taurine din Europa au </a:t>
            </a:r>
            <a:r>
              <a:rPr lang="en-GB" sz="3300" b="1" dirty="0" err="1"/>
              <a:t>dispărut</a:t>
            </a:r>
            <a:r>
              <a:rPr lang="en-GB" sz="3300" b="1" dirty="0"/>
              <a:t> </a:t>
            </a:r>
            <a:r>
              <a:rPr lang="en-GB" sz="3300" b="1" dirty="0" err="1"/>
              <a:t>sau</a:t>
            </a:r>
            <a:r>
              <a:rPr lang="en-GB" sz="3300" b="1" dirty="0"/>
              <a:t> au status critic </a:t>
            </a:r>
            <a:r>
              <a:rPr lang="en-GB" sz="3300" b="1" dirty="0">
                <a:solidFill>
                  <a:schemeClr val="bg1">
                    <a:lumMod val="50000"/>
                  </a:schemeClr>
                </a:solidFill>
              </a:rPr>
              <a:t>[DG-AGRI, 2016, European Commission Preparatory action on EU plant and animal genetic resources]</a:t>
            </a:r>
          </a:p>
          <a:p>
            <a:pPr marL="0" indent="0">
              <a:buNone/>
            </a:pPr>
            <a:endParaRPr lang="en-GB" sz="3300" b="1" dirty="0"/>
          </a:p>
          <a:p>
            <a:r>
              <a:rPr lang="en-GB" sz="3300" b="1" dirty="0" err="1"/>
              <a:t>Interes</a:t>
            </a:r>
            <a:r>
              <a:rPr lang="en-GB" sz="3300" b="1" dirty="0"/>
              <a:t> </a:t>
            </a:r>
            <a:r>
              <a:rPr lang="en-GB" sz="3300" b="1" dirty="0" err="1"/>
              <a:t>puternic</a:t>
            </a:r>
            <a:r>
              <a:rPr lang="en-GB" sz="3300" b="1" dirty="0"/>
              <a:t> </a:t>
            </a:r>
            <a:r>
              <a:rPr lang="en-GB" sz="3300" b="1" dirty="0" err="1"/>
              <a:t>în</a:t>
            </a:r>
            <a:r>
              <a:rPr lang="en-GB" sz="3300" b="1" dirty="0"/>
              <a:t> </a:t>
            </a:r>
            <a:r>
              <a:rPr lang="en-GB" sz="3300" b="1" dirty="0" err="1"/>
              <a:t>refacerea</a:t>
            </a:r>
            <a:r>
              <a:rPr lang="en-GB" sz="3300" b="1" dirty="0"/>
              <a:t> </a:t>
            </a:r>
            <a:r>
              <a:rPr lang="en-GB" sz="3300" b="1" dirty="0" err="1"/>
              <a:t>unor</a:t>
            </a:r>
            <a:r>
              <a:rPr lang="en-GB" sz="3300" b="1" dirty="0"/>
              <a:t> rase </a:t>
            </a:r>
            <a:r>
              <a:rPr lang="en-GB" sz="3300" b="1" dirty="0" err="1"/>
              <a:t>pierdute</a:t>
            </a:r>
            <a:r>
              <a:rPr lang="en-GB" sz="3300" b="1" dirty="0"/>
              <a:t> </a:t>
            </a:r>
            <a:r>
              <a:rPr lang="en-GB" sz="3300" b="1" dirty="0" err="1"/>
              <a:t>în</a:t>
            </a:r>
            <a:r>
              <a:rPr lang="en-GB" sz="3300" b="1" dirty="0"/>
              <a:t> Europa (ex. Campine – </a:t>
            </a:r>
            <a:r>
              <a:rPr lang="en-GB" sz="3300" b="1" dirty="0" err="1"/>
              <a:t>Belgia</a:t>
            </a:r>
            <a:r>
              <a:rPr lang="en-GB" sz="3300" b="1" dirty="0"/>
              <a:t>) </a:t>
            </a:r>
            <a:r>
              <a:rPr lang="en-GB" sz="3300" b="1" dirty="0">
                <a:solidFill>
                  <a:schemeClr val="bg1">
                    <a:lumMod val="50000"/>
                  </a:schemeClr>
                </a:solidFill>
              </a:rPr>
              <a:t>[Francois şi </a:t>
            </a:r>
            <a:r>
              <a:rPr lang="en-GB" sz="3300" b="1" dirty="0" err="1">
                <a:solidFill>
                  <a:schemeClr val="bg1">
                    <a:lumMod val="50000"/>
                  </a:schemeClr>
                </a:solidFill>
              </a:rPr>
              <a:t>colab</a:t>
            </a:r>
            <a:r>
              <a:rPr lang="en-GB" sz="3300" b="1" dirty="0">
                <a:solidFill>
                  <a:schemeClr val="bg1">
                    <a:lumMod val="50000"/>
                  </a:schemeClr>
                </a:solidFill>
              </a:rPr>
              <a:t>., 2017, Genomics of a revived breed: Case study of the Belgian </a:t>
            </a:r>
            <a:r>
              <a:rPr lang="en-GB" sz="3300" b="1" dirty="0" err="1">
                <a:solidFill>
                  <a:schemeClr val="bg1">
                    <a:lumMod val="50000"/>
                  </a:schemeClr>
                </a:solidFill>
              </a:rPr>
              <a:t>campine</a:t>
            </a:r>
            <a:r>
              <a:rPr lang="en-GB" sz="3300" b="1" dirty="0">
                <a:solidFill>
                  <a:schemeClr val="bg1">
                    <a:lumMod val="50000"/>
                  </a:schemeClr>
                </a:solidFill>
              </a:rPr>
              <a:t> cattle, </a:t>
            </a:r>
            <a:r>
              <a:rPr lang="en-GB" sz="3300" b="1" dirty="0" err="1">
                <a:solidFill>
                  <a:schemeClr val="bg1">
                    <a:lumMod val="50000"/>
                  </a:schemeClr>
                </a:solidFill>
              </a:rPr>
              <a:t>PLoS</a:t>
            </a:r>
            <a:r>
              <a:rPr lang="en-GB" sz="3300" b="1" dirty="0">
                <a:solidFill>
                  <a:schemeClr val="bg1">
                    <a:lumMod val="50000"/>
                  </a:schemeClr>
                </a:solidFill>
              </a:rPr>
              <a:t> One 12(4):e0175916]</a:t>
            </a:r>
          </a:p>
          <a:p>
            <a:pPr marL="0" indent="0">
              <a:buNone/>
            </a:pPr>
            <a:endParaRPr lang="en-GB" dirty="0"/>
          </a:p>
        </p:txBody>
      </p:sp>
      <p:pic>
        <p:nvPicPr>
          <p:cNvPr id="4" name="Picture 8">
            <a:extLst>
              <a:ext uri="{FF2B5EF4-FFF2-40B4-BE49-F238E27FC236}">
                <a16:creationId xmlns:a16="http://schemas.microsoft.com/office/drawing/2014/main" id="{3106AA4C-7146-5415-1179-356F0F6131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0565" y="5335968"/>
            <a:ext cx="61547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87DB42BE-EE9C-0A25-33C4-F1B27E50CE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64" y="5366130"/>
            <a:ext cx="43529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3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6384-2BBC-31BC-70BC-D824098F896E}"/>
              </a:ext>
            </a:extLst>
          </p:cNvPr>
          <p:cNvSpPr>
            <a:spLocks noGrp="1"/>
          </p:cNvSpPr>
          <p:nvPr>
            <p:ph type="title"/>
          </p:nvPr>
        </p:nvSpPr>
        <p:spPr>
          <a:xfrm>
            <a:off x="838200" y="725582"/>
            <a:ext cx="10515600" cy="1325563"/>
          </a:xfrm>
        </p:spPr>
        <p:txBody>
          <a:bodyPr>
            <a:normAutofit fontScale="90000"/>
          </a:bodyPr>
          <a:lstStyle/>
          <a:p>
            <a:r>
              <a:rPr lang="en-GB" sz="2600" b="1" dirty="0">
                <a:latin typeface="+mn-lt"/>
              </a:rPr>
              <a:t>Conservarea </a:t>
            </a:r>
            <a:r>
              <a:rPr lang="en-GB" sz="2600" b="1" dirty="0" err="1">
                <a:latin typeface="+mn-lt"/>
              </a:rPr>
              <a:t>biodiversităţii</a:t>
            </a:r>
            <a:r>
              <a:rPr lang="en-GB" sz="2600" b="1" dirty="0">
                <a:latin typeface="+mn-lt"/>
              </a:rPr>
              <a:t> </a:t>
            </a:r>
            <a:r>
              <a:rPr lang="en-GB" sz="2600" b="1" dirty="0" err="1">
                <a:latin typeface="+mn-lt"/>
              </a:rPr>
              <a:t>reprezintă</a:t>
            </a:r>
            <a:r>
              <a:rPr lang="en-GB" sz="2600" b="1" dirty="0">
                <a:latin typeface="+mn-lt"/>
              </a:rPr>
              <a:t> o </a:t>
            </a:r>
            <a:r>
              <a:rPr lang="en-GB" sz="2600" b="1" dirty="0" err="1">
                <a:solidFill>
                  <a:srgbClr val="C00000"/>
                </a:solidFill>
                <a:latin typeface="+mn-lt"/>
              </a:rPr>
              <a:t>prioritate</a:t>
            </a:r>
            <a:r>
              <a:rPr lang="en-GB" sz="2600" b="1" dirty="0">
                <a:latin typeface="+mn-lt"/>
              </a:rPr>
              <a:t> </a:t>
            </a:r>
            <a:r>
              <a:rPr lang="en-GB" sz="2600" b="1" dirty="0" err="1">
                <a:latin typeface="+mn-lt"/>
              </a:rPr>
              <a:t>în</a:t>
            </a:r>
            <a:r>
              <a:rPr lang="en-GB" sz="2600" b="1" dirty="0">
                <a:latin typeface="+mn-lt"/>
              </a:rPr>
              <a:t> </a:t>
            </a:r>
            <a:r>
              <a:rPr lang="en-GB" sz="2600" b="1" dirty="0" err="1">
                <a:latin typeface="+mn-lt"/>
              </a:rPr>
              <a:t>Strategia</a:t>
            </a:r>
            <a:r>
              <a:rPr lang="en-GB" sz="2600" b="1" dirty="0">
                <a:latin typeface="+mn-lt"/>
              </a:rPr>
              <a:t> UE „De la </a:t>
            </a:r>
            <a:r>
              <a:rPr lang="en-GB" sz="2600" b="1" dirty="0" err="1">
                <a:latin typeface="+mn-lt"/>
              </a:rPr>
              <a:t>fermă</a:t>
            </a:r>
            <a:r>
              <a:rPr lang="en-GB" sz="2600" b="1" dirty="0">
                <a:latin typeface="+mn-lt"/>
              </a:rPr>
              <a:t> la </a:t>
            </a:r>
            <a:r>
              <a:rPr lang="en-GB" sz="2600" b="1" dirty="0" err="1">
                <a:latin typeface="+mn-lt"/>
              </a:rPr>
              <a:t>consumator</a:t>
            </a:r>
            <a:r>
              <a:rPr lang="en-GB" sz="2600" b="1" dirty="0">
                <a:latin typeface="+mn-lt"/>
              </a:rPr>
              <a:t> </a:t>
            </a:r>
            <a:r>
              <a:rPr lang="en-GB" sz="2600" b="1" dirty="0">
                <a:solidFill>
                  <a:schemeClr val="bg1">
                    <a:lumMod val="50000"/>
                  </a:schemeClr>
                </a:solidFill>
                <a:latin typeface="+mn-lt"/>
              </a:rPr>
              <a:t>(Farm2Fork)</a:t>
            </a:r>
            <a:r>
              <a:rPr lang="en-GB" sz="2600" b="1" dirty="0">
                <a:latin typeface="+mn-lt"/>
              </a:rPr>
              <a:t>”, „</a:t>
            </a:r>
            <a:r>
              <a:rPr lang="en-GB" sz="2600" b="1" dirty="0" err="1">
                <a:latin typeface="+mn-lt"/>
              </a:rPr>
              <a:t>Reforma</a:t>
            </a:r>
            <a:r>
              <a:rPr lang="en-GB" sz="2600" b="1" dirty="0">
                <a:latin typeface="+mn-lt"/>
              </a:rPr>
              <a:t> </a:t>
            </a:r>
            <a:r>
              <a:rPr lang="en-GB" sz="2600" b="1" dirty="0" err="1">
                <a:latin typeface="+mn-lt"/>
              </a:rPr>
              <a:t>politicii</a:t>
            </a:r>
            <a:r>
              <a:rPr lang="en-GB" sz="2600" b="1" dirty="0">
                <a:latin typeface="+mn-lt"/>
              </a:rPr>
              <a:t> </a:t>
            </a:r>
            <a:r>
              <a:rPr lang="en-GB" sz="2600" b="1" dirty="0" err="1">
                <a:latin typeface="+mn-lt"/>
              </a:rPr>
              <a:t>agricole</a:t>
            </a:r>
            <a:r>
              <a:rPr lang="en-GB" sz="2600" b="1" dirty="0">
                <a:latin typeface="+mn-lt"/>
              </a:rPr>
              <a:t> </a:t>
            </a:r>
            <a:r>
              <a:rPr lang="en-GB" sz="2600" b="1" dirty="0" err="1">
                <a:latin typeface="+mn-lt"/>
              </a:rPr>
              <a:t>comune</a:t>
            </a:r>
            <a:r>
              <a:rPr lang="en-GB" sz="2600" b="1" dirty="0">
                <a:latin typeface="+mn-lt"/>
              </a:rPr>
              <a:t> </a:t>
            </a:r>
            <a:r>
              <a:rPr lang="en-GB" sz="2600" b="1" dirty="0">
                <a:solidFill>
                  <a:schemeClr val="bg1">
                    <a:lumMod val="50000"/>
                  </a:schemeClr>
                </a:solidFill>
                <a:latin typeface="+mn-lt"/>
              </a:rPr>
              <a:t>(PAC)</a:t>
            </a:r>
            <a:r>
              <a:rPr lang="en-GB" sz="2600" b="1" dirty="0">
                <a:latin typeface="+mn-lt"/>
              </a:rPr>
              <a:t>” şi „</a:t>
            </a:r>
            <a:r>
              <a:rPr lang="en-GB" sz="2600" b="1" dirty="0" err="1">
                <a:latin typeface="+mn-lt"/>
              </a:rPr>
              <a:t>Strategia</a:t>
            </a:r>
            <a:r>
              <a:rPr lang="en-GB" sz="2600" b="1" dirty="0">
                <a:latin typeface="+mn-lt"/>
              </a:rPr>
              <a:t> UE </a:t>
            </a:r>
            <a:r>
              <a:rPr lang="en-GB" sz="2600" b="1" dirty="0" err="1">
                <a:latin typeface="+mn-lt"/>
              </a:rPr>
              <a:t>privind</a:t>
            </a:r>
            <a:r>
              <a:rPr lang="en-GB" sz="2600" b="1" dirty="0">
                <a:latin typeface="+mn-lt"/>
              </a:rPr>
              <a:t> </a:t>
            </a:r>
            <a:r>
              <a:rPr lang="en-GB" sz="2600" b="1" dirty="0" err="1">
                <a:latin typeface="+mn-lt"/>
              </a:rPr>
              <a:t>biodiversitatea</a:t>
            </a:r>
            <a:r>
              <a:rPr lang="en-GB" sz="2600" b="1" dirty="0">
                <a:latin typeface="+mn-lt"/>
              </a:rPr>
              <a:t> 2030”</a:t>
            </a:r>
            <a:r>
              <a:rPr lang="en-GB" b="1" dirty="0">
                <a:latin typeface="+mn-lt"/>
              </a:rPr>
              <a:t/>
            </a:r>
            <a:br>
              <a:rPr lang="en-GB" b="1" dirty="0">
                <a:latin typeface="+mn-lt"/>
              </a:rPr>
            </a:br>
            <a:endParaRPr lang="en-GB" b="1" dirty="0">
              <a:latin typeface="+mn-lt"/>
            </a:endParaRPr>
          </a:p>
        </p:txBody>
      </p:sp>
      <p:pic>
        <p:nvPicPr>
          <p:cNvPr id="5" name="Content Placeholder 4">
            <a:extLst>
              <a:ext uri="{FF2B5EF4-FFF2-40B4-BE49-F238E27FC236}">
                <a16:creationId xmlns:a16="http://schemas.microsoft.com/office/drawing/2014/main" id="{C79D9AA8-9E3E-6F99-001A-2F187F58EC13}"/>
              </a:ext>
            </a:extLst>
          </p:cNvPr>
          <p:cNvPicPr>
            <a:picLocks noGrp="1" noChangeAspect="1"/>
          </p:cNvPicPr>
          <p:nvPr>
            <p:ph idx="1"/>
          </p:nvPr>
        </p:nvPicPr>
        <p:blipFill>
          <a:blip r:embed="rId2"/>
          <a:stretch>
            <a:fillRect/>
          </a:stretch>
        </p:blipFill>
        <p:spPr>
          <a:xfrm>
            <a:off x="721225" y="2108709"/>
            <a:ext cx="5163760" cy="4023709"/>
          </a:xfrm>
          <a:prstGeom prst="rect">
            <a:avLst/>
          </a:prstGeom>
        </p:spPr>
      </p:pic>
      <p:pic>
        <p:nvPicPr>
          <p:cNvPr id="6" name="Picture 3">
            <a:extLst>
              <a:ext uri="{FF2B5EF4-FFF2-40B4-BE49-F238E27FC236}">
                <a16:creationId xmlns:a16="http://schemas.microsoft.com/office/drawing/2014/main" id="{9F3C7C30-A394-9C10-CDAD-F32935ACF481}"/>
              </a:ext>
            </a:extLst>
          </p:cNvPr>
          <p:cNvPicPr>
            <a:picLocks noChangeAspect="1" noChangeArrowheads="1"/>
          </p:cNvPicPr>
          <p:nvPr/>
        </p:nvPicPr>
        <p:blipFill>
          <a:blip r:embed="rId3"/>
          <a:srcRect/>
          <a:stretch>
            <a:fillRect/>
          </a:stretch>
        </p:blipFill>
        <p:spPr bwMode="auto">
          <a:xfrm>
            <a:off x="6781800" y="2325688"/>
            <a:ext cx="45720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700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8557-2D60-0561-C464-0C9D34114075}"/>
              </a:ext>
            </a:extLst>
          </p:cNvPr>
          <p:cNvSpPr>
            <a:spLocks noGrp="1"/>
          </p:cNvSpPr>
          <p:nvPr>
            <p:ph type="title"/>
          </p:nvPr>
        </p:nvSpPr>
        <p:spPr>
          <a:xfrm>
            <a:off x="728870" y="18255"/>
            <a:ext cx="10515600" cy="1325563"/>
          </a:xfrm>
        </p:spPr>
        <p:txBody>
          <a:bodyPr>
            <a:normAutofit/>
          </a:bodyPr>
          <a:lstStyle/>
          <a:p>
            <a:r>
              <a:rPr lang="en-GB" sz="3200" b="1" dirty="0">
                <a:solidFill>
                  <a:schemeClr val="accent6">
                    <a:lumMod val="75000"/>
                  </a:schemeClr>
                </a:solidFill>
                <a:effectLst>
                  <a:outerShdw blurRad="38100" dist="38100" dir="2700000" algn="tl">
                    <a:srgbClr val="000000">
                      <a:alpha val="43137"/>
                    </a:srgbClr>
                  </a:outerShdw>
                </a:effectLst>
              </a:rPr>
              <a:t>Scop, Material şi </a:t>
            </a:r>
            <a:r>
              <a:rPr lang="en-GB" sz="3200" b="1" dirty="0" err="1">
                <a:solidFill>
                  <a:schemeClr val="accent6">
                    <a:lumMod val="75000"/>
                  </a:schemeClr>
                </a:solidFill>
                <a:effectLst>
                  <a:outerShdw blurRad="38100" dist="38100" dir="2700000" algn="tl">
                    <a:srgbClr val="000000">
                      <a:alpha val="43137"/>
                    </a:srgbClr>
                  </a:outerShdw>
                </a:effectLst>
              </a:rPr>
              <a:t>metodă</a:t>
            </a:r>
            <a:endParaRPr lang="en-GB" sz="32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BEE60B9-71DF-7ECC-5540-656B803C7B9B}"/>
              </a:ext>
            </a:extLst>
          </p:cNvPr>
          <p:cNvSpPr>
            <a:spLocks noGrp="1"/>
          </p:cNvSpPr>
          <p:nvPr>
            <p:ph idx="1"/>
          </p:nvPr>
        </p:nvSpPr>
        <p:spPr>
          <a:xfrm>
            <a:off x="407505" y="1182693"/>
            <a:ext cx="11158330" cy="3776933"/>
          </a:xfrm>
        </p:spPr>
        <p:txBody>
          <a:bodyPr>
            <a:normAutofit fontScale="77500" lnSpcReduction="20000"/>
          </a:bodyPr>
          <a:lstStyle/>
          <a:p>
            <a:r>
              <a:rPr lang="en-GB" sz="3000" b="1" dirty="0" err="1"/>
              <a:t>evaluarea</a:t>
            </a:r>
            <a:r>
              <a:rPr lang="en-GB" sz="3000" b="1" dirty="0"/>
              <a:t> </a:t>
            </a:r>
            <a:r>
              <a:rPr lang="en-GB" sz="3000" b="1" dirty="0" err="1"/>
              <a:t>nivelului</a:t>
            </a:r>
            <a:r>
              <a:rPr lang="en-GB" sz="3000" b="1" dirty="0"/>
              <a:t> </a:t>
            </a:r>
            <a:r>
              <a:rPr lang="en-GB" sz="3000" b="1" dirty="0" err="1"/>
              <a:t>polimorfismelor</a:t>
            </a:r>
            <a:r>
              <a:rPr lang="en-GB" sz="3000" b="1" dirty="0"/>
              <a:t> </a:t>
            </a:r>
            <a:r>
              <a:rPr lang="en-GB" sz="3000" b="1" dirty="0" err="1"/>
              <a:t>utilizând</a:t>
            </a:r>
            <a:r>
              <a:rPr lang="en-GB" sz="3000" b="1" dirty="0"/>
              <a:t> </a:t>
            </a:r>
            <a:r>
              <a:rPr lang="en-GB" sz="3000" b="1" dirty="0" err="1"/>
              <a:t>tehnica</a:t>
            </a:r>
            <a:r>
              <a:rPr lang="en-GB" sz="3000" b="1" dirty="0"/>
              <a:t> SNP50k la </a:t>
            </a:r>
            <a:r>
              <a:rPr lang="en-GB" sz="3000" b="1" dirty="0" err="1"/>
              <a:t>rasele</a:t>
            </a:r>
            <a:r>
              <a:rPr lang="en-GB" sz="3000" b="1" dirty="0"/>
              <a:t> </a:t>
            </a:r>
            <a:r>
              <a:rPr lang="en-GB" sz="3000" b="1" dirty="0" err="1"/>
              <a:t>Bălţată</a:t>
            </a:r>
            <a:r>
              <a:rPr lang="en-GB" sz="3000" b="1" dirty="0"/>
              <a:t> cu </a:t>
            </a:r>
            <a:r>
              <a:rPr lang="en-GB" sz="3000" b="1" dirty="0" err="1"/>
              <a:t>Negru</a:t>
            </a:r>
            <a:r>
              <a:rPr lang="en-GB" sz="3000" b="1" dirty="0"/>
              <a:t> </a:t>
            </a:r>
            <a:r>
              <a:rPr lang="en-GB" sz="3000" b="1" dirty="0" err="1"/>
              <a:t>Românească</a:t>
            </a:r>
            <a:r>
              <a:rPr lang="en-GB" sz="3000" b="1" dirty="0"/>
              <a:t> </a:t>
            </a:r>
            <a:r>
              <a:rPr lang="en-GB" sz="3000" b="1" dirty="0" err="1"/>
              <a:t>tipul</a:t>
            </a:r>
            <a:r>
              <a:rPr lang="en-GB" sz="3000" b="1" dirty="0"/>
              <a:t> Holstein-</a:t>
            </a:r>
            <a:r>
              <a:rPr lang="en-GB" sz="3000" b="1" dirty="0" err="1"/>
              <a:t>Friză</a:t>
            </a:r>
            <a:r>
              <a:rPr lang="en-GB" sz="3000" b="1" dirty="0"/>
              <a:t> (BNR-HOL) </a:t>
            </a:r>
            <a:r>
              <a:rPr lang="en-GB" sz="3000" b="1" dirty="0" err="1"/>
              <a:t>și</a:t>
            </a:r>
            <a:r>
              <a:rPr lang="en-GB" sz="3000" b="1" dirty="0"/>
              <a:t> </a:t>
            </a:r>
            <a:r>
              <a:rPr lang="en-GB" sz="3000" b="1" dirty="0" err="1"/>
              <a:t>Bălţată</a:t>
            </a:r>
            <a:r>
              <a:rPr lang="en-GB" sz="3000" b="1" dirty="0"/>
              <a:t> </a:t>
            </a:r>
            <a:r>
              <a:rPr lang="en-GB" sz="3000" b="1" dirty="0" err="1"/>
              <a:t>Românească</a:t>
            </a:r>
            <a:r>
              <a:rPr lang="en-GB" sz="3000" b="1" dirty="0"/>
              <a:t> </a:t>
            </a:r>
            <a:r>
              <a:rPr lang="en-GB" sz="3000" b="1" dirty="0" err="1"/>
              <a:t>tipul</a:t>
            </a:r>
            <a:r>
              <a:rPr lang="en-GB" sz="3000" b="1" dirty="0"/>
              <a:t> Simmental (BR-SIM)</a:t>
            </a:r>
          </a:p>
          <a:p>
            <a:endParaRPr lang="en-GB" sz="3000" b="1" dirty="0"/>
          </a:p>
          <a:p>
            <a:r>
              <a:rPr lang="en-GB" sz="3000" b="1" dirty="0" err="1"/>
              <a:t>comparate</a:t>
            </a:r>
            <a:r>
              <a:rPr lang="en-GB" sz="3000" b="1" dirty="0"/>
              <a:t> ulterior cu date de </a:t>
            </a:r>
            <a:r>
              <a:rPr lang="en-GB" sz="3000" b="1" dirty="0" err="1"/>
              <a:t>genotipare</a:t>
            </a:r>
            <a:r>
              <a:rPr lang="en-GB" sz="3000" b="1" dirty="0"/>
              <a:t> SNP770k de la </a:t>
            </a:r>
            <a:r>
              <a:rPr lang="en-GB" sz="3000" b="1" dirty="0" err="1"/>
              <a:t>rasele</a:t>
            </a:r>
            <a:r>
              <a:rPr lang="en-GB" sz="3000" b="1" dirty="0"/>
              <a:t> Holstein şi Simmental din China</a:t>
            </a:r>
          </a:p>
          <a:p>
            <a:endParaRPr lang="en-GB" sz="3000" b="1" dirty="0"/>
          </a:p>
          <a:p>
            <a:r>
              <a:rPr lang="en-GB" sz="3000" b="1" dirty="0"/>
              <a:t>282 de </a:t>
            </a:r>
            <a:r>
              <a:rPr lang="en-GB" sz="3000" b="1" dirty="0" err="1"/>
              <a:t>animale</a:t>
            </a:r>
            <a:r>
              <a:rPr lang="en-GB" sz="3000" b="1" dirty="0"/>
              <a:t> </a:t>
            </a:r>
            <a:r>
              <a:rPr lang="en-GB" sz="3000" b="1" dirty="0" err="1"/>
              <a:t>genotipate</a:t>
            </a:r>
            <a:r>
              <a:rPr lang="en-GB" sz="3000" b="1" dirty="0"/>
              <a:t>: BNR-HOL (n = 30), BR-SIM (n = 22), HOL R.P.C. (n = 96) </a:t>
            </a:r>
            <a:r>
              <a:rPr lang="en-GB" sz="3000" b="1" dirty="0" err="1"/>
              <a:t>și</a:t>
            </a:r>
            <a:r>
              <a:rPr lang="en-GB" sz="3000" b="1" dirty="0"/>
              <a:t> SIM R.P.C. (n = 136)</a:t>
            </a:r>
          </a:p>
          <a:p>
            <a:endParaRPr lang="en-GB" sz="3000" b="1" dirty="0"/>
          </a:p>
          <a:p>
            <a:r>
              <a:rPr lang="en-GB" sz="3000" b="1" dirty="0"/>
              <a:t> 39.724 SNP-</a:t>
            </a:r>
            <a:r>
              <a:rPr lang="en-GB" sz="3000" b="1" dirty="0" err="1"/>
              <a:t>uri</a:t>
            </a:r>
            <a:r>
              <a:rPr lang="en-GB" sz="3000" b="1" dirty="0"/>
              <a:t> </a:t>
            </a:r>
            <a:r>
              <a:rPr lang="en-GB" sz="3000" b="1" dirty="0" err="1"/>
              <a:t>comune</a:t>
            </a:r>
            <a:r>
              <a:rPr lang="en-GB" sz="3000" b="1" dirty="0"/>
              <a:t> au </a:t>
            </a:r>
            <a:r>
              <a:rPr lang="en-GB" sz="3000" b="1" dirty="0" err="1"/>
              <a:t>fost</a:t>
            </a:r>
            <a:r>
              <a:rPr lang="en-GB" sz="3000" b="1" dirty="0"/>
              <a:t> </a:t>
            </a:r>
            <a:r>
              <a:rPr lang="en-GB" sz="3000" b="1" dirty="0" err="1"/>
              <a:t>utilizate</a:t>
            </a:r>
            <a:r>
              <a:rPr lang="en-GB" sz="3000" b="1" dirty="0"/>
              <a:t> </a:t>
            </a:r>
            <a:r>
              <a:rPr lang="en-GB" sz="3000" b="1" dirty="0" err="1"/>
              <a:t>pentru</a:t>
            </a:r>
            <a:r>
              <a:rPr lang="en-GB" sz="3000" b="1" dirty="0"/>
              <a:t> </a:t>
            </a:r>
            <a:r>
              <a:rPr lang="en-GB" sz="3000" b="1" dirty="0" err="1"/>
              <a:t>analiza</a:t>
            </a:r>
            <a:r>
              <a:rPr lang="en-GB" sz="3000" b="1" dirty="0"/>
              <a:t> </a:t>
            </a:r>
            <a:r>
              <a:rPr lang="en-GB" sz="3000" b="1" dirty="0" err="1"/>
              <a:t>variabilităţii</a:t>
            </a:r>
            <a:r>
              <a:rPr lang="en-GB" sz="3000" b="1" dirty="0"/>
              <a:t> </a:t>
            </a:r>
            <a:r>
              <a:rPr lang="en-GB" sz="3000" b="1" dirty="0" err="1"/>
              <a:t>genetice</a:t>
            </a:r>
            <a:endParaRPr lang="en-GB" sz="3000" dirty="0"/>
          </a:p>
          <a:p>
            <a:pPr marL="0" indent="0">
              <a:buNone/>
            </a:pPr>
            <a:endParaRPr lang="en-GB" sz="5800" dirty="0"/>
          </a:p>
        </p:txBody>
      </p:sp>
      <p:sp>
        <p:nvSpPr>
          <p:cNvPr id="5" name="TextBox 4">
            <a:extLst>
              <a:ext uri="{FF2B5EF4-FFF2-40B4-BE49-F238E27FC236}">
                <a16:creationId xmlns:a16="http://schemas.microsoft.com/office/drawing/2014/main" id="{5CDF7491-9163-A17D-F1AB-7E224FDB3348}"/>
              </a:ext>
            </a:extLst>
          </p:cNvPr>
          <p:cNvSpPr txBox="1"/>
          <p:nvPr/>
        </p:nvSpPr>
        <p:spPr>
          <a:xfrm>
            <a:off x="407505" y="5196030"/>
            <a:ext cx="11539331" cy="1154162"/>
          </a:xfrm>
          <a:prstGeom prst="rect">
            <a:avLst/>
          </a:prstGeom>
          <a:noFill/>
        </p:spPr>
        <p:txBody>
          <a:bodyPr wrap="square">
            <a:spAutoFit/>
          </a:bodyPr>
          <a:lstStyle/>
          <a:p>
            <a:r>
              <a:rPr lang="en-GB" sz="2300" b="1" i="1" dirty="0">
                <a:solidFill>
                  <a:schemeClr val="bg1">
                    <a:lumMod val="75000"/>
                  </a:schemeClr>
                </a:solidFill>
              </a:rPr>
              <a:t>Rezultate </a:t>
            </a:r>
            <a:r>
              <a:rPr lang="en-GB" sz="2300" b="1" i="1" dirty="0" err="1">
                <a:solidFill>
                  <a:schemeClr val="bg1">
                    <a:lumMod val="75000"/>
                  </a:schemeClr>
                </a:solidFill>
              </a:rPr>
              <a:t>publicate</a:t>
            </a:r>
            <a:r>
              <a:rPr lang="en-GB" sz="2300" b="1" i="1" dirty="0">
                <a:solidFill>
                  <a:schemeClr val="bg1">
                    <a:lumMod val="75000"/>
                  </a:schemeClr>
                </a:solidFill>
              </a:rPr>
              <a:t> </a:t>
            </a:r>
            <a:r>
              <a:rPr lang="en-GB" sz="2300" b="1" i="1" dirty="0" err="1">
                <a:solidFill>
                  <a:schemeClr val="bg1">
                    <a:lumMod val="75000"/>
                  </a:schemeClr>
                </a:solidFill>
              </a:rPr>
              <a:t>în</a:t>
            </a:r>
            <a:r>
              <a:rPr lang="en-GB" sz="2300" b="1" i="1" dirty="0">
                <a:solidFill>
                  <a:schemeClr val="bg1">
                    <a:lumMod val="75000"/>
                  </a:schemeClr>
                </a:solidFill>
              </a:rPr>
              <a:t>: </a:t>
            </a:r>
            <a:r>
              <a:rPr lang="en-GB" sz="2300" b="1" i="1" dirty="0" err="1">
                <a:solidFill>
                  <a:schemeClr val="bg1">
                    <a:lumMod val="50000"/>
                  </a:schemeClr>
                </a:solidFill>
              </a:rPr>
              <a:t>Ilie</a:t>
            </a:r>
            <a:r>
              <a:rPr lang="en-GB" sz="2300" b="1" i="1" dirty="0">
                <a:solidFill>
                  <a:schemeClr val="bg1">
                    <a:lumMod val="50000"/>
                  </a:schemeClr>
                </a:solidFill>
              </a:rPr>
              <a:t> D.E., Gao Y., Nicolae I., Sun D., Li J., Han B., Gavojdian D., 2020, Evaluation of single nucleotide polymorphisms identified through the use of SNP assay in Romanian and Chinese Holstein and Simmental cattle breeds, Acta </a:t>
            </a:r>
            <a:r>
              <a:rPr lang="en-GB" sz="2300" b="1" i="1" dirty="0" err="1">
                <a:solidFill>
                  <a:schemeClr val="bg1">
                    <a:lumMod val="50000"/>
                  </a:schemeClr>
                </a:solidFill>
              </a:rPr>
              <a:t>Biochimica</a:t>
            </a:r>
            <a:r>
              <a:rPr lang="en-GB" sz="2300" b="1" i="1" dirty="0">
                <a:solidFill>
                  <a:schemeClr val="bg1">
                    <a:lumMod val="50000"/>
                  </a:schemeClr>
                </a:solidFill>
              </a:rPr>
              <a:t>, 67(3): 341-346</a:t>
            </a:r>
          </a:p>
        </p:txBody>
      </p:sp>
    </p:spTree>
    <p:extLst>
      <p:ext uri="{BB962C8B-B14F-4D97-AF65-F5344CB8AC3E}">
        <p14:creationId xmlns:p14="http://schemas.microsoft.com/office/powerpoint/2010/main" val="422031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EB1E-6C7B-FFD5-1FD3-3535B95883AD}"/>
              </a:ext>
            </a:extLst>
          </p:cNvPr>
          <p:cNvSpPr>
            <a:spLocks noGrp="1"/>
          </p:cNvSpPr>
          <p:nvPr>
            <p:ph type="title"/>
          </p:nvPr>
        </p:nvSpPr>
        <p:spPr>
          <a:xfrm>
            <a:off x="916134" y="273092"/>
            <a:ext cx="10515600" cy="1325563"/>
          </a:xfrm>
        </p:spPr>
        <p:txBody>
          <a:bodyPr>
            <a:normAutofit/>
          </a:bodyPr>
          <a:lstStyle/>
          <a:p>
            <a:r>
              <a:rPr lang="en-GB" sz="3200" b="1" dirty="0" err="1">
                <a:solidFill>
                  <a:schemeClr val="accent6">
                    <a:lumMod val="75000"/>
                  </a:schemeClr>
                </a:solidFill>
                <a:effectLst>
                  <a:outerShdw blurRad="38100" dist="38100" dir="2700000" algn="tl">
                    <a:srgbClr val="000000">
                      <a:alpha val="43137"/>
                    </a:srgbClr>
                  </a:outerShdw>
                </a:effectLst>
              </a:rPr>
              <a:t>Designul</a:t>
            </a:r>
            <a:r>
              <a:rPr lang="en-GB" sz="3200" b="1" dirty="0">
                <a:solidFill>
                  <a:schemeClr val="accent6">
                    <a:lumMod val="75000"/>
                  </a:schemeClr>
                </a:solidFill>
                <a:effectLst>
                  <a:outerShdw blurRad="38100" dist="38100" dir="2700000" algn="tl">
                    <a:srgbClr val="000000">
                      <a:alpha val="43137"/>
                    </a:srgbClr>
                  </a:outerShdw>
                </a:effectLst>
              </a:rPr>
              <a:t> experimental</a:t>
            </a:r>
          </a:p>
        </p:txBody>
      </p:sp>
      <p:pic>
        <p:nvPicPr>
          <p:cNvPr id="5" name="Content Placeholder 4">
            <a:extLst>
              <a:ext uri="{FF2B5EF4-FFF2-40B4-BE49-F238E27FC236}">
                <a16:creationId xmlns:a16="http://schemas.microsoft.com/office/drawing/2014/main" id="{61F6C745-9ADF-2937-684A-1B1BC24C7B3F}"/>
              </a:ext>
            </a:extLst>
          </p:cNvPr>
          <p:cNvPicPr>
            <a:picLocks noGrp="1" noChangeAspect="1"/>
          </p:cNvPicPr>
          <p:nvPr>
            <p:ph idx="1"/>
          </p:nvPr>
        </p:nvPicPr>
        <p:blipFill>
          <a:blip r:embed="rId2"/>
          <a:stretch>
            <a:fillRect/>
          </a:stretch>
        </p:blipFill>
        <p:spPr>
          <a:xfrm>
            <a:off x="916134" y="1379997"/>
            <a:ext cx="10119987" cy="3977197"/>
          </a:xfrm>
        </p:spPr>
      </p:pic>
      <p:sp>
        <p:nvSpPr>
          <p:cNvPr id="6" name="TextBox 6">
            <a:extLst>
              <a:ext uri="{FF2B5EF4-FFF2-40B4-BE49-F238E27FC236}">
                <a16:creationId xmlns:a16="http://schemas.microsoft.com/office/drawing/2014/main" id="{19A5BAEE-8C15-CA32-B0E6-9E44D89CB9F8}"/>
              </a:ext>
            </a:extLst>
          </p:cNvPr>
          <p:cNvSpPr txBox="1">
            <a:spLocks noChangeArrowheads="1"/>
          </p:cNvSpPr>
          <p:nvPr/>
        </p:nvSpPr>
        <p:spPr bwMode="auto">
          <a:xfrm>
            <a:off x="916134" y="5357194"/>
            <a:ext cx="62087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sz="2000" i="1" dirty="0">
                <a:solidFill>
                  <a:schemeClr val="tx1"/>
                </a:solidFill>
                <a:latin typeface="+mn-lt"/>
              </a:rPr>
              <a:t>PSNP SNP-</a:t>
            </a:r>
            <a:r>
              <a:rPr lang="en-GB" altLang="en-US" sz="2000" i="1" dirty="0" err="1">
                <a:solidFill>
                  <a:schemeClr val="tx1"/>
                </a:solidFill>
                <a:latin typeface="+mn-lt"/>
              </a:rPr>
              <a:t>uri</a:t>
            </a:r>
            <a:r>
              <a:rPr lang="en-GB" altLang="en-US" sz="2000" i="1" dirty="0">
                <a:solidFill>
                  <a:schemeClr val="tx1"/>
                </a:solidFill>
                <a:latin typeface="+mn-lt"/>
              </a:rPr>
              <a:t> </a:t>
            </a:r>
            <a:r>
              <a:rPr lang="en-GB" altLang="en-US" sz="2000" i="1" dirty="0" err="1">
                <a:solidFill>
                  <a:schemeClr val="tx1"/>
                </a:solidFill>
                <a:latin typeface="+mn-lt"/>
              </a:rPr>
              <a:t>polimorfe</a:t>
            </a:r>
            <a:endParaRPr lang="en-GB" altLang="en-US" sz="2000" i="1" dirty="0">
              <a:solidFill>
                <a:schemeClr val="tx1"/>
              </a:solidFill>
              <a:latin typeface="+mn-lt"/>
            </a:endParaRPr>
          </a:p>
          <a:p>
            <a:pPr>
              <a:spcBef>
                <a:spcPct val="0"/>
              </a:spcBef>
              <a:buClrTx/>
              <a:buSzTx/>
              <a:buFontTx/>
              <a:buNone/>
            </a:pPr>
            <a:r>
              <a:rPr lang="en-GB" altLang="en-US" sz="2000" i="1" dirty="0">
                <a:solidFill>
                  <a:schemeClr val="tx1"/>
                </a:solidFill>
                <a:latin typeface="+mn-lt"/>
              </a:rPr>
              <a:t>H</a:t>
            </a:r>
            <a:r>
              <a:rPr lang="en-GB" altLang="en-US" sz="2000" i="1" baseline="-25000" dirty="0">
                <a:solidFill>
                  <a:schemeClr val="tx1"/>
                </a:solidFill>
                <a:latin typeface="+mn-lt"/>
              </a:rPr>
              <a:t>O</a:t>
            </a:r>
            <a:r>
              <a:rPr lang="en-GB" altLang="en-US" sz="2000" i="1" dirty="0">
                <a:solidFill>
                  <a:schemeClr val="tx1"/>
                </a:solidFill>
                <a:latin typeface="+mn-lt"/>
              </a:rPr>
              <a:t> şi H</a:t>
            </a:r>
            <a:r>
              <a:rPr lang="en-GB" altLang="en-US" sz="2000" i="1" baseline="-25000" dirty="0">
                <a:solidFill>
                  <a:schemeClr val="tx1"/>
                </a:solidFill>
                <a:latin typeface="+mn-lt"/>
              </a:rPr>
              <a:t>E  </a:t>
            </a:r>
            <a:r>
              <a:rPr lang="en-GB" altLang="en-US" sz="2000" i="1" dirty="0" err="1">
                <a:solidFill>
                  <a:schemeClr val="tx1"/>
                </a:solidFill>
                <a:latin typeface="+mn-lt"/>
              </a:rPr>
              <a:t>heterozigoţie</a:t>
            </a:r>
            <a:r>
              <a:rPr lang="en-GB" altLang="en-US" sz="2000" i="1" dirty="0">
                <a:solidFill>
                  <a:schemeClr val="tx1"/>
                </a:solidFill>
                <a:latin typeface="+mn-lt"/>
              </a:rPr>
              <a:t> </a:t>
            </a:r>
            <a:r>
              <a:rPr lang="en-GB" altLang="en-US" sz="2000" i="1" dirty="0" err="1">
                <a:solidFill>
                  <a:schemeClr val="tx1"/>
                </a:solidFill>
                <a:latin typeface="+mn-lt"/>
              </a:rPr>
              <a:t>observată</a:t>
            </a:r>
            <a:r>
              <a:rPr lang="en-GB" altLang="en-US" sz="2000" i="1" dirty="0">
                <a:solidFill>
                  <a:schemeClr val="tx1"/>
                </a:solidFill>
                <a:latin typeface="+mn-lt"/>
              </a:rPr>
              <a:t> şi </a:t>
            </a:r>
            <a:r>
              <a:rPr lang="en-GB" altLang="en-US" sz="2000" i="1" dirty="0" err="1">
                <a:solidFill>
                  <a:schemeClr val="tx1"/>
                </a:solidFill>
                <a:latin typeface="+mn-lt"/>
              </a:rPr>
              <a:t>estimată</a:t>
            </a:r>
            <a:endParaRPr lang="en-GB" altLang="en-US" sz="2000" i="1" dirty="0">
              <a:solidFill>
                <a:schemeClr val="tx1"/>
              </a:solidFill>
              <a:latin typeface="+mn-lt"/>
            </a:endParaRPr>
          </a:p>
        </p:txBody>
      </p:sp>
    </p:spTree>
    <p:extLst>
      <p:ext uri="{BB962C8B-B14F-4D97-AF65-F5344CB8AC3E}">
        <p14:creationId xmlns:p14="http://schemas.microsoft.com/office/powerpoint/2010/main" val="268419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Chart 3">
            <a:extLst>
              <a:ext uri="{FF2B5EF4-FFF2-40B4-BE49-F238E27FC236}">
                <a16:creationId xmlns:a16="http://schemas.microsoft.com/office/drawing/2014/main" id="{A744E962-B15D-1AE1-7AAA-4B80C8075FE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096" y="594813"/>
            <a:ext cx="7659894" cy="421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958E589-39D3-D0E6-6A3C-CABAE3EE085D}"/>
              </a:ext>
            </a:extLst>
          </p:cNvPr>
          <p:cNvSpPr txBox="1"/>
          <p:nvPr/>
        </p:nvSpPr>
        <p:spPr>
          <a:xfrm>
            <a:off x="864704" y="5118654"/>
            <a:ext cx="10257183" cy="1508105"/>
          </a:xfrm>
          <a:prstGeom prst="rect">
            <a:avLst/>
          </a:prstGeom>
          <a:noFill/>
        </p:spPr>
        <p:txBody>
          <a:bodyPr wrap="square">
            <a:spAutoFit/>
          </a:bodyPr>
          <a:lstStyle/>
          <a:p>
            <a:pPr algn="just"/>
            <a:r>
              <a:rPr lang="en-GB" sz="2300" dirty="0" err="1"/>
              <a:t>Proporţia</a:t>
            </a:r>
            <a:r>
              <a:rPr lang="en-GB" sz="2300" dirty="0"/>
              <a:t> de SNP-</a:t>
            </a:r>
            <a:r>
              <a:rPr lang="en-GB" sz="2300" dirty="0" err="1"/>
              <a:t>uri</a:t>
            </a:r>
            <a:r>
              <a:rPr lang="en-GB" sz="2300" dirty="0"/>
              <a:t> sub </a:t>
            </a:r>
            <a:r>
              <a:rPr lang="en-GB" sz="2300" dirty="0" err="1"/>
              <a:t>diferite</a:t>
            </a:r>
            <a:r>
              <a:rPr lang="en-GB" sz="2300" dirty="0"/>
              <a:t> </a:t>
            </a:r>
            <a:r>
              <a:rPr lang="en-GB" sz="2300" dirty="0" err="1"/>
              <a:t>categorii</a:t>
            </a:r>
            <a:r>
              <a:rPr lang="en-GB" sz="2300" dirty="0"/>
              <a:t> MAF (0,0-&lt;0,1; 0,1-&lt;0,2; 0,2-&lt;0,3; 0,3-&lt;0,4 şi 0,4-0,5) </a:t>
            </a:r>
            <a:r>
              <a:rPr lang="en-GB" sz="2300" dirty="0" err="1"/>
              <a:t>pentru</a:t>
            </a:r>
            <a:r>
              <a:rPr lang="en-GB" sz="2300" dirty="0"/>
              <a:t> </a:t>
            </a:r>
            <a:r>
              <a:rPr lang="en-GB" sz="2300" dirty="0" err="1"/>
              <a:t>fiecare</a:t>
            </a:r>
            <a:r>
              <a:rPr lang="en-GB" sz="2300" dirty="0"/>
              <a:t> </a:t>
            </a:r>
            <a:r>
              <a:rPr lang="en-GB" sz="2300" dirty="0" err="1"/>
              <a:t>rasă</a:t>
            </a:r>
            <a:r>
              <a:rPr lang="en-GB" sz="2300" dirty="0"/>
              <a:t> </a:t>
            </a:r>
            <a:r>
              <a:rPr lang="en-GB" sz="2300" dirty="0" err="1"/>
              <a:t>studiată</a:t>
            </a:r>
            <a:r>
              <a:rPr lang="en-GB" sz="2300" dirty="0"/>
              <a:t>. </a:t>
            </a:r>
            <a:r>
              <a:rPr lang="en-GB" sz="2300" dirty="0" err="1"/>
              <a:t>Abrevierea</a:t>
            </a:r>
            <a:r>
              <a:rPr lang="en-GB" sz="2300" dirty="0"/>
              <a:t> </a:t>
            </a:r>
            <a:r>
              <a:rPr lang="en-GB" sz="2300" dirty="0" err="1"/>
              <a:t>raselor</a:t>
            </a:r>
            <a:r>
              <a:rPr lang="en-GB" sz="2300" dirty="0"/>
              <a:t>: HOL-RO = </a:t>
            </a:r>
            <a:r>
              <a:rPr lang="en-GB" sz="2300" dirty="0" err="1"/>
              <a:t>Bălţată</a:t>
            </a:r>
            <a:r>
              <a:rPr lang="en-GB" sz="2300" dirty="0"/>
              <a:t> cu </a:t>
            </a:r>
            <a:r>
              <a:rPr lang="en-GB" sz="2300" dirty="0" err="1"/>
              <a:t>Negru</a:t>
            </a:r>
            <a:r>
              <a:rPr lang="en-GB" sz="2300" dirty="0"/>
              <a:t> </a:t>
            </a:r>
            <a:r>
              <a:rPr lang="en-GB" sz="2300" dirty="0" err="1"/>
              <a:t>Românească</a:t>
            </a:r>
            <a:r>
              <a:rPr lang="en-GB" sz="2300" dirty="0"/>
              <a:t> </a:t>
            </a:r>
            <a:r>
              <a:rPr lang="en-GB" sz="2300" dirty="0" err="1"/>
              <a:t>tipul</a:t>
            </a:r>
            <a:r>
              <a:rPr lang="en-GB" sz="2300" dirty="0"/>
              <a:t> Holstein-</a:t>
            </a:r>
            <a:r>
              <a:rPr lang="en-GB" sz="2300" dirty="0" err="1"/>
              <a:t>Friză</a:t>
            </a:r>
            <a:r>
              <a:rPr lang="en-GB" sz="2300" dirty="0"/>
              <a:t>; SIM-RO = </a:t>
            </a:r>
            <a:r>
              <a:rPr lang="en-GB" sz="2300" dirty="0" err="1"/>
              <a:t>Bălţată</a:t>
            </a:r>
            <a:r>
              <a:rPr lang="en-GB" sz="2300" dirty="0"/>
              <a:t> </a:t>
            </a:r>
            <a:r>
              <a:rPr lang="en-GB" sz="2300" dirty="0" err="1"/>
              <a:t>Românească</a:t>
            </a:r>
            <a:r>
              <a:rPr lang="en-GB" sz="2300" dirty="0"/>
              <a:t> </a:t>
            </a:r>
            <a:r>
              <a:rPr lang="en-GB" sz="2300" dirty="0" err="1"/>
              <a:t>tipul</a:t>
            </a:r>
            <a:r>
              <a:rPr lang="en-GB" sz="2300" dirty="0"/>
              <a:t> Simmental; HOL-CHN = Holstein </a:t>
            </a:r>
            <a:r>
              <a:rPr lang="en-GB" sz="2300" dirty="0" err="1"/>
              <a:t>Chinezesc</a:t>
            </a:r>
            <a:r>
              <a:rPr lang="en-GB" sz="2300" dirty="0"/>
              <a:t>; SIM-CHN = Simmental </a:t>
            </a:r>
            <a:r>
              <a:rPr lang="en-GB" sz="2300" dirty="0" err="1"/>
              <a:t>Chinezesc</a:t>
            </a:r>
            <a:r>
              <a:rPr lang="en-GB" sz="2000" dirty="0"/>
              <a:t>.</a:t>
            </a:r>
          </a:p>
        </p:txBody>
      </p:sp>
    </p:spTree>
    <p:extLst>
      <p:ext uri="{BB962C8B-B14F-4D97-AF65-F5344CB8AC3E}">
        <p14:creationId xmlns:p14="http://schemas.microsoft.com/office/powerpoint/2010/main" val="1858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C9C9BE56-F992-6C07-4A34-B30167EBAF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254" y="657127"/>
            <a:ext cx="4909051" cy="23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73C414C-EA74-CA3C-8238-3623A0730806}"/>
              </a:ext>
            </a:extLst>
          </p:cNvPr>
          <p:cNvSpPr txBox="1"/>
          <p:nvPr/>
        </p:nvSpPr>
        <p:spPr>
          <a:xfrm>
            <a:off x="8491239" y="287795"/>
            <a:ext cx="1778449" cy="446276"/>
          </a:xfrm>
          <a:prstGeom prst="rect">
            <a:avLst/>
          </a:prstGeom>
          <a:noFill/>
        </p:spPr>
        <p:txBody>
          <a:bodyPr wrap="square">
            <a:spAutoFit/>
          </a:bodyPr>
          <a:lstStyle/>
          <a:p>
            <a:pPr algn="ctr"/>
            <a:r>
              <a:rPr lang="en-GB" sz="2300" dirty="0"/>
              <a:t>HOL-CHN</a:t>
            </a:r>
          </a:p>
        </p:txBody>
      </p:sp>
      <p:pic>
        <p:nvPicPr>
          <p:cNvPr id="2051" name="Picture 8">
            <a:extLst>
              <a:ext uri="{FF2B5EF4-FFF2-40B4-BE49-F238E27FC236}">
                <a16:creationId xmlns:a16="http://schemas.microsoft.com/office/drawing/2014/main" id="{CDEC902C-5032-F8DC-A7CF-B37E6E779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8255" y="3483293"/>
            <a:ext cx="5264421" cy="255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D222754-5D4D-1B21-B53B-F387CEA8AF51}"/>
              </a:ext>
            </a:extLst>
          </p:cNvPr>
          <p:cNvSpPr txBox="1"/>
          <p:nvPr/>
        </p:nvSpPr>
        <p:spPr>
          <a:xfrm>
            <a:off x="8748087" y="3074945"/>
            <a:ext cx="1264755" cy="446276"/>
          </a:xfrm>
          <a:prstGeom prst="rect">
            <a:avLst/>
          </a:prstGeom>
          <a:noFill/>
        </p:spPr>
        <p:txBody>
          <a:bodyPr wrap="square">
            <a:spAutoFit/>
          </a:bodyPr>
          <a:lstStyle/>
          <a:p>
            <a:r>
              <a:rPr lang="en-GB" sz="2300" dirty="0"/>
              <a:t>SIM-CHN</a:t>
            </a:r>
          </a:p>
        </p:txBody>
      </p:sp>
      <p:pic>
        <p:nvPicPr>
          <p:cNvPr id="2052" name="Picture 10">
            <a:extLst>
              <a:ext uri="{FF2B5EF4-FFF2-40B4-BE49-F238E27FC236}">
                <a16:creationId xmlns:a16="http://schemas.microsoft.com/office/drawing/2014/main" id="{2CABF8BF-3291-8FE8-0A2C-E559185E6C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11" y="585994"/>
            <a:ext cx="5152448" cy="249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FFA8AFF-EB78-697E-5041-8CCAD2994092}"/>
              </a:ext>
            </a:extLst>
          </p:cNvPr>
          <p:cNvSpPr txBox="1"/>
          <p:nvPr/>
        </p:nvSpPr>
        <p:spPr>
          <a:xfrm>
            <a:off x="2516710" y="173428"/>
            <a:ext cx="1778449" cy="446276"/>
          </a:xfrm>
          <a:prstGeom prst="rect">
            <a:avLst/>
          </a:prstGeom>
          <a:noFill/>
        </p:spPr>
        <p:txBody>
          <a:bodyPr wrap="square">
            <a:spAutoFit/>
          </a:bodyPr>
          <a:lstStyle/>
          <a:p>
            <a:r>
              <a:rPr lang="en-GB" sz="2300" dirty="0"/>
              <a:t>BNR-HOL-RO</a:t>
            </a:r>
          </a:p>
        </p:txBody>
      </p:sp>
      <p:pic>
        <p:nvPicPr>
          <p:cNvPr id="2053" name="Picture 12">
            <a:extLst>
              <a:ext uri="{FF2B5EF4-FFF2-40B4-BE49-F238E27FC236}">
                <a16:creationId xmlns:a16="http://schemas.microsoft.com/office/drawing/2014/main" id="{7C764EF9-B9E7-8349-7F59-F1D6FA8AEB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711" y="3483293"/>
            <a:ext cx="5152448" cy="24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16BE433-3E7B-4772-B40F-7E87C5B700AC}"/>
              </a:ext>
            </a:extLst>
          </p:cNvPr>
          <p:cNvSpPr txBox="1"/>
          <p:nvPr/>
        </p:nvSpPr>
        <p:spPr>
          <a:xfrm>
            <a:off x="2635565" y="3042139"/>
            <a:ext cx="1540738" cy="446276"/>
          </a:xfrm>
          <a:prstGeom prst="rect">
            <a:avLst/>
          </a:prstGeom>
          <a:noFill/>
        </p:spPr>
        <p:txBody>
          <a:bodyPr wrap="square">
            <a:spAutoFit/>
          </a:bodyPr>
          <a:lstStyle/>
          <a:p>
            <a:r>
              <a:rPr lang="en-GB" sz="2300" dirty="0"/>
              <a:t>BR-SIM-RO</a:t>
            </a:r>
          </a:p>
        </p:txBody>
      </p:sp>
      <p:sp>
        <p:nvSpPr>
          <p:cNvPr id="17" name="TextBox 16">
            <a:extLst>
              <a:ext uri="{FF2B5EF4-FFF2-40B4-BE49-F238E27FC236}">
                <a16:creationId xmlns:a16="http://schemas.microsoft.com/office/drawing/2014/main" id="{EAED63E1-CB2A-EDDA-23E7-C1F49C8E8F2C}"/>
              </a:ext>
            </a:extLst>
          </p:cNvPr>
          <p:cNvSpPr txBox="1"/>
          <p:nvPr/>
        </p:nvSpPr>
        <p:spPr>
          <a:xfrm>
            <a:off x="-69574" y="6037715"/>
            <a:ext cx="12261574" cy="446276"/>
          </a:xfrm>
          <a:prstGeom prst="rect">
            <a:avLst/>
          </a:prstGeom>
          <a:noFill/>
        </p:spPr>
        <p:txBody>
          <a:bodyPr wrap="square">
            <a:spAutoFit/>
          </a:bodyPr>
          <a:lstStyle/>
          <a:p>
            <a:pPr algn="ctr"/>
            <a:r>
              <a:rPr lang="en-GB" sz="2300" b="1" dirty="0" err="1"/>
              <a:t>Numărul</a:t>
            </a:r>
            <a:r>
              <a:rPr lang="en-GB" sz="2300" b="1" dirty="0"/>
              <a:t> SNP-</a:t>
            </a:r>
            <a:r>
              <a:rPr lang="en-GB" sz="2300" b="1" dirty="0" err="1"/>
              <a:t>urilor</a:t>
            </a:r>
            <a:r>
              <a:rPr lang="en-GB" sz="2300" b="1" dirty="0"/>
              <a:t> </a:t>
            </a:r>
            <a:r>
              <a:rPr lang="en-GB" sz="2300" b="1" dirty="0" err="1"/>
              <a:t>polimorfe</a:t>
            </a:r>
            <a:r>
              <a:rPr lang="en-GB" sz="2300" b="1" dirty="0"/>
              <a:t> pe </a:t>
            </a:r>
            <a:r>
              <a:rPr lang="en-GB" sz="2300" b="1" dirty="0" err="1"/>
              <a:t>fiecare</a:t>
            </a:r>
            <a:r>
              <a:rPr lang="en-GB" sz="2300" b="1" dirty="0"/>
              <a:t> </a:t>
            </a:r>
            <a:r>
              <a:rPr lang="en-GB" sz="2300" b="1" dirty="0" err="1"/>
              <a:t>cromozom</a:t>
            </a:r>
            <a:r>
              <a:rPr lang="en-GB" sz="2300" b="1" dirty="0"/>
              <a:t> la </a:t>
            </a:r>
            <a:r>
              <a:rPr lang="en-GB" sz="2300" b="1" dirty="0" err="1"/>
              <a:t>rasele</a:t>
            </a:r>
            <a:r>
              <a:rPr lang="en-GB" sz="2300" b="1" dirty="0"/>
              <a:t> </a:t>
            </a:r>
            <a:r>
              <a:rPr lang="en-GB" sz="2300" b="1" dirty="0" err="1"/>
              <a:t>studiate</a:t>
            </a:r>
            <a:endParaRPr lang="en-GB" sz="2300" b="1" dirty="0"/>
          </a:p>
        </p:txBody>
      </p:sp>
    </p:spTree>
    <p:extLst>
      <p:ext uri="{BB962C8B-B14F-4D97-AF65-F5344CB8AC3E}">
        <p14:creationId xmlns:p14="http://schemas.microsoft.com/office/powerpoint/2010/main" val="233114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13ECCB40-2CF3-9AB0-E662-24C4A9259C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053" y="687860"/>
            <a:ext cx="5385930" cy="498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C1744EAF-E0DD-4F60-B0DC-8D69C75A15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0983" y="687860"/>
            <a:ext cx="4929808" cy="513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E8EA08BB-0178-8A1E-72FF-57663031FBE3}"/>
              </a:ext>
            </a:extLst>
          </p:cNvPr>
          <p:cNvSpPr txBox="1">
            <a:spLocks noChangeArrowheads="1"/>
          </p:cNvSpPr>
          <p:nvPr/>
        </p:nvSpPr>
        <p:spPr bwMode="auto">
          <a:xfrm>
            <a:off x="747713" y="5848350"/>
            <a:ext cx="476850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GB" altLang="en-US" sz="2300" b="1" dirty="0" err="1">
                <a:solidFill>
                  <a:schemeClr val="tx1"/>
                </a:solidFill>
                <a:latin typeface="+mn-lt"/>
              </a:rPr>
              <a:t>Arborele</a:t>
            </a:r>
            <a:r>
              <a:rPr lang="en-GB" altLang="en-US" sz="2300" b="1" dirty="0">
                <a:solidFill>
                  <a:schemeClr val="tx1"/>
                </a:solidFill>
                <a:latin typeface="+mn-lt"/>
              </a:rPr>
              <a:t> de </a:t>
            </a:r>
            <a:r>
              <a:rPr lang="en-GB" altLang="en-US" sz="2300" b="1" dirty="0" err="1">
                <a:solidFill>
                  <a:schemeClr val="tx1"/>
                </a:solidFill>
                <a:latin typeface="+mn-lt"/>
              </a:rPr>
              <a:t>apropiere</a:t>
            </a:r>
            <a:r>
              <a:rPr lang="en-GB" altLang="en-US" sz="2300" b="1" dirty="0">
                <a:solidFill>
                  <a:schemeClr val="tx1"/>
                </a:solidFill>
                <a:latin typeface="+mn-lt"/>
              </a:rPr>
              <a:t> </a:t>
            </a:r>
            <a:r>
              <a:rPr lang="en-GB" altLang="en-US" sz="2300" b="1" dirty="0" err="1">
                <a:solidFill>
                  <a:schemeClr val="tx1"/>
                </a:solidFill>
                <a:latin typeface="+mn-lt"/>
              </a:rPr>
              <a:t>genetică</a:t>
            </a:r>
            <a:r>
              <a:rPr lang="en-GB" altLang="en-US" sz="2300" b="1" dirty="0">
                <a:solidFill>
                  <a:schemeClr val="tx1"/>
                </a:solidFill>
                <a:latin typeface="+mn-lt"/>
              </a:rPr>
              <a:t> </a:t>
            </a:r>
          </a:p>
          <a:p>
            <a:pPr algn="ctr">
              <a:spcBef>
                <a:spcPct val="0"/>
              </a:spcBef>
              <a:buClrTx/>
              <a:buSzTx/>
              <a:buFontTx/>
              <a:buNone/>
            </a:pPr>
            <a:r>
              <a:rPr lang="en-GB" altLang="en-US" sz="2300" b="1" dirty="0">
                <a:solidFill>
                  <a:schemeClr val="tx1"/>
                </a:solidFill>
                <a:latin typeface="+mn-lt"/>
              </a:rPr>
              <a:t>(</a:t>
            </a:r>
            <a:r>
              <a:rPr lang="en-GB" altLang="en-US" sz="2300" b="1" dirty="0" err="1">
                <a:solidFill>
                  <a:schemeClr val="tx1"/>
                </a:solidFill>
                <a:latin typeface="+mn-lt"/>
              </a:rPr>
              <a:t>neighbor</a:t>
            </a:r>
            <a:r>
              <a:rPr lang="en-GB" altLang="en-US" sz="2300" b="1" dirty="0">
                <a:solidFill>
                  <a:schemeClr val="tx1"/>
                </a:solidFill>
                <a:latin typeface="+mn-lt"/>
              </a:rPr>
              <a:t> - joining  tree)</a:t>
            </a:r>
          </a:p>
        </p:txBody>
      </p:sp>
      <p:sp>
        <p:nvSpPr>
          <p:cNvPr id="7" name="TextBox 5">
            <a:extLst>
              <a:ext uri="{FF2B5EF4-FFF2-40B4-BE49-F238E27FC236}">
                <a16:creationId xmlns:a16="http://schemas.microsoft.com/office/drawing/2014/main" id="{3642CC63-CC80-863D-9749-39B127C3F0C1}"/>
              </a:ext>
            </a:extLst>
          </p:cNvPr>
          <p:cNvSpPr txBox="1">
            <a:spLocks noChangeArrowheads="1"/>
          </p:cNvSpPr>
          <p:nvPr/>
        </p:nvSpPr>
        <p:spPr bwMode="auto">
          <a:xfrm>
            <a:off x="6710364" y="5864708"/>
            <a:ext cx="473392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GB" altLang="en-US" sz="2300" dirty="0">
                <a:solidFill>
                  <a:schemeClr val="tx1"/>
                </a:solidFill>
                <a:latin typeface="+mn-lt"/>
              </a:rPr>
              <a:t> </a:t>
            </a:r>
            <a:r>
              <a:rPr lang="en-GB" altLang="en-US" sz="2300" b="1" dirty="0" err="1">
                <a:solidFill>
                  <a:schemeClr val="tx1"/>
                </a:solidFill>
                <a:latin typeface="+mn-lt"/>
              </a:rPr>
              <a:t>Analiza</a:t>
            </a:r>
            <a:r>
              <a:rPr lang="en-GB" altLang="en-US" sz="2300" b="1" dirty="0">
                <a:solidFill>
                  <a:schemeClr val="tx1"/>
                </a:solidFill>
                <a:latin typeface="+mn-lt"/>
              </a:rPr>
              <a:t> </a:t>
            </a:r>
            <a:r>
              <a:rPr lang="en-GB" altLang="en-US" sz="2300" b="1" dirty="0" err="1">
                <a:solidFill>
                  <a:schemeClr val="tx1"/>
                </a:solidFill>
                <a:latin typeface="+mn-lt"/>
              </a:rPr>
              <a:t>componentelor</a:t>
            </a:r>
            <a:r>
              <a:rPr lang="en-GB" altLang="en-US" sz="2300" b="1" dirty="0">
                <a:solidFill>
                  <a:schemeClr val="tx1"/>
                </a:solidFill>
                <a:latin typeface="+mn-lt"/>
              </a:rPr>
              <a:t> </a:t>
            </a:r>
            <a:r>
              <a:rPr lang="en-GB" altLang="en-US" sz="2300" b="1" dirty="0" err="1">
                <a:solidFill>
                  <a:schemeClr val="tx1"/>
                </a:solidFill>
                <a:latin typeface="+mn-lt"/>
              </a:rPr>
              <a:t>principale</a:t>
            </a:r>
            <a:r>
              <a:rPr lang="en-GB" altLang="en-US" sz="2300" b="1" dirty="0">
                <a:solidFill>
                  <a:schemeClr val="tx1"/>
                </a:solidFill>
                <a:latin typeface="+mn-lt"/>
              </a:rPr>
              <a:t> (Principal  Component  Analysis, PCA) </a:t>
            </a:r>
          </a:p>
        </p:txBody>
      </p:sp>
    </p:spTree>
    <p:extLst>
      <p:ext uri="{BB962C8B-B14F-4D97-AF65-F5344CB8AC3E}">
        <p14:creationId xmlns:p14="http://schemas.microsoft.com/office/powerpoint/2010/main" val="390801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D1CF-32E8-47E9-99D0-20330524BF29}"/>
              </a:ext>
            </a:extLst>
          </p:cNvPr>
          <p:cNvSpPr>
            <a:spLocks noGrp="1"/>
          </p:cNvSpPr>
          <p:nvPr>
            <p:ph type="title"/>
          </p:nvPr>
        </p:nvSpPr>
        <p:spPr/>
        <p:txBody>
          <a:bodyPr>
            <a:normAutofit/>
          </a:bodyPr>
          <a:lstStyle/>
          <a:p>
            <a:r>
              <a:rPr lang="en-GB" sz="3200" b="1" dirty="0" err="1">
                <a:solidFill>
                  <a:schemeClr val="accent6">
                    <a:lumMod val="75000"/>
                  </a:schemeClr>
                </a:solidFill>
                <a:effectLst>
                  <a:outerShdw blurRad="38100" dist="38100" dir="2700000" algn="tl">
                    <a:srgbClr val="000000">
                      <a:alpha val="43137"/>
                    </a:srgbClr>
                  </a:outerShdw>
                </a:effectLst>
              </a:rPr>
              <a:t>Concluzii</a:t>
            </a:r>
            <a:endParaRPr lang="en-GB" sz="32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07710C5-F479-9642-5428-E28BC4F2FFA2}"/>
              </a:ext>
            </a:extLst>
          </p:cNvPr>
          <p:cNvSpPr>
            <a:spLocks noGrp="1"/>
          </p:cNvSpPr>
          <p:nvPr>
            <p:ph idx="1"/>
          </p:nvPr>
        </p:nvSpPr>
        <p:spPr/>
        <p:txBody>
          <a:bodyPr/>
          <a:lstStyle/>
          <a:p>
            <a:endParaRPr lang="en-GB" dirty="0"/>
          </a:p>
          <a:p>
            <a:endParaRPr lang="en-GB" dirty="0"/>
          </a:p>
        </p:txBody>
      </p:sp>
      <p:sp>
        <p:nvSpPr>
          <p:cNvPr id="5" name="TextBox 4">
            <a:extLst>
              <a:ext uri="{FF2B5EF4-FFF2-40B4-BE49-F238E27FC236}">
                <a16:creationId xmlns:a16="http://schemas.microsoft.com/office/drawing/2014/main" id="{AC09E197-DBA3-AA55-7F68-1ED27FFCBE33}"/>
              </a:ext>
            </a:extLst>
          </p:cNvPr>
          <p:cNvSpPr txBox="1"/>
          <p:nvPr/>
        </p:nvSpPr>
        <p:spPr>
          <a:xfrm>
            <a:off x="838199" y="1531348"/>
            <a:ext cx="10422835" cy="3985706"/>
          </a:xfrm>
          <a:prstGeom prst="rect">
            <a:avLst/>
          </a:prstGeom>
          <a:noFill/>
        </p:spPr>
        <p:txBody>
          <a:bodyPr wrap="square">
            <a:spAutoFit/>
          </a:bodyPr>
          <a:lstStyle/>
          <a:p>
            <a:r>
              <a:rPr lang="en-GB" sz="2300" b="1" dirty="0">
                <a:latin typeface="Book Antiqua" panose="02040602050305030304" pitchFamily="18" charset="0"/>
              </a:rPr>
              <a:t>► </a:t>
            </a:r>
            <a:r>
              <a:rPr lang="en-GB" sz="2300" b="1" dirty="0" err="1"/>
              <a:t>Rezultatele</a:t>
            </a:r>
            <a:r>
              <a:rPr lang="en-GB" sz="2300" b="1" dirty="0"/>
              <a:t> au </a:t>
            </a:r>
            <a:r>
              <a:rPr lang="en-GB" sz="2300" b="1" dirty="0" err="1"/>
              <a:t>indicat</a:t>
            </a:r>
            <a:r>
              <a:rPr lang="en-GB" sz="2300" b="1" dirty="0"/>
              <a:t> un grad </a:t>
            </a:r>
            <a:r>
              <a:rPr lang="en-GB" sz="2300" b="1" dirty="0" err="1"/>
              <a:t>ridicat</a:t>
            </a:r>
            <a:r>
              <a:rPr lang="en-GB" sz="2300" b="1" dirty="0"/>
              <a:t> de </a:t>
            </a:r>
            <a:r>
              <a:rPr lang="en-GB" sz="2300" b="1" dirty="0" err="1"/>
              <a:t>diversitate</a:t>
            </a:r>
            <a:r>
              <a:rPr lang="en-GB" sz="2300" b="1" dirty="0"/>
              <a:t> </a:t>
            </a:r>
            <a:r>
              <a:rPr lang="en-GB" sz="2300" b="1" dirty="0" err="1"/>
              <a:t>genetică</a:t>
            </a:r>
            <a:r>
              <a:rPr lang="en-GB" sz="2300" b="1" dirty="0"/>
              <a:t> (</a:t>
            </a:r>
            <a:r>
              <a:rPr lang="en-GB" sz="2300" b="1" dirty="0" err="1"/>
              <a:t>heterozigoţie</a:t>
            </a:r>
            <a:r>
              <a:rPr lang="en-GB" sz="2300" b="1" dirty="0"/>
              <a:t> </a:t>
            </a:r>
            <a:r>
              <a:rPr lang="en-GB" sz="2300" b="1" dirty="0" err="1"/>
              <a:t>observată</a:t>
            </a:r>
            <a:r>
              <a:rPr lang="en-GB" sz="2300" b="1" dirty="0"/>
              <a:t> = 0,422, </a:t>
            </a:r>
            <a:r>
              <a:rPr lang="en-GB" sz="2300" b="1" dirty="0" err="1"/>
              <a:t>heterozigoţie</a:t>
            </a:r>
            <a:r>
              <a:rPr lang="en-GB" sz="2300" b="1" dirty="0"/>
              <a:t> </a:t>
            </a:r>
            <a:r>
              <a:rPr lang="en-GB" sz="2300" b="1" dirty="0" err="1"/>
              <a:t>estimată</a:t>
            </a:r>
            <a:r>
              <a:rPr lang="en-GB" sz="2300" b="1" dirty="0"/>
              <a:t> = 0,411) </a:t>
            </a:r>
            <a:r>
              <a:rPr lang="en-GB" sz="2300" b="1" dirty="0" err="1"/>
              <a:t>pentru</a:t>
            </a:r>
            <a:r>
              <a:rPr lang="en-GB" sz="2300" b="1" dirty="0"/>
              <a:t> </a:t>
            </a:r>
            <a:r>
              <a:rPr lang="en-GB" sz="2300" b="1" dirty="0" err="1"/>
              <a:t>toate</a:t>
            </a:r>
            <a:r>
              <a:rPr lang="en-GB" sz="2300" b="1" dirty="0"/>
              <a:t> </a:t>
            </a:r>
            <a:r>
              <a:rPr lang="en-GB" sz="2300" b="1" dirty="0" err="1"/>
              <a:t>cele</a:t>
            </a:r>
            <a:r>
              <a:rPr lang="en-GB" sz="2300" b="1" dirty="0"/>
              <a:t> 4 rase </a:t>
            </a:r>
            <a:r>
              <a:rPr lang="en-GB" sz="2300" b="1" dirty="0" err="1"/>
              <a:t>studiate</a:t>
            </a:r>
            <a:r>
              <a:rPr lang="en-GB" sz="2300" b="1" dirty="0"/>
              <a:t>, </a:t>
            </a:r>
            <a:r>
              <a:rPr lang="en-GB" sz="2300" b="1" dirty="0" err="1"/>
              <a:t>în</a:t>
            </a:r>
            <a:r>
              <a:rPr lang="en-GB" sz="2300" b="1" dirty="0"/>
              <a:t> </a:t>
            </a:r>
            <a:r>
              <a:rPr lang="en-GB" sz="2300" b="1" dirty="0" err="1"/>
              <a:t>medie</a:t>
            </a:r>
            <a:r>
              <a:rPr lang="en-GB" sz="2300" b="1" dirty="0"/>
              <a:t> 90,84% </a:t>
            </a:r>
            <a:r>
              <a:rPr lang="en-GB" sz="2300" b="1" dirty="0" err="1"/>
              <a:t>dintre</a:t>
            </a:r>
            <a:r>
              <a:rPr lang="en-GB" sz="2300" b="1" dirty="0"/>
              <a:t> </a:t>
            </a:r>
            <a:r>
              <a:rPr lang="en-GB" sz="2300" b="1" dirty="0" err="1"/>
              <a:t>markeri</a:t>
            </a:r>
            <a:r>
              <a:rPr lang="en-GB" sz="2300" b="1" dirty="0"/>
              <a:t> au </a:t>
            </a:r>
            <a:r>
              <a:rPr lang="en-GB" sz="2300" b="1" dirty="0" err="1"/>
              <a:t>fost</a:t>
            </a:r>
            <a:r>
              <a:rPr lang="en-GB" sz="2300" b="1" dirty="0"/>
              <a:t> </a:t>
            </a:r>
            <a:r>
              <a:rPr lang="en-GB" sz="2300" b="1" dirty="0" err="1"/>
              <a:t>polimorfici</a:t>
            </a:r>
            <a:endParaRPr lang="en-GB" sz="2300" b="1" dirty="0"/>
          </a:p>
          <a:p>
            <a:endParaRPr lang="en-GB" sz="2300" b="1" dirty="0"/>
          </a:p>
          <a:p>
            <a:r>
              <a:rPr lang="en-GB" sz="2300" b="1" dirty="0">
                <a:latin typeface="Book Antiqua" panose="02040602050305030304" pitchFamily="18" charset="0"/>
              </a:rPr>
              <a:t>► </a:t>
            </a:r>
            <a:r>
              <a:rPr lang="en-GB" sz="2300" b="1" dirty="0" err="1"/>
              <a:t>Arborele</a:t>
            </a:r>
            <a:r>
              <a:rPr lang="en-GB" sz="2300" b="1" dirty="0"/>
              <a:t> de </a:t>
            </a:r>
            <a:r>
              <a:rPr lang="en-GB" sz="2300" b="1" dirty="0" err="1"/>
              <a:t>apropiere</a:t>
            </a:r>
            <a:r>
              <a:rPr lang="en-GB" sz="2300" b="1" dirty="0"/>
              <a:t> </a:t>
            </a:r>
            <a:r>
              <a:rPr lang="en-GB" sz="2300" b="1" dirty="0" err="1"/>
              <a:t>genetică</a:t>
            </a:r>
            <a:r>
              <a:rPr lang="en-GB" sz="2300" b="1" dirty="0"/>
              <a:t> şi </a:t>
            </a:r>
            <a:r>
              <a:rPr lang="en-GB" sz="2300" b="1" dirty="0" err="1"/>
              <a:t>analiza</a:t>
            </a:r>
            <a:r>
              <a:rPr lang="en-GB" sz="2300" b="1" dirty="0"/>
              <a:t> </a:t>
            </a:r>
            <a:r>
              <a:rPr lang="en-GB" sz="2300" b="1" dirty="0" err="1"/>
              <a:t>componentelor</a:t>
            </a:r>
            <a:r>
              <a:rPr lang="en-GB" sz="2300" b="1" dirty="0"/>
              <a:t> </a:t>
            </a:r>
            <a:r>
              <a:rPr lang="en-GB" sz="2300" b="1" dirty="0" err="1"/>
              <a:t>principale</a:t>
            </a:r>
            <a:r>
              <a:rPr lang="en-GB" sz="2300" b="1" dirty="0"/>
              <a:t> au </a:t>
            </a:r>
            <a:r>
              <a:rPr lang="en-GB" sz="2300" b="1" dirty="0" err="1"/>
              <a:t>arătat</a:t>
            </a:r>
            <a:r>
              <a:rPr lang="en-GB" sz="2300" b="1" dirty="0"/>
              <a:t> </a:t>
            </a:r>
            <a:r>
              <a:rPr lang="en-GB" sz="2300" b="1" dirty="0" err="1"/>
              <a:t>clustere</a:t>
            </a:r>
            <a:r>
              <a:rPr lang="en-GB" sz="2300" b="1" dirty="0"/>
              <a:t> bine definite </a:t>
            </a:r>
            <a:r>
              <a:rPr lang="en-GB" sz="2300" b="1" dirty="0" err="1"/>
              <a:t>între</a:t>
            </a:r>
            <a:r>
              <a:rPr lang="en-GB" sz="2300" b="1" dirty="0"/>
              <a:t> </a:t>
            </a:r>
            <a:r>
              <a:rPr lang="en-GB" sz="2300" b="1" dirty="0" err="1"/>
              <a:t>rasele</a:t>
            </a:r>
            <a:r>
              <a:rPr lang="en-GB" sz="2300" b="1" dirty="0"/>
              <a:t> </a:t>
            </a:r>
            <a:r>
              <a:rPr lang="en-GB" sz="2300" b="1" dirty="0" err="1"/>
              <a:t>aparţinând</a:t>
            </a:r>
            <a:r>
              <a:rPr lang="en-GB" sz="2300" b="1" dirty="0"/>
              <a:t> </a:t>
            </a:r>
            <a:r>
              <a:rPr lang="en-GB" sz="2300" b="1" dirty="0" err="1"/>
              <a:t>tulpinilor</a:t>
            </a:r>
            <a:r>
              <a:rPr lang="en-GB" sz="2300" b="1" dirty="0"/>
              <a:t> Holstein şi Simmental </a:t>
            </a:r>
          </a:p>
          <a:p>
            <a:endParaRPr lang="en-GB" sz="2300" b="1" dirty="0"/>
          </a:p>
          <a:p>
            <a:r>
              <a:rPr lang="en-GB" sz="2300" b="1" dirty="0">
                <a:latin typeface="Book Antiqua" panose="02040602050305030304" pitchFamily="18" charset="0"/>
              </a:rPr>
              <a:t>► </a:t>
            </a:r>
            <a:r>
              <a:rPr lang="en-GB" sz="2300" b="1" dirty="0" err="1"/>
              <a:t>Rasele</a:t>
            </a:r>
            <a:r>
              <a:rPr lang="en-GB" sz="2300" b="1" dirty="0"/>
              <a:t> </a:t>
            </a:r>
            <a:r>
              <a:rPr lang="en-GB" sz="2300" b="1" dirty="0" err="1"/>
              <a:t>Bălţată</a:t>
            </a:r>
            <a:r>
              <a:rPr lang="en-GB" sz="2300" b="1" dirty="0"/>
              <a:t> cu </a:t>
            </a:r>
            <a:r>
              <a:rPr lang="en-GB" sz="2300" b="1" dirty="0" err="1"/>
              <a:t>Negru</a:t>
            </a:r>
            <a:r>
              <a:rPr lang="en-GB" sz="2300" b="1" dirty="0"/>
              <a:t> </a:t>
            </a:r>
            <a:r>
              <a:rPr lang="en-GB" sz="2300" b="1" dirty="0" err="1"/>
              <a:t>Românească</a:t>
            </a:r>
            <a:r>
              <a:rPr lang="en-GB" sz="2300" b="1" dirty="0"/>
              <a:t> HF şi Holstein </a:t>
            </a:r>
            <a:r>
              <a:rPr lang="en-GB" sz="2300" b="1" dirty="0" err="1"/>
              <a:t>Chinezesc</a:t>
            </a:r>
            <a:r>
              <a:rPr lang="en-GB" sz="2300" b="1" dirty="0"/>
              <a:t> sunt </a:t>
            </a:r>
            <a:r>
              <a:rPr lang="en-GB" sz="2300" b="1" dirty="0" err="1"/>
              <a:t>apopiate</a:t>
            </a:r>
            <a:r>
              <a:rPr lang="en-GB" sz="2300" b="1" dirty="0"/>
              <a:t> </a:t>
            </a:r>
            <a:r>
              <a:rPr lang="en-GB" sz="2300" b="1" dirty="0" err="1"/>
              <a:t>d.p.d.v</a:t>
            </a:r>
            <a:r>
              <a:rPr lang="en-GB" sz="2300" b="1" dirty="0"/>
              <a:t>. genetic, şi se </a:t>
            </a:r>
            <a:r>
              <a:rPr lang="en-GB" sz="2300" b="1" dirty="0" err="1"/>
              <a:t>grupează</a:t>
            </a:r>
            <a:r>
              <a:rPr lang="en-GB" sz="2300" b="1" dirty="0"/>
              <a:t> </a:t>
            </a:r>
            <a:r>
              <a:rPr lang="en-GB" sz="2300" b="1" dirty="0" err="1"/>
              <a:t>împreună</a:t>
            </a:r>
            <a:r>
              <a:rPr lang="en-GB" sz="2300" b="1" dirty="0"/>
              <a:t>, </a:t>
            </a:r>
            <a:r>
              <a:rPr lang="en-GB" sz="2300" b="1" dirty="0" err="1"/>
              <a:t>fapt</a:t>
            </a:r>
            <a:r>
              <a:rPr lang="en-GB" sz="2300" b="1" dirty="0"/>
              <a:t> </a:t>
            </a:r>
            <a:r>
              <a:rPr lang="en-GB" sz="2300" b="1" dirty="0" err="1"/>
              <a:t>datorat</a:t>
            </a:r>
            <a:r>
              <a:rPr lang="en-GB" sz="2300" b="1" dirty="0"/>
              <a:t> </a:t>
            </a:r>
            <a:r>
              <a:rPr lang="en-GB" sz="2300" b="1" dirty="0" err="1"/>
              <a:t>cel</a:t>
            </a:r>
            <a:r>
              <a:rPr lang="en-GB" sz="2300" b="1" dirty="0"/>
              <a:t> </a:t>
            </a:r>
            <a:r>
              <a:rPr lang="en-GB" sz="2300" b="1" dirty="0" err="1"/>
              <a:t>mai</a:t>
            </a:r>
            <a:r>
              <a:rPr lang="en-GB" sz="2300" b="1" dirty="0"/>
              <a:t> </a:t>
            </a:r>
            <a:r>
              <a:rPr lang="en-GB" sz="2300" b="1" dirty="0" err="1"/>
              <a:t>probabil</a:t>
            </a:r>
            <a:r>
              <a:rPr lang="en-GB" sz="2300" b="1" dirty="0"/>
              <a:t> </a:t>
            </a:r>
            <a:r>
              <a:rPr lang="en-GB" sz="2300" b="1" dirty="0" err="1"/>
              <a:t>importurilor</a:t>
            </a:r>
            <a:r>
              <a:rPr lang="en-GB" sz="2300" b="1" dirty="0"/>
              <a:t> </a:t>
            </a:r>
            <a:r>
              <a:rPr lang="en-GB" sz="2300" b="1" dirty="0" err="1"/>
              <a:t>în</a:t>
            </a:r>
            <a:r>
              <a:rPr lang="en-GB" sz="2300" b="1" dirty="0"/>
              <a:t> </a:t>
            </a:r>
            <a:r>
              <a:rPr lang="en-GB" sz="2300" b="1" dirty="0" err="1"/>
              <a:t>ambele</a:t>
            </a:r>
            <a:r>
              <a:rPr lang="en-GB" sz="2300" b="1" dirty="0"/>
              <a:t> </a:t>
            </a:r>
            <a:r>
              <a:rPr lang="en-GB" sz="2300" b="1" dirty="0" err="1"/>
              <a:t>ţări</a:t>
            </a:r>
            <a:r>
              <a:rPr lang="en-GB" sz="2300" b="1" dirty="0"/>
              <a:t> de material seminal </a:t>
            </a:r>
            <a:r>
              <a:rPr lang="en-GB" sz="2300" b="1" dirty="0" err="1"/>
              <a:t>congelat</a:t>
            </a:r>
            <a:r>
              <a:rPr lang="en-GB" sz="2300" b="1" dirty="0"/>
              <a:t> </a:t>
            </a:r>
            <a:r>
              <a:rPr lang="en-GB" sz="2300" b="1" dirty="0" err="1"/>
              <a:t>provenit</a:t>
            </a:r>
            <a:r>
              <a:rPr lang="en-GB" sz="2300" b="1" dirty="0"/>
              <a:t> de la </a:t>
            </a:r>
            <a:r>
              <a:rPr lang="en-GB" sz="2300" b="1" dirty="0" err="1"/>
              <a:t>tauri</a:t>
            </a:r>
            <a:r>
              <a:rPr lang="en-GB" sz="2300" b="1" dirty="0"/>
              <a:t> din </a:t>
            </a:r>
            <a:r>
              <a:rPr lang="en-GB" sz="2300" b="1" dirty="0" err="1"/>
              <a:t>Statele</a:t>
            </a:r>
            <a:r>
              <a:rPr lang="en-GB" sz="2300" b="1" dirty="0"/>
              <a:t> Unite ale </a:t>
            </a:r>
            <a:r>
              <a:rPr lang="en-GB" sz="2300" b="1" dirty="0" err="1"/>
              <a:t>Americii</a:t>
            </a:r>
            <a:endParaRPr lang="en-GB" sz="2300" b="1" dirty="0"/>
          </a:p>
        </p:txBody>
      </p:sp>
    </p:spTree>
    <p:extLst>
      <p:ext uri="{BB962C8B-B14F-4D97-AF65-F5344CB8AC3E}">
        <p14:creationId xmlns:p14="http://schemas.microsoft.com/office/powerpoint/2010/main" val="2308444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185</TotalTime>
  <Words>647</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 Antiqua</vt:lpstr>
      <vt:lpstr>Calibri</vt:lpstr>
      <vt:lpstr>Calibri Light</vt:lpstr>
      <vt:lpstr>Office Theme</vt:lpstr>
      <vt:lpstr>SESIUNEA ANIVERSARĂ  “95 DE ANI DE LA ÎNFIINȚAREA ICAR„ București 31 mai 2022 </vt:lpstr>
      <vt:lpstr>PowerPoint Presentation</vt:lpstr>
      <vt:lpstr>Conservarea biodiversităţii reprezintă o prioritate în Strategia UE „De la fermă la consumator (Farm2Fork)”, „Reforma politicii agricole comune (PAC)” şi „Strategia UE privind biodiversitatea 2030” </vt:lpstr>
      <vt:lpstr>Scop, Material şi metodă</vt:lpstr>
      <vt:lpstr>Designul experimental</vt:lpstr>
      <vt:lpstr>PowerPoint Presentation</vt:lpstr>
      <vt:lpstr>PowerPoint Presentation</vt:lpstr>
      <vt:lpstr>PowerPoint Presentation</vt:lpstr>
      <vt:lpstr>Concluzii</vt:lpstr>
      <vt:lpstr>Mulţumiri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SESIUNEA ANIVERSARĂ  " 95 DE ANI DE LA ÎNFIINȚAREA ICAR„ București 31 mai 2022</dc:title>
  <dc:creator>BAF</dc:creator>
  <cp:lastModifiedBy>AurelBadiu</cp:lastModifiedBy>
  <cp:revision>12</cp:revision>
  <dcterms:created xsi:type="dcterms:W3CDTF">2022-05-03T09:04:47Z</dcterms:created>
  <dcterms:modified xsi:type="dcterms:W3CDTF">2022-05-22T06:24:21Z</dcterms:modified>
</cp:coreProperties>
</file>