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322" r:id="rId2"/>
    <p:sldId id="321" r:id="rId3"/>
    <p:sldId id="323" r:id="rId4"/>
    <p:sldId id="294" r:id="rId5"/>
    <p:sldId id="324" r:id="rId6"/>
    <p:sldId id="259" r:id="rId7"/>
    <p:sldId id="330" r:id="rId8"/>
    <p:sldId id="326" r:id="rId9"/>
    <p:sldId id="329" r:id="rId10"/>
    <p:sldId id="327" r:id="rId11"/>
    <p:sldId id="331" r:id="rId12"/>
  </p:sldIdLst>
  <p:sldSz cx="12190413" cy="6859588"/>
  <p:notesSz cx="6858000" cy="9144000"/>
  <p:embeddedFontLst>
    <p:embeddedFont>
      <p:font typeface="굴림체" panose="020B0604020202020204" charset="-127"/>
      <p:regular r:id="rId15"/>
    </p:embeddedFont>
    <p:embeddedFont>
      <p:font typeface="Mongolian Baiti" panose="03000500000000000000" pitchFamily="66" charset="0"/>
      <p:regular r:id="rId16"/>
    </p:embeddedFont>
    <p:embeddedFont>
      <p:font typeface="Comic Sans MS" panose="030F0702030302020204" pitchFamily="66" charset="0"/>
      <p:regular r:id="rId17"/>
      <p:bold r:id="rId18"/>
      <p:italic r:id="rId19"/>
      <p:boldItalic r:id="rId20"/>
    </p:embeddedFont>
    <p:embeddedFont>
      <p:font typeface="Noto Sans" panose="020B0604020202020204" charset="0"/>
      <p:regular r:id="rId21"/>
      <p:bold r:id="rId22"/>
      <p:italic r:id="rId23"/>
      <p:boldItalic r:id="rId24"/>
    </p:embeddedFont>
    <p:embeddedFont>
      <p:font typeface="Impact" panose="020B0806030902050204" pitchFamily="34" charset="0"/>
      <p:regular r:id="rId25"/>
    </p:embeddedFont>
    <p:embeddedFont>
      <p:font typeface="Trebuchet MS" panose="020B0603020202020204" pitchFamily="34" charset="0"/>
      <p:regular r:id="rId26"/>
      <p:bold r:id="rId27"/>
      <p:italic r:id="rId28"/>
      <p:boldItalic r:id="rId29"/>
    </p:embeddedFont>
    <p:embeddedFont>
      <p:font typeface="Monotype Corsiva" panose="03010101010201010101" pitchFamily="66" charset="0"/>
      <p:italic r:id="rId30"/>
    </p:embeddedFont>
    <p:embeddedFont>
      <p:font typeface="Calibri Light" panose="020F0302020204030204" pitchFamily="34" charset="0"/>
      <p:regular r:id="rId31"/>
      <p:italic r:id="rId32"/>
    </p:embeddedFont>
    <p:embeddedFont>
      <p:font typeface="Calibri" panose="020F0502020204030204" pitchFamily="34" charset="0"/>
      <p:regular r:id="rId33"/>
      <p:bold r:id="rId34"/>
      <p:italic r:id="rId35"/>
      <p:boldItalic r:id="rId36"/>
    </p:embeddedFont>
    <p:embeddedFont>
      <p:font typeface="맑은 고딕" panose="020B0503020000020004" pitchFamily="34" charset="-127"/>
      <p:regular r:id="rId37"/>
      <p:bold r:id="rId38"/>
    </p:embeddedFont>
  </p:embeddedFontLst>
  <p:defaultTextStyle>
    <a:defPPr>
      <a:defRPr lang="ko-KR"/>
    </a:defPPr>
    <a:lvl1pPr marL="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  <p15:guide id="4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BBE1"/>
    <a:srgbClr val="2B4A71"/>
    <a:srgbClr val="2A4465"/>
    <a:srgbClr val="015E7D"/>
    <a:srgbClr val="039AB4"/>
    <a:srgbClr val="4A5A74"/>
    <a:srgbClr val="ADCF2B"/>
    <a:srgbClr val="F8AD01"/>
    <a:srgbClr val="0E343D"/>
    <a:srgbClr val="79B4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074" autoAdjust="0"/>
    <p:restoredTop sz="94792" autoAdjust="0"/>
  </p:normalViewPr>
  <p:slideViewPr>
    <p:cSldViewPr>
      <p:cViewPr varScale="1">
        <p:scale>
          <a:sx n="77" d="100"/>
          <a:sy n="77" d="100"/>
        </p:scale>
        <p:origin x="294" y="96"/>
      </p:cViewPr>
      <p:guideLst>
        <p:guide orient="horz" pos="2160"/>
        <p:guide pos="2880"/>
        <p:guide orient="horz" pos="2161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85" d="100"/>
          <a:sy n="85" d="100"/>
        </p:scale>
        <p:origin x="-387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26" Type="http://schemas.openxmlformats.org/officeDocument/2006/relationships/font" Target="fonts/font12.fntdata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34" Type="http://schemas.openxmlformats.org/officeDocument/2006/relationships/font" Target="fonts/font20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font" Target="fonts/font11.fntdata"/><Relationship Id="rId33" Type="http://schemas.openxmlformats.org/officeDocument/2006/relationships/font" Target="fonts/font19.fntdata"/><Relationship Id="rId38" Type="http://schemas.openxmlformats.org/officeDocument/2006/relationships/font" Target="fonts/font24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29" Type="http://schemas.openxmlformats.org/officeDocument/2006/relationships/font" Target="fonts/font15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0.fntdata"/><Relationship Id="rId32" Type="http://schemas.openxmlformats.org/officeDocument/2006/relationships/font" Target="fonts/font18.fntdata"/><Relationship Id="rId37" Type="http://schemas.openxmlformats.org/officeDocument/2006/relationships/font" Target="fonts/font23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font" Target="fonts/font9.fntdata"/><Relationship Id="rId28" Type="http://schemas.openxmlformats.org/officeDocument/2006/relationships/font" Target="fonts/font14.fntdata"/><Relationship Id="rId36" Type="http://schemas.openxmlformats.org/officeDocument/2006/relationships/font" Target="fonts/font22.fntdata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31" Type="http://schemas.openxmlformats.org/officeDocument/2006/relationships/font" Target="fonts/font1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Relationship Id="rId22" Type="http://schemas.openxmlformats.org/officeDocument/2006/relationships/font" Target="fonts/font8.fntdata"/><Relationship Id="rId27" Type="http://schemas.openxmlformats.org/officeDocument/2006/relationships/font" Target="fonts/font13.fntdata"/><Relationship Id="rId30" Type="http://schemas.openxmlformats.org/officeDocument/2006/relationships/font" Target="fonts/font16.fntdata"/><Relationship Id="rId35" Type="http://schemas.openxmlformats.org/officeDocument/2006/relationships/font" Target="fonts/font21.fntdata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eg"/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A993B8-4B5E-4FEA-A43A-3675E1757D79}" type="doc">
      <dgm:prSet loTypeId="urn:microsoft.com/office/officeart/2011/layout/RadialPictureList" loCatId="pictur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A043880-86DA-4B03-93BB-E008EFF9EF6B}">
      <dgm:prSet phldrT="[Text]" custT="1"/>
      <dgm:spPr>
        <a:solidFill>
          <a:schemeClr val="accent6">
            <a:lumMod val="20000"/>
            <a:lumOff val="80000"/>
          </a:schemeClr>
        </a:solidFill>
        <a:ln w="19050"/>
      </dgm:spPr>
      <dgm:t>
        <a:bodyPr/>
        <a:lstStyle/>
        <a:p>
          <a:r>
            <a:rPr lang="ro-RO" sz="3600" b="1" dirty="0">
              <a:solidFill>
                <a:schemeClr val="tx1"/>
              </a:solidFill>
              <a:latin typeface="Monotype Corsiva" panose="03010101010201010101" pitchFamily="66" charset="0"/>
            </a:rPr>
            <a:t>532</a:t>
          </a:r>
          <a:r>
            <a:rPr lang="ro-RO" sz="3600" b="1" dirty="0">
              <a:solidFill>
                <a:schemeClr val="tx1"/>
              </a:solidFill>
            </a:rPr>
            <a:t> </a:t>
          </a:r>
        </a:p>
        <a:p>
          <a:r>
            <a:rPr lang="ro-RO" sz="2000" b="1" dirty="0">
              <a:solidFill>
                <a:schemeClr val="tx1"/>
              </a:solidFill>
              <a:latin typeface="Monotype Corsiva" panose="03010101010201010101" pitchFamily="66" charset="0"/>
            </a:rPr>
            <a:t>UNITĂȚI ACTIVE</a:t>
          </a:r>
          <a:endParaRPr lang="en-US" sz="2000" b="1" dirty="0">
            <a:solidFill>
              <a:schemeClr val="tx1"/>
            </a:solidFill>
            <a:latin typeface="Monotype Corsiva" panose="03010101010201010101" pitchFamily="66" charset="0"/>
          </a:endParaRPr>
        </a:p>
      </dgm:t>
    </dgm:pt>
    <dgm:pt modelId="{786A52E3-2C41-497A-8C02-93ED85A0A47B}" type="parTrans" cxnId="{4B7A4BBD-B30E-41BA-8CD2-517D61B87D95}">
      <dgm:prSet/>
      <dgm:spPr/>
      <dgm:t>
        <a:bodyPr/>
        <a:lstStyle/>
        <a:p>
          <a:endParaRPr lang="en-US"/>
        </a:p>
      </dgm:t>
    </dgm:pt>
    <dgm:pt modelId="{39A37938-4BC4-454E-A358-4D40E178812C}" type="sibTrans" cxnId="{4B7A4BBD-B30E-41BA-8CD2-517D61B87D95}">
      <dgm:prSet/>
      <dgm:spPr/>
      <dgm:t>
        <a:bodyPr/>
        <a:lstStyle/>
        <a:p>
          <a:endParaRPr lang="en-US"/>
        </a:p>
      </dgm:t>
    </dgm:pt>
    <dgm:pt modelId="{4B7739E1-5814-4E75-84D4-5D05DA103888}">
      <dgm:prSet phldrT="[Text]" custT="1"/>
      <dgm:spPr/>
      <dgm:t>
        <a:bodyPr/>
        <a:lstStyle/>
        <a:p>
          <a:r>
            <a:rPr lang="en-US" sz="1600" dirty="0">
              <a:latin typeface="Monotype Corsiva" panose="03010101010201010101" pitchFamily="66" charset="0"/>
            </a:rPr>
            <a:t>317 </a:t>
          </a:r>
          <a:r>
            <a:rPr lang="en-US" sz="1600" dirty="0" err="1">
              <a:latin typeface="Monotype Corsiva" panose="03010101010201010101" pitchFamily="66" charset="0"/>
            </a:rPr>
            <a:t>crescătorii</a:t>
          </a:r>
          <a:endParaRPr lang="en-US" sz="1600" dirty="0">
            <a:latin typeface="Monotype Corsiva" panose="03010101010201010101" pitchFamily="66" charset="0"/>
          </a:endParaRPr>
        </a:p>
      </dgm:t>
    </dgm:pt>
    <dgm:pt modelId="{215CC75A-E50D-4A31-9CFB-2CEA47B8409B}" type="parTrans" cxnId="{F7BAD452-E746-44C0-8C2D-29B75FA948B9}">
      <dgm:prSet/>
      <dgm:spPr/>
      <dgm:t>
        <a:bodyPr/>
        <a:lstStyle/>
        <a:p>
          <a:endParaRPr lang="en-US"/>
        </a:p>
      </dgm:t>
    </dgm:pt>
    <dgm:pt modelId="{F97992F8-12BE-4B5D-B753-6FC59E53DC60}" type="sibTrans" cxnId="{F7BAD452-E746-44C0-8C2D-29B75FA948B9}">
      <dgm:prSet/>
      <dgm:spPr/>
      <dgm:t>
        <a:bodyPr/>
        <a:lstStyle/>
        <a:p>
          <a:endParaRPr lang="en-US"/>
        </a:p>
      </dgm:t>
    </dgm:pt>
    <dgm:pt modelId="{5AD547A6-3DC7-4814-AAB7-4210F1B1FD6A}">
      <dgm:prSet phldrT="[Text]" custT="1"/>
      <dgm:spPr/>
      <dgm:t>
        <a:bodyPr/>
        <a:lstStyle/>
        <a:p>
          <a:r>
            <a:rPr lang="en-US" sz="1600" dirty="0">
              <a:latin typeface="Monotype Corsiva" panose="03010101010201010101" pitchFamily="66" charset="0"/>
            </a:rPr>
            <a:t>200 </a:t>
          </a:r>
          <a:r>
            <a:rPr lang="en-US" sz="1600" dirty="0" err="1">
              <a:latin typeface="Monotype Corsiva" panose="03010101010201010101" pitchFamily="66" charset="0"/>
            </a:rPr>
            <a:t>amenajări</a:t>
          </a:r>
          <a:r>
            <a:rPr lang="en-US" sz="1600" dirty="0">
              <a:latin typeface="Monotype Corsiva" panose="03010101010201010101" pitchFamily="66" charset="0"/>
            </a:rPr>
            <a:t> combinate</a:t>
          </a:r>
        </a:p>
      </dgm:t>
    </dgm:pt>
    <dgm:pt modelId="{E695CE8B-5C01-4633-85FD-5D6FAF1E1BE7}" type="parTrans" cxnId="{CCB6DFA4-70BE-4256-879F-38EC3FA650FB}">
      <dgm:prSet/>
      <dgm:spPr/>
      <dgm:t>
        <a:bodyPr/>
        <a:lstStyle/>
        <a:p>
          <a:endParaRPr lang="en-US"/>
        </a:p>
      </dgm:t>
    </dgm:pt>
    <dgm:pt modelId="{F033A409-0C9E-4A2E-B3D1-C574ACF13270}" type="sibTrans" cxnId="{CCB6DFA4-70BE-4256-879F-38EC3FA650FB}">
      <dgm:prSet/>
      <dgm:spPr/>
      <dgm:t>
        <a:bodyPr/>
        <a:lstStyle/>
        <a:p>
          <a:endParaRPr lang="en-US"/>
        </a:p>
      </dgm:t>
    </dgm:pt>
    <dgm:pt modelId="{1459B368-5678-4E5D-BC04-D266C33DECCC}">
      <dgm:prSet phldrT="[Text]" custT="1"/>
      <dgm:spPr/>
      <dgm:t>
        <a:bodyPr/>
        <a:lstStyle/>
        <a:p>
          <a:r>
            <a:rPr lang="en-US" sz="1600" dirty="0">
              <a:latin typeface="Monotype Corsiva" panose="03010101010201010101" pitchFamily="66" charset="0"/>
            </a:rPr>
            <a:t>15 </a:t>
          </a:r>
          <a:r>
            <a:rPr lang="en-US" sz="1600" dirty="0" err="1">
              <a:latin typeface="Monotype Corsiva" panose="03010101010201010101" pitchFamily="66" charset="0"/>
            </a:rPr>
            <a:t>pepiniere</a:t>
          </a:r>
          <a:endParaRPr lang="en-US" sz="1600" dirty="0">
            <a:latin typeface="Monotype Corsiva" panose="03010101010201010101" pitchFamily="66" charset="0"/>
          </a:endParaRPr>
        </a:p>
      </dgm:t>
    </dgm:pt>
    <dgm:pt modelId="{F4574BA5-039E-4275-A1E0-EB9489C64DD1}" type="parTrans" cxnId="{16E6D49F-AFF2-42B7-9391-0261A6F53CA5}">
      <dgm:prSet/>
      <dgm:spPr/>
      <dgm:t>
        <a:bodyPr/>
        <a:lstStyle/>
        <a:p>
          <a:endParaRPr lang="en-US"/>
        </a:p>
      </dgm:t>
    </dgm:pt>
    <dgm:pt modelId="{3438E901-8EBE-4990-AB33-0D2D093A949B}" type="sibTrans" cxnId="{16E6D49F-AFF2-42B7-9391-0261A6F53CA5}">
      <dgm:prSet/>
      <dgm:spPr/>
      <dgm:t>
        <a:bodyPr/>
        <a:lstStyle/>
        <a:p>
          <a:endParaRPr lang="en-US"/>
        </a:p>
      </dgm:t>
    </dgm:pt>
    <dgm:pt modelId="{A4BAD4BF-FB82-4964-950D-28D4A9628BFD}">
      <dgm:prSet/>
      <dgm:spPr/>
      <dgm:t>
        <a:bodyPr/>
        <a:lstStyle/>
        <a:p>
          <a:endParaRPr lang="en-US"/>
        </a:p>
      </dgm:t>
    </dgm:pt>
    <dgm:pt modelId="{9736421D-0CCA-4B24-BC95-0B705168AACC}" type="parTrans" cxnId="{A2794289-856A-4A9C-BB13-F5E4DD8B0549}">
      <dgm:prSet/>
      <dgm:spPr/>
      <dgm:t>
        <a:bodyPr/>
        <a:lstStyle/>
        <a:p>
          <a:endParaRPr lang="en-US"/>
        </a:p>
      </dgm:t>
    </dgm:pt>
    <dgm:pt modelId="{F4F70BF5-4E9B-4918-9E1E-5F585B228F26}" type="sibTrans" cxnId="{A2794289-856A-4A9C-BB13-F5E4DD8B0549}">
      <dgm:prSet/>
      <dgm:spPr/>
      <dgm:t>
        <a:bodyPr/>
        <a:lstStyle/>
        <a:p>
          <a:endParaRPr lang="en-US"/>
        </a:p>
      </dgm:t>
    </dgm:pt>
    <dgm:pt modelId="{22129A0E-5185-45ED-86AC-6E728C6B463E}">
      <dgm:prSet/>
      <dgm:spPr/>
      <dgm:t>
        <a:bodyPr/>
        <a:lstStyle/>
        <a:p>
          <a:endParaRPr lang="en-US"/>
        </a:p>
      </dgm:t>
    </dgm:pt>
    <dgm:pt modelId="{CF892B21-7C51-40FC-B2C8-1AED5417A047}" type="parTrans" cxnId="{1783C6A9-C468-463F-9EE2-2CB71CF92908}">
      <dgm:prSet/>
      <dgm:spPr/>
      <dgm:t>
        <a:bodyPr/>
        <a:lstStyle/>
        <a:p>
          <a:endParaRPr lang="en-US"/>
        </a:p>
      </dgm:t>
    </dgm:pt>
    <dgm:pt modelId="{97ACEC42-EC4A-4504-8E58-A256BECE6AC6}" type="sibTrans" cxnId="{1783C6A9-C468-463F-9EE2-2CB71CF92908}">
      <dgm:prSet/>
      <dgm:spPr/>
      <dgm:t>
        <a:bodyPr/>
        <a:lstStyle/>
        <a:p>
          <a:endParaRPr lang="en-US"/>
        </a:p>
      </dgm:t>
    </dgm:pt>
    <dgm:pt modelId="{06A1679F-BBD4-4675-B3CE-A3F12EC7004D}" type="pres">
      <dgm:prSet presAssocID="{70A993B8-4B5E-4FEA-A43A-3675E1757D79}" presName="Name0" presStyleCnt="0">
        <dgm:presLayoutVars>
          <dgm:chMax val="1"/>
          <dgm:chPref val="1"/>
          <dgm:dir/>
          <dgm:resizeHandles/>
        </dgm:presLayoutVars>
      </dgm:prSet>
      <dgm:spPr/>
      <dgm:t>
        <a:bodyPr/>
        <a:lstStyle/>
        <a:p>
          <a:endParaRPr lang="en-US"/>
        </a:p>
      </dgm:t>
    </dgm:pt>
    <dgm:pt modelId="{0D89F0BC-FC42-471A-8A1C-72B6AC4D09B2}" type="pres">
      <dgm:prSet presAssocID="{9A043880-86DA-4B03-93BB-E008EFF9EF6B}" presName="Parent" presStyleLbl="node1" presStyleIdx="0" presStyleCnt="2" custScaleX="82913" custScaleY="81744" custLinFactNeighborX="-3938" custLinFactNeighborY="-1829">
        <dgm:presLayoutVars>
          <dgm:chMax val="4"/>
          <dgm:chPref val="3"/>
        </dgm:presLayoutVars>
      </dgm:prSet>
      <dgm:spPr/>
      <dgm:t>
        <a:bodyPr/>
        <a:lstStyle/>
        <a:p>
          <a:endParaRPr lang="en-US"/>
        </a:p>
      </dgm:t>
    </dgm:pt>
    <dgm:pt modelId="{AB916CD5-17A7-4274-BAF0-87C85D8DC824}" type="pres">
      <dgm:prSet presAssocID="{4B7739E1-5814-4E75-84D4-5D05DA103888}" presName="Accent" presStyleLbl="node1" presStyleIdx="1" presStyleCnt="2"/>
      <dgm:spPr/>
    </dgm:pt>
    <dgm:pt modelId="{D2F90D0D-2893-47BB-9942-4100FE25D85F}" type="pres">
      <dgm:prSet presAssocID="{4B7739E1-5814-4E75-84D4-5D05DA103888}" presName="Image1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0208C8CB-77C6-4ADD-9ADA-B33FACA0D8E8}" type="pres">
      <dgm:prSet presAssocID="{4B7739E1-5814-4E75-84D4-5D05DA103888}" presName="Child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BFAE4BA-B8EF-4C57-BCDA-74388D7AA42B}" type="pres">
      <dgm:prSet presAssocID="{5AD547A6-3DC7-4814-AAB7-4210F1B1FD6A}" presName="Image2" presStyleCnt="0"/>
      <dgm:spPr/>
    </dgm:pt>
    <dgm:pt modelId="{2F3422D2-1139-4E1C-B23E-9AAE8123F849}" type="pres">
      <dgm:prSet presAssocID="{5AD547A6-3DC7-4814-AAB7-4210F1B1FD6A}" presName="Image" presStyleLbl="fgImgPlace1" presStyleIdx="1" presStyleCnt="3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7C733E08-375F-42F7-A0F6-1441DBAE6FAA}" type="pres">
      <dgm:prSet presAssocID="{5AD547A6-3DC7-4814-AAB7-4210F1B1FD6A}" presName="Child2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F584F88-C462-4E5A-8846-435C95BFE01A}" type="pres">
      <dgm:prSet presAssocID="{1459B368-5678-4E5D-BC04-D266C33DECCC}" presName="Image3" presStyleCnt="0"/>
      <dgm:spPr/>
    </dgm:pt>
    <dgm:pt modelId="{EB403A4D-ED4D-4C03-AA24-9EEE743AF81F}" type="pres">
      <dgm:prSet presAssocID="{1459B368-5678-4E5D-BC04-D266C33DECCC}" presName="Image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</dgm:spPr>
    </dgm:pt>
    <dgm:pt modelId="{18810490-A087-4B6E-BD85-C91C4317D214}" type="pres">
      <dgm:prSet presAssocID="{1459B368-5678-4E5D-BC04-D266C33DECCC}" presName="Child3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AADB64F1-BBB0-40F1-8AE6-75771893C951}" type="presOf" srcId="{5AD547A6-3DC7-4814-AAB7-4210F1B1FD6A}" destId="{7C733E08-375F-42F7-A0F6-1441DBAE6FAA}" srcOrd="0" destOrd="0" presId="urn:microsoft.com/office/officeart/2011/layout/RadialPictureList"/>
    <dgm:cxn modelId="{471828F5-28E9-4F78-A4C0-9F61B50B1A73}" type="presOf" srcId="{4B7739E1-5814-4E75-84D4-5D05DA103888}" destId="{0208C8CB-77C6-4ADD-9ADA-B33FACA0D8E8}" srcOrd="0" destOrd="0" presId="urn:microsoft.com/office/officeart/2011/layout/RadialPictureList"/>
    <dgm:cxn modelId="{A2794289-856A-4A9C-BB13-F5E4DD8B0549}" srcId="{70A993B8-4B5E-4FEA-A43A-3675E1757D79}" destId="{A4BAD4BF-FB82-4964-950D-28D4A9628BFD}" srcOrd="1" destOrd="0" parTransId="{9736421D-0CCA-4B24-BC95-0B705168AACC}" sibTransId="{F4F70BF5-4E9B-4918-9E1E-5F585B228F26}"/>
    <dgm:cxn modelId="{16E6D49F-AFF2-42B7-9391-0261A6F53CA5}" srcId="{9A043880-86DA-4B03-93BB-E008EFF9EF6B}" destId="{1459B368-5678-4E5D-BC04-D266C33DECCC}" srcOrd="2" destOrd="0" parTransId="{F4574BA5-039E-4275-A1E0-EB9489C64DD1}" sibTransId="{3438E901-8EBE-4990-AB33-0D2D093A949B}"/>
    <dgm:cxn modelId="{8CB6EBBB-AA57-4811-A2B3-92D7F8C06632}" type="presOf" srcId="{9A043880-86DA-4B03-93BB-E008EFF9EF6B}" destId="{0D89F0BC-FC42-471A-8A1C-72B6AC4D09B2}" srcOrd="0" destOrd="0" presId="urn:microsoft.com/office/officeart/2011/layout/RadialPictureList"/>
    <dgm:cxn modelId="{1783C6A9-C468-463F-9EE2-2CB71CF92908}" srcId="{70A993B8-4B5E-4FEA-A43A-3675E1757D79}" destId="{22129A0E-5185-45ED-86AC-6E728C6B463E}" srcOrd="2" destOrd="0" parTransId="{CF892B21-7C51-40FC-B2C8-1AED5417A047}" sibTransId="{97ACEC42-EC4A-4504-8E58-A256BECE6AC6}"/>
    <dgm:cxn modelId="{4B7A4BBD-B30E-41BA-8CD2-517D61B87D95}" srcId="{70A993B8-4B5E-4FEA-A43A-3675E1757D79}" destId="{9A043880-86DA-4B03-93BB-E008EFF9EF6B}" srcOrd="0" destOrd="0" parTransId="{786A52E3-2C41-497A-8C02-93ED85A0A47B}" sibTransId="{39A37938-4BC4-454E-A358-4D40E178812C}"/>
    <dgm:cxn modelId="{8E1872DE-5B96-4EA6-BF5D-1285AE4ED7AD}" type="presOf" srcId="{70A993B8-4B5E-4FEA-A43A-3675E1757D79}" destId="{06A1679F-BBD4-4675-B3CE-A3F12EC7004D}" srcOrd="0" destOrd="0" presId="urn:microsoft.com/office/officeart/2011/layout/RadialPictureList"/>
    <dgm:cxn modelId="{B0E600B0-3B2A-4BF7-ABDD-1C88830017B7}" type="presOf" srcId="{1459B368-5678-4E5D-BC04-D266C33DECCC}" destId="{18810490-A087-4B6E-BD85-C91C4317D214}" srcOrd="0" destOrd="0" presId="urn:microsoft.com/office/officeart/2011/layout/RadialPictureList"/>
    <dgm:cxn modelId="{CCB6DFA4-70BE-4256-879F-38EC3FA650FB}" srcId="{9A043880-86DA-4B03-93BB-E008EFF9EF6B}" destId="{5AD547A6-3DC7-4814-AAB7-4210F1B1FD6A}" srcOrd="1" destOrd="0" parTransId="{E695CE8B-5C01-4633-85FD-5D6FAF1E1BE7}" sibTransId="{F033A409-0C9E-4A2E-B3D1-C574ACF13270}"/>
    <dgm:cxn modelId="{F7BAD452-E746-44C0-8C2D-29B75FA948B9}" srcId="{9A043880-86DA-4B03-93BB-E008EFF9EF6B}" destId="{4B7739E1-5814-4E75-84D4-5D05DA103888}" srcOrd="0" destOrd="0" parTransId="{215CC75A-E50D-4A31-9CFB-2CEA47B8409B}" sibTransId="{F97992F8-12BE-4B5D-B753-6FC59E53DC60}"/>
    <dgm:cxn modelId="{EA5C3D88-A487-4088-8EF6-AB0792AC249A}" type="presParOf" srcId="{06A1679F-BBD4-4675-B3CE-A3F12EC7004D}" destId="{0D89F0BC-FC42-471A-8A1C-72B6AC4D09B2}" srcOrd="0" destOrd="0" presId="urn:microsoft.com/office/officeart/2011/layout/RadialPictureList"/>
    <dgm:cxn modelId="{A23E4225-131B-4C99-8924-8EB09AF5F9B7}" type="presParOf" srcId="{06A1679F-BBD4-4675-B3CE-A3F12EC7004D}" destId="{AB916CD5-17A7-4274-BAF0-87C85D8DC824}" srcOrd="1" destOrd="0" presId="urn:microsoft.com/office/officeart/2011/layout/RadialPictureList"/>
    <dgm:cxn modelId="{B3FE9CFD-4913-4B26-BE01-060524A8B5C9}" type="presParOf" srcId="{06A1679F-BBD4-4675-B3CE-A3F12EC7004D}" destId="{D2F90D0D-2893-47BB-9942-4100FE25D85F}" srcOrd="2" destOrd="0" presId="urn:microsoft.com/office/officeart/2011/layout/RadialPictureList"/>
    <dgm:cxn modelId="{BE55F607-2BCD-4F78-ABD9-E4215248BF18}" type="presParOf" srcId="{06A1679F-BBD4-4675-B3CE-A3F12EC7004D}" destId="{0208C8CB-77C6-4ADD-9ADA-B33FACA0D8E8}" srcOrd="3" destOrd="0" presId="urn:microsoft.com/office/officeart/2011/layout/RadialPictureList"/>
    <dgm:cxn modelId="{E6C4C7D5-859F-4D78-AB9E-3A6ACFE37D48}" type="presParOf" srcId="{06A1679F-BBD4-4675-B3CE-A3F12EC7004D}" destId="{9BFAE4BA-B8EF-4C57-BCDA-74388D7AA42B}" srcOrd="4" destOrd="0" presId="urn:microsoft.com/office/officeart/2011/layout/RadialPictureList"/>
    <dgm:cxn modelId="{031C0B6F-8148-4F4F-A6F6-41E4A39C3C78}" type="presParOf" srcId="{9BFAE4BA-B8EF-4C57-BCDA-74388D7AA42B}" destId="{2F3422D2-1139-4E1C-B23E-9AAE8123F849}" srcOrd="0" destOrd="0" presId="urn:microsoft.com/office/officeart/2011/layout/RadialPictureList"/>
    <dgm:cxn modelId="{B7FD86FC-721E-4884-8A6D-70F207BF8CE6}" type="presParOf" srcId="{06A1679F-BBD4-4675-B3CE-A3F12EC7004D}" destId="{7C733E08-375F-42F7-A0F6-1441DBAE6FAA}" srcOrd="5" destOrd="0" presId="urn:microsoft.com/office/officeart/2011/layout/RadialPictureList"/>
    <dgm:cxn modelId="{25C8DE61-5A87-4B30-B750-CF5FFAD5BB34}" type="presParOf" srcId="{06A1679F-BBD4-4675-B3CE-A3F12EC7004D}" destId="{EF584F88-C462-4E5A-8846-435C95BFE01A}" srcOrd="6" destOrd="0" presId="urn:microsoft.com/office/officeart/2011/layout/RadialPictureList"/>
    <dgm:cxn modelId="{FAF8C396-191B-420E-882D-0568A8D9CC5D}" type="presParOf" srcId="{EF584F88-C462-4E5A-8846-435C95BFE01A}" destId="{EB403A4D-ED4D-4C03-AA24-9EEE743AF81F}" srcOrd="0" destOrd="0" presId="urn:microsoft.com/office/officeart/2011/layout/RadialPictureList"/>
    <dgm:cxn modelId="{7E8CE677-1B12-4521-BFCC-5241E02A5B03}" type="presParOf" srcId="{06A1679F-BBD4-4675-B3CE-A3F12EC7004D}" destId="{18810490-A087-4B6E-BD85-C91C4317D214}" srcOrd="7" destOrd="0" presId="urn:microsoft.com/office/officeart/2011/layout/RadialPictur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89F0BC-FC42-471A-8A1C-72B6AC4D09B2}">
      <dsp:nvSpPr>
        <dsp:cNvPr id="0" name=""/>
        <dsp:cNvSpPr/>
      </dsp:nvSpPr>
      <dsp:spPr>
        <a:xfrm>
          <a:off x="1624657" y="1551929"/>
          <a:ext cx="2045644" cy="2016902"/>
        </a:xfrm>
        <a:prstGeom prst="ellipse">
          <a:avLst/>
        </a:prstGeom>
        <a:solidFill>
          <a:schemeClr val="accent6">
            <a:lumMod val="20000"/>
            <a:lumOff val="80000"/>
          </a:schemeClr>
        </a:solidFill>
        <a:ln w="190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36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532</a:t>
          </a:r>
          <a:r>
            <a:rPr lang="ro-RO" sz="3600" b="1" kern="1200" dirty="0">
              <a:solidFill>
                <a:schemeClr val="tx1"/>
              </a:solidFill>
            </a:rPr>
            <a:t> </a:t>
          </a:r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o-RO" sz="2000" b="1" kern="1200" dirty="0">
              <a:solidFill>
                <a:schemeClr val="tx1"/>
              </a:solidFill>
              <a:latin typeface="Monotype Corsiva" panose="03010101010201010101" pitchFamily="66" charset="0"/>
            </a:rPr>
            <a:t>UNITĂȚI ACTIVE</a:t>
          </a:r>
          <a:endParaRPr lang="en-US" sz="2000" b="1" kern="1200" dirty="0">
            <a:solidFill>
              <a:schemeClr val="tx1"/>
            </a:solidFill>
            <a:latin typeface="Monotype Corsiva" panose="03010101010201010101" pitchFamily="66" charset="0"/>
          </a:endParaRPr>
        </a:p>
      </dsp:txBody>
      <dsp:txXfrm>
        <a:off x="1924235" y="1847297"/>
        <a:ext cx="1446488" cy="1426166"/>
      </dsp:txXfrm>
    </dsp:sp>
    <dsp:sp modelId="{AB916CD5-17A7-4274-BAF0-87C85D8DC824}">
      <dsp:nvSpPr>
        <dsp:cNvPr id="0" name=""/>
        <dsp:cNvSpPr/>
      </dsp:nvSpPr>
      <dsp:spPr>
        <a:xfrm>
          <a:off x="238720" y="0"/>
          <a:ext cx="4973503" cy="5184576"/>
        </a:xfrm>
        <a:prstGeom prst="blockArc">
          <a:avLst>
            <a:gd name="adj1" fmla="val 17527788"/>
            <a:gd name="adj2" fmla="val 4119114"/>
            <a:gd name="adj3" fmla="val 575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F90D0D-2893-47BB-9942-4100FE25D85F}">
      <dsp:nvSpPr>
        <dsp:cNvPr id="0" name=""/>
        <dsp:cNvSpPr/>
      </dsp:nvSpPr>
      <dsp:spPr>
        <a:xfrm>
          <a:off x="3900847" y="437059"/>
          <a:ext cx="1321697" cy="1322066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208C8CB-77C6-4ADD-9ADA-B33FACA0D8E8}">
      <dsp:nvSpPr>
        <dsp:cNvPr id="0" name=""/>
        <dsp:cNvSpPr/>
      </dsp:nvSpPr>
      <dsp:spPr>
        <a:xfrm>
          <a:off x="5322796" y="458316"/>
          <a:ext cx="1769143" cy="1279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>
              <a:latin typeface="Monotype Corsiva" panose="03010101010201010101" pitchFamily="66" charset="0"/>
            </a:rPr>
            <a:t>317 </a:t>
          </a:r>
          <a:r>
            <a:rPr lang="en-US" sz="1600" kern="1200" dirty="0" err="1">
              <a:latin typeface="Monotype Corsiva" panose="03010101010201010101" pitchFamily="66" charset="0"/>
            </a:rPr>
            <a:t>crescătorii</a:t>
          </a:r>
          <a:endParaRPr lang="en-US" sz="1600" kern="1200" dirty="0">
            <a:latin typeface="Monotype Corsiva" panose="03010101010201010101" pitchFamily="66" charset="0"/>
          </a:endParaRPr>
        </a:p>
      </dsp:txBody>
      <dsp:txXfrm>
        <a:off x="5322796" y="458316"/>
        <a:ext cx="1769143" cy="1279553"/>
      </dsp:txXfrm>
    </dsp:sp>
    <dsp:sp modelId="{2F3422D2-1139-4E1C-B23E-9AAE8123F849}">
      <dsp:nvSpPr>
        <dsp:cNvPr id="0" name=""/>
        <dsp:cNvSpPr/>
      </dsp:nvSpPr>
      <dsp:spPr>
        <a:xfrm>
          <a:off x="4411687" y="1941105"/>
          <a:ext cx="1321697" cy="1322066"/>
        </a:xfrm>
        <a:prstGeom prst="ellipse">
          <a:avLst/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733E08-375F-42F7-A0F6-1441DBAE6FAA}">
      <dsp:nvSpPr>
        <dsp:cNvPr id="0" name=""/>
        <dsp:cNvSpPr/>
      </dsp:nvSpPr>
      <dsp:spPr>
        <a:xfrm>
          <a:off x="5841007" y="1959769"/>
          <a:ext cx="1769143" cy="1279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>
              <a:latin typeface="Monotype Corsiva" panose="03010101010201010101" pitchFamily="66" charset="0"/>
            </a:rPr>
            <a:t>200 </a:t>
          </a:r>
          <a:r>
            <a:rPr lang="en-US" sz="1600" kern="1200" dirty="0" err="1">
              <a:latin typeface="Monotype Corsiva" panose="03010101010201010101" pitchFamily="66" charset="0"/>
            </a:rPr>
            <a:t>amenajări</a:t>
          </a:r>
          <a:r>
            <a:rPr lang="en-US" sz="1600" kern="1200" dirty="0">
              <a:latin typeface="Monotype Corsiva" panose="03010101010201010101" pitchFamily="66" charset="0"/>
            </a:rPr>
            <a:t> combinate</a:t>
          </a:r>
        </a:p>
      </dsp:txBody>
      <dsp:txXfrm>
        <a:off x="5841007" y="1959769"/>
        <a:ext cx="1769143" cy="1279553"/>
      </dsp:txXfrm>
    </dsp:sp>
    <dsp:sp modelId="{EB403A4D-ED4D-4C03-AA24-9EEE743AF81F}">
      <dsp:nvSpPr>
        <dsp:cNvPr id="0" name=""/>
        <dsp:cNvSpPr/>
      </dsp:nvSpPr>
      <dsp:spPr>
        <a:xfrm>
          <a:off x="3900847" y="3466407"/>
          <a:ext cx="1321697" cy="1322066"/>
        </a:xfrm>
        <a:prstGeom prst="ellipse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8810490-A087-4B6E-BD85-C91C4317D214}">
      <dsp:nvSpPr>
        <dsp:cNvPr id="0" name=""/>
        <dsp:cNvSpPr/>
      </dsp:nvSpPr>
      <dsp:spPr>
        <a:xfrm>
          <a:off x="5322796" y="3493367"/>
          <a:ext cx="1769143" cy="127955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10000"/>
            </a:spcAft>
          </a:pPr>
          <a:r>
            <a:rPr lang="en-US" sz="1600" kern="1200" dirty="0">
              <a:latin typeface="Monotype Corsiva" panose="03010101010201010101" pitchFamily="66" charset="0"/>
            </a:rPr>
            <a:t>15 </a:t>
          </a:r>
          <a:r>
            <a:rPr lang="en-US" sz="1600" kern="1200" dirty="0" err="1">
              <a:latin typeface="Monotype Corsiva" panose="03010101010201010101" pitchFamily="66" charset="0"/>
            </a:rPr>
            <a:t>pepiniere</a:t>
          </a:r>
          <a:endParaRPr lang="en-US" sz="1600" kern="1200" dirty="0">
            <a:latin typeface="Monotype Corsiva" panose="03010101010201010101" pitchFamily="66" charset="0"/>
          </a:endParaRPr>
        </a:p>
      </dsp:txBody>
      <dsp:txXfrm>
        <a:off x="5322796" y="3493367"/>
        <a:ext cx="1769143" cy="127955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1/layout/RadialPictureList">
  <dgm:title val="Radial Picture List"/>
  <dgm:desc val="Use to show relationships to a central idea. The Level 1 shape contains text and all Level 2 shapes contain a picture with corresponding text. Limited to four Level 2 pictures.  Unused pictures do not appear, but remain available if you switch layouts. Works best with a small amount of Level 2 text."/>
  <dgm:catLst>
    <dgm:cat type="picture" pri="2500"/>
    <dgm:cat type="officeonline" pri="2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10" destId="14" srcOrd="3" destOrd="0"/>
      </dgm:cxnLst>
      <dgm:bg/>
      <dgm:whole/>
    </dgm:dataModel>
  </dgm:clrData>
  <dgm:layoutNode name="Name0">
    <dgm:varLst>
      <dgm:chMax val="1"/>
      <dgm:chPref val="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5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Child1" refType="w" fact="0.76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5661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6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l" for="ch" forName="Parent" refType="w" fact="0.1777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l" for="ch" forName="Image1" refType="w" fact="0.5531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l" for="ch" forName="Image2" refType="w" fact="0.5531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l" for="ch" forName="Child1" refType="w" fact="0.7529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l" for="ch" forName="Child2" refType="w" fact="0.7529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7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" refType="w" fact="0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l" for="ch" forName="Parent" refType="w" fact="0.1726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l" for="ch" forName="Image1" refType="w" fact="0.4968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l" for="ch" forName="Image2" refType="w" fact="0.5661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l" for="ch" forName="Image3" refType="w" fact="0.4968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l" for="ch" forName="Child1" refType="w" fact="0.6897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l" for="ch" forName="Child2" refType="w" fact="0.76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l" for="ch" forName="Child3" refType="w" fact="0.6897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8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" refType="w" fact="0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l" for="ch" forName="Parent" refType="w" fact="0.1756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l" for="ch" forName="Image1" refType="w" fact="0.42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l" for="ch" forName="Image2" refType="w" fact="0.5598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l" for="ch" forName="Image3" refType="w" fact="0.5591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l" for="ch" forName="Image4" refType="w" fact="0.42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l" for="ch" forName="Child1" refType="w" fact="0.6214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l" for="ch" forName="Child2" refType="w" fact="0.7557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l" for="ch" forName="Child3" refType="w" fact="0.7557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l" for="ch" forName="Child4" refType="w" fact="0.6214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if>
      <dgm:else name="Name9">
        <dgm:choose name="Name10">
          <dgm:if name="Name11" axis="ch ch" ptType="node node" st="1 1" cnt="1 0" func="cnt" op="equ" val="0">
            <dgm:alg type="composite">
              <dgm:param type="ar" val="1"/>
            </dgm:alg>
            <dgm:constrLst>
              <dgm:constr type="primFontSz" for="des" forName="Parent" val="65"/>
              <dgm:constr type="l" for="ch" forName="Parent" refType="w" fact="0"/>
              <dgm:constr type="t" for="ch" forName="Parent" refType="h" fact="0"/>
              <dgm:constr type="w" for="ch" forName="Parent" refType="w"/>
              <dgm:constr type="h" for="ch" forName="Parent" refType="h"/>
            </dgm:constrLst>
          </dgm:if>
          <dgm:if name="Name12" axis="ch ch" ptType="node node" st="1 1" cnt="1 0" func="cnt" op="equ" val="1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Child1" refType="w" fact="0.24"/>
              <dgm:constr type="t" for="ch" forName="Child1" refType="h" fact="0.3739"/>
              <dgm:constr type="w" for="ch" forName="Child1" refType="w" fact="0.24"/>
              <dgm:constr type="h" for="ch" forName="Child1" refType="h" fact="0.255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4339"/>
              <dgm:constr type="t" for="ch" forName="Image1" refType="h" fact="0.3744"/>
              <dgm:constr type="w" for="ch" forName="Image1" refType="w" fact="0.1793"/>
              <dgm:constr type="h" for="ch" forName="Image1" refType="h" fact="0.255"/>
            </dgm:constrLst>
          </dgm:if>
          <dgm:if name="Name13" axis="ch ch" ptType="node node" st="1 1" cnt="1 0" func="cnt" op="equ" val="2">
            <dgm:alg type="composite">
              <dgm:param type="ar" val="1.381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2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946"/>
              <dgm:constr type="h" for="ch" forName="Accent" refType="h"/>
              <dgm:constr type="r" for="ch" forName="Parent" refType="w" fact="0.8223"/>
              <dgm:constr type="t" for="ch" forName="Parent" refType="h" fact="0.2646"/>
              <dgm:constr type="w" for="ch" forName="Parent" refType="w" fact="0.3446"/>
              <dgm:constr type="h" for="ch" forName="Parent" refType="h" fact="0.4759"/>
              <dgm:constr type="r" for="ch" forName="Image1" refType="w" fact="0.4469"/>
              <dgm:constr type="t" for="ch" forName="Image1" refType="h" fact="0.1585"/>
              <dgm:constr type="w" for="ch" forName="Image1" refType="w" fact="0.1846"/>
              <dgm:constr type="h" for="ch" forName="Image1" refType="h" fact="0.255"/>
              <dgm:constr type="r" for="ch" forName="Image2" refType="w" fact="0.4469"/>
              <dgm:constr type="t" for="ch" forName="Image2" refType="h" fact="0.5624"/>
              <dgm:constr type="w" for="ch" forName="Image2" refType="w" fact="0.1846"/>
              <dgm:constr type="h" for="ch" forName="Image2" refType="h" fact="0.255"/>
              <dgm:constr type="r" for="ch" forName="Child1" refType="w" fact="0.2471"/>
              <dgm:constr type="t" for="ch" forName="Child1" refType="h" fact="0.1618"/>
              <dgm:constr type="w" for="ch" forName="Child1" refType="w" fact="0.2471"/>
              <dgm:constr type="h" for="ch" forName="Child1" refType="h" fact="0.2468"/>
              <dgm:constr type="r" for="ch" forName="Child2" refType="w" fact="0.2471"/>
              <dgm:constr type="t" for="ch" forName="Child2" refType="h" fact="0.5657"/>
              <dgm:constr type="w" for="ch" forName="Child2" refType="w" fact="0.2471"/>
              <dgm:constr type="h" for="ch" forName="Child2" refType="h" fact="0.2468"/>
            </dgm:constrLst>
          </dgm:if>
          <dgm:if name="Name14" axis="ch ch" ptType="node node" st="1 1" cnt="1 0" func="cnt" op="equ" val="3">
            <dgm:alg type="composite">
              <dgm:param type="ar" val="1.4218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Accent" refType="w"/>
              <dgm:constr type="t" for="ch" forName="Accent" refType="h" fact="0"/>
              <dgm:constr type="w" for="ch" forName="Accent" refType="w" fact="0.6747"/>
              <dgm:constr type="h" for="ch" forName="Accent" refType="h"/>
              <dgm:constr type="r" for="ch" forName="Parent" refType="w" fact="0.8274"/>
              <dgm:constr type="t" for="ch" forName="Parent" refType="h" fact="0.2646"/>
              <dgm:constr type="w" for="ch" forName="Parent" refType="w" fact="0.3347"/>
              <dgm:constr type="h" for="ch" forName="Parent" refType="h" fact="0.4759"/>
              <dgm:constr type="r" for="ch" forName="Image1" refType="w" fact="0.5032"/>
              <dgm:constr type="t" for="ch" forName="Image1" refType="h" fact="0.0843"/>
              <dgm:constr type="w" for="ch" forName="Image1" refType="w" fact="0.1793"/>
              <dgm:constr type="h" for="ch" forName="Image1" refType="h" fact="0.255"/>
              <dgm:constr type="r" for="ch" forName="Image2" refType="w" fact="0.4339"/>
              <dgm:constr type="t" for="ch" forName="Image2" refType="h" fact="0.3744"/>
              <dgm:constr type="w" for="ch" forName="Image2" refType="w" fact="0.1793"/>
              <dgm:constr type="h" for="ch" forName="Image2" refType="h" fact="0.255"/>
              <dgm:constr type="r" for="ch" forName="Image3" refType="w" fact="0.5032"/>
              <dgm:constr type="t" for="ch" forName="Image3" refType="h" fact="0.6686"/>
              <dgm:constr type="w" for="ch" forName="Image3" refType="w" fact="0.1793"/>
              <dgm:constr type="h" for="ch" forName="Image3" refType="h" fact="0.255"/>
              <dgm:constr type="r" for="ch" forName="Child1" refType="w" fact="0.3103"/>
              <dgm:constr type="t" for="ch" forName="Child1" refType="h" fact="0.0884"/>
              <dgm:constr type="w" for="ch" forName="Child1" refType="w" fact="0.24"/>
              <dgm:constr type="h" for="ch" forName="Child1" refType="h" fact="0.2468"/>
              <dgm:constr type="r" for="ch" forName="Child2" refType="w" fact="0.24"/>
              <dgm:constr type="t" for="ch" forName="Child2" refType="h" fact="0.378"/>
              <dgm:constr type="w" for="ch" forName="Child2" refType="w" fact="0.24"/>
              <dgm:constr type="h" for="ch" forName="Child2" refType="h" fact="0.2468"/>
              <dgm:constr type="r" for="ch" forName="Child3" refType="w" fact="0.3103"/>
              <dgm:constr type="t" for="ch" forName="Child3" refType="h" fact="0.6738"/>
              <dgm:constr type="w" for="ch" forName="Child3" refType="w" fact="0.24"/>
              <dgm:constr type="h" for="ch" forName="Child3" refType="h" fact="0.2468"/>
            </dgm:constrLst>
          </dgm:if>
          <dgm:else name="Name15">
            <dgm:alg type="composite">
              <dgm:param type="ar" val="1.2852"/>
            </dgm:alg>
            <dgm:constrLst>
              <dgm:constr type="primFontSz" for="des" forName="Child1" val="65"/>
              <dgm:constr type="primFontSz" for="des" forName="Parent" val="65"/>
              <dgm:constr type="primFontSz" for="des" forName="Child1" refType="primFontSz" refFor="des" refForName="Parent" op="lte"/>
              <dgm:constr type="primFontSz" for="des" forName="Child2" refType="primFontSz" refFor="des" refForName="Parent" op="lte"/>
              <dgm:constr type="primFontSz" for="des" forName="Child3" refType="primFontSz" refFor="des" refForName="Parent" op="lte"/>
              <dgm:constr type="primFontSz" for="des" forName="Child4" refType="primFontSz" refFor="des" refForName="Parent" op="lte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Accent" refType="w"/>
              <dgm:constr type="t" for="ch" forName="Accent" refType="h" fact="0.0361"/>
              <dgm:constr type="w" for="ch" forName="Accent" refType="w" fact="0.6865"/>
              <dgm:constr type="h" for="ch" forName="Accent" refType="h" fact="0.9197"/>
              <dgm:constr type="r" for="ch" forName="Parent" refType="w" fact="0.8244"/>
              <dgm:constr type="t" for="ch" forName="Parent" refType="h" fact="0.2795"/>
              <dgm:constr type="w" for="ch" forName="Parent" refType="w" fact="0.3406"/>
              <dgm:constr type="h" for="ch" forName="Parent" refType="h" fact="0.4377"/>
              <dgm:constr type="r" for="ch" forName="Image1" refType="w" fact="0.575"/>
              <dgm:constr type="t" for="ch" forName="Image1" refType="h" fact="0"/>
              <dgm:constr type="w" for="ch" forName="Image1" refType="w" fact="0.1825"/>
              <dgm:constr type="h" for="ch" forName="Image1" refType="h" fact="0.2345"/>
              <dgm:constr type="r" for="ch" forName="Image2" refType="w" fact="0.4402"/>
              <dgm:constr type="t" for="ch" forName="Image2" refType="h" fact="0.2184"/>
              <dgm:constr type="w" for="ch" forName="Image2" refType="w" fact="0.1825"/>
              <dgm:constr type="h" for="ch" forName="Image2" refType="h" fact="0.2345"/>
              <dgm:constr type="r" for="ch" forName="Image3" refType="w" fact="0.4409"/>
              <dgm:constr type="t" for="ch" forName="Image3" refType="h" fact="0.5395"/>
              <dgm:constr type="w" for="ch" forName="Image3" refType="w" fact="0.1825"/>
              <dgm:constr type="h" for="ch" forName="Image3" refType="h" fact="0.2345"/>
              <dgm:constr type="r" for="ch" forName="Image4" refType="w" fact="0.575"/>
              <dgm:constr type="t" for="ch" forName="Image4" refType="h" fact="0.7655"/>
              <dgm:constr type="w" for="ch" forName="Image4" refType="w" fact="0.1825"/>
              <dgm:constr type="h" for="ch" forName="Image4" refType="h" fact="0.2345"/>
              <dgm:constr type="r" for="ch" forName="Child1" refType="w" fact="0.3786"/>
              <dgm:constr type="t" for="ch" forName="Child1" refType="h" fact="0.003"/>
              <dgm:constr type="w" for="ch" forName="Child1" refType="w" fact="0.2443"/>
              <dgm:constr type="h" for="ch" forName="Child1" refType="h" fact="0.227"/>
              <dgm:constr type="r" for="ch" forName="Child2" refType="w" fact="0.2443"/>
              <dgm:constr type="t" for="ch" forName="Child2" refType="h" fact="0.2225"/>
              <dgm:constr type="w" for="ch" forName="Child2" refType="w" fact="0.2443"/>
              <dgm:constr type="h" for="ch" forName="Child2" refType="h" fact="0.227"/>
              <dgm:constr type="r" for="ch" forName="Child3" refType="w" fact="0.2443"/>
              <dgm:constr type="t" for="ch" forName="Child3" refType="h" fact="0.5433"/>
              <dgm:constr type="w" for="ch" forName="Child3" refType="w" fact="0.2443"/>
              <dgm:constr type="h" for="ch" forName="Child3" refType="h" fact="0.227"/>
              <dgm:constr type="r" for="ch" forName="Child4" refType="w" fact="0.3786"/>
              <dgm:constr type="t" for="ch" forName="Child4" refType="h" fact="0.7703"/>
              <dgm:constr type="w" for="ch" forName="Child4" refType="w" fact="0.2443"/>
              <dgm:constr type="h" for="ch" forName="Child4" refType="h" fact="0.227"/>
            </dgm:constrLst>
          </dgm:else>
        </dgm:choose>
      </dgm:else>
    </dgm:choose>
    <dgm:forEach name="wrapper" axis="self" ptType="parTrans">
      <dgm:forEach name="ImageRepeat" axis="self">
        <dgm:layoutNode name="Image" styleLbl="fgImgPlace1">
          <dgm:alg type="sp"/>
          <dgm:shape xmlns:r="http://schemas.openxmlformats.org/officeDocument/2006/relationships" type="ellipse" r:blip="" blipPhldr="1">
            <dgm:adjLst/>
          </dgm:shape>
          <dgm:presOf/>
        </dgm:layoutNode>
      </dgm:forEach>
    </dgm:forEach>
    <dgm:forEach name="Name16" axis="ch" ptType="node" cnt="1">
      <dgm:layoutNode name="Parent" styleLbl="node1">
        <dgm:varLst>
          <dgm:chMax val="4"/>
          <dgm:chPref val="3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17" axis="ch ch" ptType="node node" st="1 1" cnt="1 1">
      <dgm:layoutNode name="Accent" styleLbl="node1">
        <dgm:alg type="sp"/>
        <dgm:choose name="Name18">
          <dgm:if name="Name19" func="var" arg="dir" op="equ" val="norm">
            <dgm:choose name="Name20">
              <dgm:if name="Name21" axis="followSib" ptType="node" func="cnt" op="equ" val="0">
                <dgm:shape xmlns:r="http://schemas.openxmlformats.org/officeDocument/2006/relationships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2" axis="followSib" ptType="node" func="cnt" op="equ" val="1">
                <dgm:shape xmlns:r="http://schemas.openxmlformats.org/officeDocument/2006/relationships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3" axis="followSib" ptType="node" func="cnt" op="equ" val="2">
                <dgm:shape xmlns:r="http://schemas.openxmlformats.org/officeDocument/2006/relationships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24">
                <dgm:shape xmlns:r="http://schemas.openxmlformats.org/officeDocument/2006/relationships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if>
          <dgm:else name="Name25">
            <dgm:choose name="Name26">
              <dgm:if name="Name27" axis="followSib" ptType="node" func="cnt" op="equ" val="0">
                <dgm:shape xmlns:r="http://schemas.openxmlformats.org/officeDocument/2006/relationships" rot="180" type="blockArc" r:blip="">
                  <dgm:adjLst>
                    <dgm:adj idx="1" val="-49.0368"/>
                    <dgm:adj idx="2" val="49.4265"/>
                    <dgm:adj idx="3" val="0.0564"/>
                  </dgm:adjLst>
                </dgm:shape>
              </dgm:if>
              <dgm:if name="Name28" axis="followSib" ptType="node" func="cnt" op="equ" val="1">
                <dgm:shape xmlns:r="http://schemas.openxmlformats.org/officeDocument/2006/relationships" rot="180" type="blockArc" r:blip="">
                  <dgm:adjLst>
                    <dgm:adj idx="1" val="-64.2028"/>
                    <dgm:adj idx="2" val="64.5456"/>
                    <dgm:adj idx="3" val="0.0558"/>
                  </dgm:adjLst>
                </dgm:shape>
              </dgm:if>
              <dgm:if name="Name29" axis="followSib" ptType="node" func="cnt" op="equ" val="2">
                <dgm:shape xmlns:r="http://schemas.openxmlformats.org/officeDocument/2006/relationships" rot="180" type="blockArc" r:blip="">
                  <dgm:adjLst>
                    <dgm:adj idx="1" val="-67.8702"/>
                    <dgm:adj idx="2" val="68.6519"/>
                    <dgm:adj idx="3" val="0.0575"/>
                  </dgm:adjLst>
                </dgm:shape>
              </dgm:if>
              <dgm:else name="Name30">
                <dgm:shape xmlns:r="http://schemas.openxmlformats.org/officeDocument/2006/relationships" rot="180" type="blockArc" r:blip="">
                  <dgm:adjLst>
                    <dgm:adj idx="1" val="-84.8426"/>
                    <dgm:adj idx="2" val="84.8009"/>
                    <dgm:adj idx="3" val="0.0524"/>
                  </dgm:adjLst>
                </dgm:shape>
              </dgm:else>
            </dgm:choose>
          </dgm:else>
        </dgm:choose>
        <dgm:presOf/>
      </dgm:layoutNode>
      <dgm:layoutNode name="Image1" styleLbl="fgImgPlace1">
        <dgm:alg type="sp"/>
        <dgm:shape xmlns:r="http://schemas.openxmlformats.org/officeDocument/2006/relationships" type="ellipse" r:blip="" blipPhldr="1">
          <dgm:adjLst/>
        </dgm:shape>
        <dgm:presOf/>
      </dgm:layoutNode>
      <dgm:layoutNode name="Child1" styleLbl="revTx">
        <dgm:varLst>
          <dgm:chMax val="0"/>
          <dgm:chPref val="0"/>
          <dgm:bulletEnabled val="1"/>
        </dgm:varLst>
        <dgm:choose name="Name31">
          <dgm:if name="Name3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4" axis="ch ch" ptType="node node" st="1 2" cnt="1 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35" ref="ImageRepeat"/>
      </dgm:layoutNode>
      <dgm:layoutNode name="Child2" styleLbl="revTx">
        <dgm:varLst>
          <dgm:chMax val="0"/>
          <dgm:chPref val="0"/>
          <dgm:bulletEnabled val="1"/>
        </dgm:varLst>
        <dgm:choose name="Name36">
          <dgm:if name="Name3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3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39" axis="ch ch" ptType="node node" st="1 3" cnt="1 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40" ref="ImageRepeat"/>
      </dgm:layoutNode>
      <dgm:layoutNode name="Child3" styleLbl="revTx">
        <dgm:varLst>
          <dgm:chMax val="0"/>
          <dgm:chPref val="0"/>
          <dgm:bulletEnabled val="1"/>
        </dgm:varLst>
        <dgm:choose name="Name41">
          <dgm:if name="Name42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3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4" axis="ch ch" ptType="node node" st="1 4" cnt="1 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45" ref="ImageRepeat"/>
      </dgm:layoutNode>
      <dgm:layoutNode name="Child4" styleLbl="revTx">
        <dgm:varLst>
          <dgm:chMax val="0"/>
          <dgm:chPref val="0"/>
          <dgm:bulletEnabled val="1"/>
        </dgm:varLst>
        <dgm:choose name="Name46">
          <dgm:if name="Name47" func="var" arg="dir" op="equ" val="norm">
            <dgm:alg type="tx">
              <dgm:param type="parTxLTRAlign" val="l"/>
              <dgm:param type="shpTxLTRAlignCh" val="l"/>
              <dgm:param type="parTxRTLAlign" val="l"/>
              <dgm:param type="shpTxRTLAlignCh" val="l"/>
              <dgm:param type="lnSpAfParP" val="10"/>
            </dgm:alg>
          </dgm:if>
          <dgm:else name="Name48">
            <dgm:alg type="tx">
              <dgm:param type="parTxLTRAlign" val="r"/>
              <dgm:param type="shpTxLTRAlignCh" val="r"/>
              <dgm:param type="parTxRTLAlign" val="r"/>
              <dgm:param type="shpTxRTLAlignCh" val="r"/>
              <dgm:param type="lnSpAfParP" val="10"/>
            </dgm:alg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CCFBE2-2B8D-499C-81C9-2CD5B3EB8E93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4DD7E-3179-445A-81DB-781C4554AFF2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695366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545AC5-813F-4ED1-B011-8EA17CB93331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04B90-27FD-422C-8CC6-2AADAD122D08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707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9784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9569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49353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99138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489225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987070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484916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982761" algn="l" defTabSz="995690" rtl="0" eaLnBrk="1" latinLnBrk="1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>
          <a:xfrm>
            <a:off x="382588" y="685800"/>
            <a:ext cx="6092825" cy="3429000"/>
          </a:xfrm>
        </p:spPr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04B90-27FD-422C-8CC6-2AADAD122D0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3391061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40"/>
            <a:ext cx="12190413" cy="6857107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4" name="부제목 2"/>
          <p:cNvSpPr>
            <a:spLocks noGrp="1"/>
          </p:cNvSpPr>
          <p:nvPr>
            <p:ph type="subTitle" idx="1"/>
          </p:nvPr>
        </p:nvSpPr>
        <p:spPr>
          <a:xfrm>
            <a:off x="550590" y="3069754"/>
            <a:ext cx="4536504" cy="795449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12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  <a:lvl2pPr marL="4978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56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35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13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89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870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849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827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endParaRPr lang="ko-KR" altLang="en-US" dirty="0"/>
          </a:p>
        </p:txBody>
      </p:sp>
      <p:sp>
        <p:nvSpPr>
          <p:cNvPr id="15" name="제목 1"/>
          <p:cNvSpPr>
            <a:spLocks noGrp="1"/>
          </p:cNvSpPr>
          <p:nvPr>
            <p:ph type="ctrTitle" hasCustomPrompt="1"/>
          </p:nvPr>
        </p:nvSpPr>
        <p:spPr>
          <a:xfrm>
            <a:off x="531461" y="889876"/>
            <a:ext cx="7200800" cy="2045207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5800" kern="1200" baseline="0" dirty="0">
                <a:solidFill>
                  <a:srgbClr val="039AB4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제목을</a:t>
            </a:r>
            <a:r>
              <a:rPr lang="en-US" altLang="ko-KR" dirty="0"/>
              <a:t> </a:t>
            </a:r>
            <a:r>
              <a:rPr lang="ko-KR" altLang="en-US" dirty="0"/>
              <a:t>입력하시오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"/>
            <a:ext cx="12190410" cy="6857105"/>
          </a:xfrm>
          <a:prstGeom prst="rect">
            <a:avLst/>
          </a:prstGeom>
        </p:spPr>
      </p:pic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"/>
            <a:ext cx="12190410" cy="6857105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"/>
            <a:ext cx="12190410" cy="6857106"/>
          </a:xfrm>
          <a:prstGeom prst="rect">
            <a:avLst/>
          </a:prstGeom>
        </p:spPr>
      </p:pic>
      <p:sp>
        <p:nvSpPr>
          <p:cNvPr id="15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9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  <p:sp>
        <p:nvSpPr>
          <p:cNvPr id="14" name="제목 1"/>
          <p:cNvSpPr>
            <a:spLocks noGrp="1"/>
          </p:cNvSpPr>
          <p:nvPr>
            <p:ph type="title"/>
          </p:nvPr>
        </p:nvSpPr>
        <p:spPr>
          <a:xfrm>
            <a:off x="609520" y="189434"/>
            <a:ext cx="10971373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2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13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1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그림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"/>
            <a:ext cx="12190410" cy="6857106"/>
          </a:xfrm>
          <a:prstGeom prst="rect">
            <a:avLst/>
          </a:prstGeom>
        </p:spPr>
      </p:pic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521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165059" y="6502342"/>
            <a:ext cx="3860297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8736463" y="6502342"/>
            <a:ext cx="2844430" cy="220692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5" name="제목 1"/>
          <p:cNvSpPr>
            <a:spLocks noGrp="1"/>
          </p:cNvSpPr>
          <p:nvPr>
            <p:ph type="title"/>
          </p:nvPr>
        </p:nvSpPr>
        <p:spPr>
          <a:xfrm>
            <a:off x="609521" y="189434"/>
            <a:ext cx="10971372" cy="798753"/>
          </a:xfrm>
        </p:spPr>
        <p:txBody>
          <a:bodyPr vert="horz" lIns="99569" tIns="49785" rIns="99569" bIns="49785" rtlCol="0" anchor="ctr">
            <a:norm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4000" b="1" kern="1200" baseline="0" dirty="0">
                <a:solidFill>
                  <a:schemeClr val="bg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16" name="내용 개체 틀 2"/>
          <p:cNvSpPr>
            <a:spLocks noGrp="1"/>
          </p:cNvSpPr>
          <p:nvPr>
            <p:ph idx="1" hasCustomPrompt="1"/>
          </p:nvPr>
        </p:nvSpPr>
        <p:spPr>
          <a:xfrm>
            <a:off x="609521" y="1485578"/>
            <a:ext cx="10971372" cy="4824535"/>
          </a:xfrm>
        </p:spPr>
        <p:txBody>
          <a:bodyPr>
            <a:normAutofit/>
          </a:bodyPr>
          <a:lstStyle>
            <a:lvl1pPr algn="l">
              <a:buNone/>
              <a:defRPr sz="2000" b="0" i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맑은 고딕" pitchFamily="50" charset="-127"/>
              </a:defRPr>
            </a:lvl1pPr>
            <a:lvl2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2pPr>
            <a:lvl3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3pPr>
            <a:lvl4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4pPr>
            <a:lvl5pPr algn="l">
              <a:buNone/>
              <a:defRPr sz="2500" baseline="0">
                <a:solidFill>
                  <a:schemeClr val="tx1">
                    <a:lumMod val="75000"/>
                    <a:lumOff val="25000"/>
                  </a:schemeClr>
                </a:solidFill>
                <a:latin typeface="Noto Sans" pitchFamily="34" charset="0"/>
                <a:ea typeface="맑은 고딕" pitchFamily="50" charset="-127"/>
              </a:defRPr>
            </a:lvl5pPr>
          </a:lstStyle>
          <a:p>
            <a:pPr lvl="0"/>
            <a:r>
              <a:rPr lang="en-US" altLang="ko-KR" dirty="0"/>
              <a:t>Replaced with your own text</a:t>
            </a:r>
            <a:endParaRPr lang="ko-KR" alt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240"/>
            <a:ext cx="12190410" cy="6857106"/>
          </a:xfrm>
          <a:prstGeom prst="rect">
            <a:avLst/>
          </a:prstGeom>
        </p:spPr>
      </p:pic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8" name="제목 1"/>
          <p:cNvSpPr>
            <a:spLocks noGrp="1"/>
          </p:cNvSpPr>
          <p:nvPr>
            <p:ph type="ctrTitle"/>
          </p:nvPr>
        </p:nvSpPr>
        <p:spPr>
          <a:xfrm>
            <a:off x="609521" y="1341562"/>
            <a:ext cx="7186734" cy="1800200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01BBE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endParaRPr lang="ko-KR" alt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609521" y="19030"/>
            <a:ext cx="10971372" cy="797093"/>
          </a:xfrm>
          <a:prstGeom prst="rect">
            <a:avLst/>
          </a:prstGeom>
        </p:spPr>
        <p:txBody>
          <a:bodyPr vert="horz" lIns="99569" tIns="49785" rIns="99569" bIns="49785" rtlCol="0" anchor="ctr">
            <a:normAutofit/>
          </a:bodyPr>
          <a:lstStyle/>
          <a:p>
            <a:r>
              <a:rPr lang="ko-KR" altLang="en-US" dirty="0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609521" y="1062267"/>
            <a:ext cx="10971372" cy="5287636"/>
          </a:xfrm>
          <a:prstGeom prst="rect">
            <a:avLst/>
          </a:prstGeom>
        </p:spPr>
        <p:txBody>
          <a:bodyPr vert="horz" lIns="99569" tIns="49785" rIns="99569" bIns="49785" rtlCol="0">
            <a:normAutofit/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609521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3D6733-6F27-4404-AB51-585418F146E5}" type="datetimeFigureOut">
              <a:rPr lang="ko-KR" altLang="en-US" smtClean="0"/>
              <a:pPr/>
              <a:t>2022-05-23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059" y="6430887"/>
            <a:ext cx="3860297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736463" y="6430887"/>
            <a:ext cx="2844430" cy="292147"/>
          </a:xfrm>
          <a:prstGeom prst="rect">
            <a:avLst/>
          </a:prstGeom>
        </p:spPr>
        <p:txBody>
          <a:bodyPr vert="horz" lIns="99569" tIns="49785" rIns="99569" bIns="49785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6BC638-39B7-4287-91A7-2A3DDA573295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56" r:id="rId4"/>
    <p:sldLayoutId id="2147483650" r:id="rId5"/>
    <p:sldLayoutId id="2147483657" r:id="rId6"/>
  </p:sldLayoutIdLst>
  <p:txStyles>
    <p:titleStyle>
      <a:lvl1pPr algn="l" defTabSz="995690" rtl="0" eaLnBrk="1" latinLnBrk="1" hangingPunct="1">
        <a:spcBef>
          <a:spcPct val="0"/>
        </a:spcBef>
        <a:buNone/>
        <a:defRPr lang="ko-KR" altLang="en-US" sz="3800" kern="1200">
          <a:solidFill>
            <a:sysClr val="windowText" lastClr="000000"/>
          </a:solidFill>
          <a:latin typeface="맑은 고딕" pitchFamily="50" charset="-127"/>
          <a:ea typeface="맑은 고딕" pitchFamily="50" charset="-127"/>
          <a:cs typeface="+mj-cs"/>
        </a:defRPr>
      </a:lvl1pPr>
    </p:titleStyle>
    <p:bodyStyle>
      <a:lvl1pPr marL="373384" indent="-373384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7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1pPr>
      <a:lvl2pPr marL="808998" indent="-31115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2pPr>
      <a:lvl3pPr marL="124461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3pPr>
      <a:lvl4pPr marL="1742458" indent="-248923" algn="l" defTabSz="995690" rtl="0" eaLnBrk="1" latinLnBrk="1" hangingPunct="1">
        <a:spcBef>
          <a:spcPct val="20000"/>
        </a:spcBef>
        <a:buFont typeface="Arial" pitchFamily="34" charset="0"/>
        <a:buChar char="–"/>
        <a:defRPr lang="ko-KR" altLang="en-US" sz="2000" kern="1200" smtClean="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4pPr>
      <a:lvl5pPr marL="2240303" indent="-248923" algn="l" defTabSz="995690" rtl="0" eaLnBrk="1" latinLnBrk="1" hangingPunct="1">
        <a:spcBef>
          <a:spcPct val="20000"/>
        </a:spcBef>
        <a:buFont typeface="Arial" pitchFamily="34" charset="0"/>
        <a:buChar char="»"/>
        <a:defRPr lang="ko-KR" altLang="en-US" sz="2000" kern="1200">
          <a:solidFill>
            <a:schemeClr val="tx1"/>
          </a:solidFill>
          <a:latin typeface="맑은 고딕" pitchFamily="50" charset="-127"/>
          <a:ea typeface="맑은 고딕" pitchFamily="50" charset="-127"/>
          <a:cs typeface="+mn-cs"/>
        </a:defRPr>
      </a:lvl5pPr>
      <a:lvl6pPr marL="273814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3599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33838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31683" indent="-248923" algn="l" defTabSz="995690" rtl="0" eaLnBrk="1" latinLnBrk="1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784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569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353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138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9225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7070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84916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82761" algn="l" defTabSz="995690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부제목 7"/>
          <p:cNvSpPr>
            <a:spLocks noGrp="1"/>
          </p:cNvSpPr>
          <p:nvPr>
            <p:ph type="subTitle" idx="1"/>
          </p:nvPr>
        </p:nvSpPr>
        <p:spPr>
          <a:xfrm>
            <a:off x="-169490" y="1701602"/>
            <a:ext cx="4922018" cy="280831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en-US" altLang="ko-K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15E7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ASPECTE GENERALE PRIVIND ANALIZA SECTORULUI </a:t>
            </a:r>
            <a:endParaRPr lang="ro-RO" altLang="ko-KR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15E7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15E7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DE ACVACULTURĂ DIN ROM</a:t>
            </a:r>
            <a:r>
              <a:rPr lang="ro-RO" altLang="ko-K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15E7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Â</a:t>
            </a:r>
            <a:r>
              <a:rPr lang="en-US" altLang="ko-K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15E7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NIA </a:t>
            </a:r>
            <a:endParaRPr lang="ro-RO" altLang="ko-KR" sz="2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015E7D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Impact" panose="020B080603090205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altLang="ko-KR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015E7D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Impact" panose="020B0806030902050204" pitchFamily="34" charset="0"/>
                <a:cs typeface="Arial" panose="020B0604020202020204" pitchFamily="34" charset="0"/>
              </a:rPr>
              <a:t>ÎN ANUL 2020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310A0E7-0565-195C-4B70-9A18C54E341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51" y="117427"/>
            <a:ext cx="7272808" cy="5857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46B325B-734D-0CD4-7A23-5AABA65FE373}"/>
              </a:ext>
            </a:extLst>
          </p:cNvPr>
          <p:cNvSpPr txBox="1"/>
          <p:nvPr/>
        </p:nvSpPr>
        <p:spPr>
          <a:xfrm>
            <a:off x="0" y="5508298"/>
            <a:ext cx="847147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o-RO" sz="1900" b="1" i="1" dirty="0">
                <a:latin typeface="Monotype Corsiva" panose="03010101010201010101" pitchFamily="66" charset="0"/>
              </a:rPr>
              <a:t>Magdalena Tenciu</a:t>
            </a:r>
            <a:r>
              <a:rPr lang="ro-RO" sz="1900" i="1" dirty="0">
                <a:latin typeface="Monotype Corsiva" panose="03010101010201010101" pitchFamily="66" charset="0"/>
              </a:rPr>
              <a:t>, Floricel-Maricel Dima, Neculai Patriche, Marilena-Florentina Lăcătuș, </a:t>
            </a:r>
          </a:p>
          <a:p>
            <a:r>
              <a:rPr lang="ro-RO" sz="1900" i="1" dirty="0">
                <a:latin typeface="Monotype Corsiva" panose="03010101010201010101" pitchFamily="66" charset="0"/>
              </a:rPr>
              <a:t>Georgiana Năstase, Elena-Ioana Coman, Veta Nistor, Elena Sîrbu, Maria-Desimira Stroe</a:t>
            </a:r>
            <a:endParaRPr lang="en-US" sz="1900" i="1" dirty="0">
              <a:latin typeface="Monotype Corsiva" panose="03010101010201010101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8897D30-7BC8-8A2A-9734-67AFFB900D9C}"/>
              </a:ext>
            </a:extLst>
          </p:cNvPr>
          <p:cNvSpPr txBox="1"/>
          <p:nvPr/>
        </p:nvSpPr>
        <p:spPr>
          <a:xfrm>
            <a:off x="87434" y="477466"/>
            <a:ext cx="5112568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Producția</a:t>
            </a:r>
            <a:r>
              <a:rPr lang="en-US" sz="2400" b="1" dirty="0">
                <a:latin typeface="Comic Sans MS" panose="030F0702030302020204" pitchFamily="66" charset="0"/>
              </a:rPr>
              <a:t> din </a:t>
            </a:r>
            <a:r>
              <a:rPr lang="en-US" sz="2400" b="1" dirty="0" err="1">
                <a:latin typeface="Comic Sans MS" panose="030F0702030302020204" pitchFamily="66" charset="0"/>
              </a:rPr>
              <a:t>acvacultură</a:t>
            </a:r>
            <a:r>
              <a:rPr lang="en-US" sz="2400" b="1" dirty="0">
                <a:latin typeface="Comic Sans MS" panose="030F0702030302020204" pitchFamily="66" charset="0"/>
              </a:rPr>
              <a:t> la </a:t>
            </a:r>
            <a:r>
              <a:rPr lang="en-US" sz="2400" b="1" dirty="0" err="1">
                <a:latin typeface="Comic Sans MS" panose="030F0702030302020204" pitchFamily="66" charset="0"/>
              </a:rPr>
              <a:t>nivel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endParaRPr lang="ro-RO" sz="24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national,raportată</a:t>
            </a:r>
            <a:r>
              <a:rPr lang="en-US" sz="2400" b="1" dirty="0">
                <a:latin typeface="Comic Sans MS" panose="030F0702030302020204" pitchFamily="66" charset="0"/>
              </a:rPr>
              <a:t> pe </a:t>
            </a:r>
            <a:r>
              <a:rPr lang="en-US" sz="2400" b="1" dirty="0" err="1">
                <a:latin typeface="Comic Sans MS" panose="030F0702030302020204" pitchFamily="66" charset="0"/>
              </a:rPr>
              <a:t>specii</a:t>
            </a:r>
            <a:r>
              <a:rPr lang="en-US" sz="2400" b="1" dirty="0">
                <a:latin typeface="Comic Sans MS" panose="030F0702030302020204" pitchFamily="66" charset="0"/>
              </a:rPr>
              <a:t>, </a:t>
            </a:r>
            <a:endParaRPr lang="ro-RO" sz="2400" b="1" dirty="0">
              <a:latin typeface="Comic Sans MS" panose="030F0702030302020204" pitchFamily="66" charset="0"/>
            </a:endParaRPr>
          </a:p>
          <a:p>
            <a:pPr algn="ctr"/>
            <a:r>
              <a:rPr lang="en-US" sz="2400" b="1" dirty="0" err="1">
                <a:latin typeface="Comic Sans MS" panose="030F0702030302020204" pitchFamily="66" charset="0"/>
              </a:rPr>
              <a:t>în</a:t>
            </a:r>
            <a:r>
              <a:rPr lang="en-US" sz="2400" b="1" dirty="0"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atin typeface="Comic Sans MS" panose="030F0702030302020204" pitchFamily="66" charset="0"/>
              </a:rPr>
              <a:t>anul</a:t>
            </a:r>
            <a:r>
              <a:rPr lang="en-US" sz="2400" b="1" dirty="0">
                <a:latin typeface="Comic Sans MS" panose="030F0702030302020204" pitchFamily="66" charset="0"/>
              </a:rPr>
              <a:t> 2020</a:t>
            </a:r>
          </a:p>
          <a:p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6B9541C9-9A2B-788E-7B3B-D04AA7C2B32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8559061"/>
              </p:ext>
            </p:extLst>
          </p:nvPr>
        </p:nvGraphicFramePr>
        <p:xfrm>
          <a:off x="5807174" y="0"/>
          <a:ext cx="6383238" cy="6587722"/>
        </p:xfrm>
        <a:graphic>
          <a:graphicData uri="http://schemas.openxmlformats.org/drawingml/2006/table">
            <a:tbl>
              <a:tblPr firstRow="1" firstCol="1" bandRow="1">
                <a:tableStyleId>{3C2FFA5D-87B4-456A-9821-1D502468CF0F}</a:tableStyleId>
              </a:tblPr>
              <a:tblGrid>
                <a:gridCol w="1206572">
                  <a:extLst>
                    <a:ext uri="{9D8B030D-6E8A-4147-A177-3AD203B41FA5}">
                      <a16:colId xmlns:a16="http://schemas.microsoft.com/office/drawing/2014/main" val="637140967"/>
                    </a:ext>
                  </a:extLst>
                </a:gridCol>
                <a:gridCol w="1229534">
                  <a:extLst>
                    <a:ext uri="{9D8B030D-6E8A-4147-A177-3AD203B41FA5}">
                      <a16:colId xmlns:a16="http://schemas.microsoft.com/office/drawing/2014/main" val="2334774091"/>
                    </a:ext>
                  </a:extLst>
                </a:gridCol>
                <a:gridCol w="817865">
                  <a:extLst>
                    <a:ext uri="{9D8B030D-6E8A-4147-A177-3AD203B41FA5}">
                      <a16:colId xmlns:a16="http://schemas.microsoft.com/office/drawing/2014/main" val="3076571065"/>
                    </a:ext>
                  </a:extLst>
                </a:gridCol>
                <a:gridCol w="920011">
                  <a:extLst>
                    <a:ext uri="{9D8B030D-6E8A-4147-A177-3AD203B41FA5}">
                      <a16:colId xmlns:a16="http://schemas.microsoft.com/office/drawing/2014/main" val="1127399165"/>
                    </a:ext>
                  </a:extLst>
                </a:gridCol>
                <a:gridCol w="1078826">
                  <a:extLst>
                    <a:ext uri="{9D8B030D-6E8A-4147-A177-3AD203B41FA5}">
                      <a16:colId xmlns:a16="http://schemas.microsoft.com/office/drawing/2014/main" val="2913773840"/>
                    </a:ext>
                  </a:extLst>
                </a:gridCol>
                <a:gridCol w="1024955">
                  <a:extLst>
                    <a:ext uri="{9D8B030D-6E8A-4147-A177-3AD203B41FA5}">
                      <a16:colId xmlns:a16="http://schemas.microsoft.com/office/drawing/2014/main" val="1247849554"/>
                    </a:ext>
                  </a:extLst>
                </a:gridCol>
                <a:gridCol w="105475">
                  <a:extLst>
                    <a:ext uri="{9D8B030D-6E8A-4147-A177-3AD203B41FA5}">
                      <a16:colId xmlns:a16="http://schemas.microsoft.com/office/drawing/2014/main" val="1088444588"/>
                    </a:ext>
                  </a:extLst>
                </a:gridCol>
              </a:tblGrid>
              <a:tr h="6664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PRODUCȚIE ACVACULTURĂ 2020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 algn="ctr">
                        <a:lnSpc>
                          <a:spcPct val="115000"/>
                        </a:lnSpc>
                        <a:buSzPts val="1200"/>
                        <a:buFont typeface="Arial" panose="020B0604020202020204" pitchFamily="34" charset="0"/>
                        <a:buChar char="-"/>
                        <a:tabLst>
                          <a:tab pos="678180" algn="l"/>
                        </a:tabLs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Tone - </a:t>
                      </a:r>
                      <a:endParaRPr lang="en-US" sz="12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7230515"/>
                  </a:ext>
                </a:extLst>
              </a:tr>
              <a:tr h="85271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Specia/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Vârsta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Pește consum</a:t>
                      </a: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Vara I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Vara II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ro-RO" sz="12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Pescuit recreativ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14964896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Crap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3.165,313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230,708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1140,773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641,663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5.178,457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17915814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Novac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2.349,305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20,741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50,554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37,177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2.457,777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69582640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Sânger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1.781,073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47,819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54,107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1.882,999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66161308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Cosaș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204,819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10,779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15,128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106,875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337,601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080404628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Caras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1.054,662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23,639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91,691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501,932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1.671,924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59470051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Sturioni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79,443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0,243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2,948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82,634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83138687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Poliodon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0,852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0,852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08113814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Somn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71,628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1,644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1,004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5,254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79,530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2107301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Somn pitic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1,461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1,461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923481378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Șalău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78,992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1,071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1,089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6,718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87,870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36848644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Știucă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20,724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1,048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1,398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3,930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27,100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64098551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Biban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7,205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0,300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1,244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8,749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637248132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Păstrăv 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2.400,461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99,762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92,302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15,420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2.607,945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53778645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Babușcă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3,956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1,746 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5,702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228785032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Lin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0,736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1,014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1,750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387122044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Platică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163,177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19,398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11,793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194,368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29287148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Roșioară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17,535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3,563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21,098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604259876"/>
                  </a:ext>
                </a:extLst>
              </a:tr>
              <a:tr h="20869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Somn african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90,243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0,750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90,993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37711918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Anghilă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0,137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0,137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418346009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Oblete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0,200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23499731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Avat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1,000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99143653"/>
                  </a:ext>
                </a:extLst>
              </a:tr>
              <a:tr h="2314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Total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11.491,722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437,454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1.416,585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1.394,386</a:t>
                      </a:r>
                      <a:endParaRPr lang="en-US" sz="110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ro-RO" sz="12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14.740,147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7795" marR="6779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en-US" sz="11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en-US" sz="1100" dirty="0">
                        <a:solidFill>
                          <a:srgbClr val="00000A"/>
                        </a:solidFill>
                        <a:effectLst/>
                        <a:latin typeface="Arial" panose="020B060402020202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738735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4444E256-9964-9557-0F2F-48059825146A}"/>
              </a:ext>
            </a:extLst>
          </p:cNvPr>
          <p:cNvSpPr txBox="1"/>
          <p:nvPr/>
        </p:nvSpPr>
        <p:spPr>
          <a:xfrm>
            <a:off x="603" y="1982685"/>
            <a:ext cx="5688632" cy="23444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49580" algn="r">
              <a:lnSpc>
                <a:spcPct val="115000"/>
              </a:lnSpc>
              <a:spcAft>
                <a:spcPts val="800"/>
              </a:spcAft>
            </a:pPr>
            <a:r>
              <a:rPr lang="ro-RO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sz="1800" dirty="0">
              <a:solidFill>
                <a:srgbClr val="00000A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ro-RO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	Pe categorii de vârstă, cea mai mare 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pondere din totalul producției din acvacultură,  a fost deținută de peștele de consum cu un </a:t>
            </a:r>
          </a:p>
          <a:p>
            <a:pPr algn="just">
              <a:lnSpc>
                <a:spcPct val="150000"/>
              </a:lnSpc>
            </a:pPr>
            <a:r>
              <a:rPr lang="ro-RO" dirty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Times New Roman" panose="02020603050405020304" pitchFamily="18" charset="0"/>
              </a:rPr>
              <a:t>procent de 78%. </a:t>
            </a:r>
            <a:endParaRPr 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3183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546922F-BC7B-2DE8-2552-FC43244EA16D}"/>
              </a:ext>
            </a:extLst>
          </p:cNvPr>
          <p:cNvSpPr txBox="1"/>
          <p:nvPr/>
        </p:nvSpPr>
        <p:spPr>
          <a:xfrm>
            <a:off x="4150990" y="477466"/>
            <a:ext cx="21602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2400" dirty="0">
                <a:latin typeface="Comic Sans MS" panose="030F0702030302020204" pitchFamily="66" charset="0"/>
              </a:rPr>
              <a:t>CONCLUZII ! </a:t>
            </a:r>
            <a:endParaRPr lang="en-US" sz="2400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DF074C9-315D-21B9-61A6-36F7D5F5FE26}"/>
              </a:ext>
            </a:extLst>
          </p:cNvPr>
          <p:cNvSpPr txBox="1"/>
          <p:nvPr/>
        </p:nvSpPr>
        <p:spPr>
          <a:xfrm>
            <a:off x="3358902" y="1937059"/>
            <a:ext cx="9047535" cy="451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o-RO" b="1" dirty="0">
                <a:solidFill>
                  <a:srgbClr val="01BBE1"/>
                </a:solidFill>
              </a:rPr>
              <a:t> 			</a:t>
            </a:r>
            <a:r>
              <a:rPr lang="ro-RO" sz="1900" b="1" dirty="0">
                <a:solidFill>
                  <a:srgbClr val="01BBE1"/>
                </a:solidFill>
              </a:rPr>
              <a:t>       </a:t>
            </a: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În anul 2020, a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cvacultura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s-a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desfăşurat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		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practic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exclusiv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în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ape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dulci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şi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s-a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caracterizat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ro-RO" sz="19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din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punct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de</a:t>
            </a: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vedere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tehnologic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prin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creşterea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intensivă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ro-RO" sz="19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(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mai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ales a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salmonidelor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),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creşterea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extensivă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şi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ro-RO" sz="19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	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semi</a:t>
            </a: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-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intensivă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a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ciprinidelor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în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policultură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în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endParaRPr lang="ro-RO" sz="1900" b="1" dirty="0">
              <a:solidFill>
                <a:srgbClr val="00B0F0"/>
              </a:solidFill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                 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bazine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de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pământ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(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heleşteie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,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iazuri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şi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 </a:t>
            </a:r>
            <a:r>
              <a:rPr lang="en-US" sz="1900" b="1" dirty="0" err="1">
                <a:solidFill>
                  <a:srgbClr val="00B0F0"/>
                </a:solidFill>
                <a:latin typeface="Comic Sans MS" panose="030F0702030302020204" pitchFamily="66" charset="0"/>
              </a:rPr>
              <a:t>lacuri</a:t>
            </a:r>
            <a:r>
              <a:rPr lang="en-US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);</a:t>
            </a:r>
          </a:p>
          <a:p>
            <a:pPr algn="just">
              <a:lnSpc>
                <a:spcPct val="150000"/>
              </a:lnSpc>
            </a:pPr>
            <a:r>
              <a:rPr lang="ro-RO" sz="1900" b="1" dirty="0">
                <a:solidFill>
                  <a:srgbClr val="00B0F0"/>
                </a:solidFill>
                <a:latin typeface="Comic Sans MS" panose="030F0702030302020204" pitchFamily="66" charset="0"/>
              </a:rPr>
              <a:t>	</a:t>
            </a: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Structura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pe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specii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producţiei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piscicole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provenită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din </a:t>
            </a:r>
            <a:endParaRPr lang="ro-RO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  <a:p>
            <a:pPr algn="just">
              <a:lnSpc>
                <a:spcPct val="150000"/>
              </a:lnSpc>
            </a:pP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acvacultură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a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fost</a:t>
            </a:r>
            <a:r>
              <a:rPr lang="ro-RO" b="1" dirty="0">
                <a:solidFill>
                  <a:srgbClr val="FFFF00"/>
                </a:solidFill>
                <a:latin typeface="Comic Sans MS" panose="030F0702030302020204" pitchFamily="66" charset="0"/>
              </a:rPr>
              <a:t> reprezentată de: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ciprinide</a:t>
            </a:r>
            <a:r>
              <a:rPr lang="en-US" b="1" dirty="0">
                <a:solidFill>
                  <a:srgbClr val="FFFF00"/>
                </a:solidFill>
                <a:latin typeface="Comic Sans MS" panose="030F0702030302020204" pitchFamily="66" charset="0"/>
              </a:rPr>
              <a:t> </a:t>
            </a:r>
            <a:r>
              <a:rPr lang="en-US" b="1" dirty="0" err="1">
                <a:solidFill>
                  <a:srgbClr val="FFFF00"/>
                </a:solidFill>
                <a:latin typeface="Comic Sans MS" panose="030F0702030302020204" pitchFamily="66" charset="0"/>
              </a:rPr>
              <a:t>asiatice</a:t>
            </a:r>
            <a:r>
              <a:rPr lang="ro-RO" b="1" dirty="0">
                <a:solidFill>
                  <a:srgbClr val="FFFF00"/>
                </a:solidFill>
                <a:latin typeface="Comic Sans MS" panose="030F0702030302020204" pitchFamily="66" charset="0"/>
              </a:rPr>
              <a:t> 38%, </a:t>
            </a:r>
          </a:p>
          <a:p>
            <a:pPr algn="just">
              <a:lnSpc>
                <a:spcPct val="150000"/>
              </a:lnSpc>
            </a:pPr>
            <a:r>
              <a:rPr lang="ro-RO" b="1" dirty="0">
                <a:solidFill>
                  <a:srgbClr val="FFFF00"/>
                </a:solidFill>
                <a:latin typeface="Comic Sans MS" panose="030F0702030302020204" pitchFamily="66" charset="0"/>
              </a:rPr>
              <a:t>crap 27%, păstrăv 21%, caras 9% și alte specii 5%.</a:t>
            </a:r>
            <a:endParaRPr lang="en-US" b="1" dirty="0">
              <a:solidFill>
                <a:srgbClr val="FFFF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4412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>
            <a:extLst>
              <a:ext uri="{FF2B5EF4-FFF2-40B4-BE49-F238E27FC236}">
                <a16:creationId xmlns:a16="http://schemas.microsoft.com/office/drawing/2014/main" id="{DBB241E8-458F-502F-ACB6-54120F63EB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118542" y="333450"/>
            <a:ext cx="4261470" cy="377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sz="1800" b="1" dirty="0">
                <a:latin typeface="Comic Sans MS" panose="030F0702030302020204" pitchFamily="66" charset="0"/>
              </a:rPr>
              <a:t>INTRODUCERE</a:t>
            </a:r>
            <a:endParaRPr lang="en-US" sz="1800" b="1" dirty="0">
              <a:latin typeface="Comic Sans MS" panose="030F0702030302020204" pitchFamily="66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78096C2-AB86-1B98-537D-1279B23466B9}"/>
              </a:ext>
            </a:extLst>
          </p:cNvPr>
          <p:cNvSpPr txBox="1"/>
          <p:nvPr/>
        </p:nvSpPr>
        <p:spPr>
          <a:xfrm>
            <a:off x="118542" y="1629594"/>
            <a:ext cx="11521280" cy="398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>
              <a:lnSpc>
                <a:spcPct val="150000"/>
              </a:lnSpc>
            </a:pPr>
            <a:r>
              <a:rPr lang="ro-RO" sz="1400" dirty="0">
                <a:latin typeface="Trebuchet MS" panose="020B0603020202020204" pitchFamily="34" charset="0"/>
              </a:rPr>
              <a:t>	</a:t>
            </a:r>
            <a:r>
              <a:rPr lang="en-US" sz="3600" b="1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escuitul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acvacultura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ocupă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încă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un loc important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între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domeniile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interes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naţional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r>
              <a:rPr lang="ro-RO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o-RO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mportanţa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acestui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sector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dată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rolul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social pe care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îl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are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pentru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populaţiile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zonele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costiere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resursele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financiare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rezultate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sprijină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parte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semnificativă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populaţiei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),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prin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potenţialul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resurse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alimentare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ro-RO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ș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contribuie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protejarea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zonelor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umede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biodiversitatea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o-RO" sz="18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speciilor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apele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ţării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  <a:endParaRPr lang="ro-RO" sz="18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 defTabSz="540000">
              <a:lnSpc>
                <a:spcPct val="150000"/>
              </a:lnSpc>
            </a:pPr>
            <a:r>
              <a:rPr lang="ro-RO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Sectorul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piscicol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din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România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include pe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lângă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activităţile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acvacultură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pescuit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apele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interioare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pescuit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marin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activităţile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o-RO" sz="18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 defTabSz="540000">
              <a:lnSpc>
                <a:spcPct val="150000"/>
              </a:lnSpc>
            </a:pP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de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procesare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marketing. </a:t>
            </a:r>
            <a:endParaRPr lang="ro-RO" sz="18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Cea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mai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importantă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activitate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este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acvacultura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ape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dulci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fiind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urmată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pescuitul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ape </a:t>
            </a:r>
            <a:r>
              <a:rPr lang="en-US" sz="18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interioare</a:t>
            </a:r>
            <a:r>
              <a:rPr lang="en-US" sz="18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 </a:t>
            </a:r>
            <a:endParaRPr lang="ro-RO" sz="18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en-US" sz="1400" dirty="0">
              <a:solidFill>
                <a:srgbClr val="015E7D"/>
              </a:solidFill>
              <a:latin typeface="Trebuchet MS" panose="020B0603020202020204" pitchFamily="34" charset="0"/>
            </a:endParaRPr>
          </a:p>
          <a:p>
            <a:pPr algn="just"/>
            <a:endParaRPr lang="en-US" sz="1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A478DFB-017D-44A3-774D-A8DBC1FDBC8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51" t="1712" r="8651"/>
          <a:stretch/>
        </p:blipFill>
        <p:spPr>
          <a:xfrm>
            <a:off x="-55737" y="-170606"/>
            <a:ext cx="12190413" cy="703019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E1A2A4A-E99E-3BDC-E671-4CBD3FE20564}"/>
              </a:ext>
            </a:extLst>
          </p:cNvPr>
          <p:cNvSpPr txBox="1"/>
          <p:nvPr/>
        </p:nvSpPr>
        <p:spPr>
          <a:xfrm>
            <a:off x="139601" y="979151"/>
            <a:ext cx="11809312" cy="13773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ro-RO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   </a:t>
            </a:r>
            <a:r>
              <a:rPr lang="en-US" sz="36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omânia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are ca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tradiţie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creşterea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peștilor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sisteme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tehnologice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extensive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semi-intensive,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practicată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bazine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din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pământ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endParaRPr lang="ro-RO" sz="20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sunt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prietenoase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cu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mediul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înconjurător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heleşteie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iazuri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lacuri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creşterea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intensivă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mai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ales a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salmonidelor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).</a:t>
            </a:r>
            <a:endParaRPr lang="ro-RO" sz="20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 defTabSz="540000">
              <a:lnSpc>
                <a:spcPct val="150000"/>
              </a:lnSpc>
            </a:pPr>
            <a:r>
              <a:rPr lang="ro-RO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	</a:t>
            </a:r>
            <a:endParaRPr lang="en-US" sz="20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BC18C00-EA37-D610-87E1-70CC5DAF5587}"/>
              </a:ext>
            </a:extLst>
          </p:cNvPr>
          <p:cNvSpPr txBox="1"/>
          <p:nvPr/>
        </p:nvSpPr>
        <p:spPr>
          <a:xfrm>
            <a:off x="222945" y="1905636"/>
            <a:ext cx="118093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en-US" sz="36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M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ajoritatea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amenajărilor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piscicole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au un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istoric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relativ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îndelungat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s-au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încadrat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foarte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bine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peisajul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natural,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jucând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un </a:t>
            </a:r>
            <a:endParaRPr lang="ro-RO" sz="20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 defTabSz="540000"/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rol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important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consolidarea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echilibrelor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ecologice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preluarea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excesului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de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apă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asigurarea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şi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menţinerea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unor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suprafeţe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endParaRPr lang="ro-RO" sz="2000" dirty="0">
              <a:solidFill>
                <a:srgbClr val="015E7D"/>
              </a:solidFill>
              <a:latin typeface="Monotype Corsiva" panose="03010101010201010101" pitchFamily="66" charset="0"/>
              <a:cs typeface="Times New Roman" panose="02020603050405020304" pitchFamily="18" charset="0"/>
            </a:endParaRPr>
          </a:p>
          <a:p>
            <a:pPr algn="just" defTabSz="540000"/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întinse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de zone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umede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care au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îmbunătăţit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pe plan local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mediul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înconjurător</a:t>
            </a:r>
            <a:r>
              <a:rPr lang="en-US" sz="2000" dirty="0">
                <a:solidFill>
                  <a:srgbClr val="015E7D"/>
                </a:solidFill>
                <a:latin typeface="Monotype Corsiva" panose="03010101010201010101" pitchFamily="66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90C375E-1FB3-77B0-7238-49FD119B55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234" y="5201986"/>
            <a:ext cx="2766398" cy="17294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2AF94CF-F7A4-9B05-9E9F-316C83C438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4186" y="3713131"/>
            <a:ext cx="2615699" cy="158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30296DA-32B8-7087-7A88-FA71D5D494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0" y="3675074"/>
            <a:ext cx="2671766" cy="156390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E521E31-AC6A-754E-5D30-2774654CB52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5509" y="5204237"/>
            <a:ext cx="2737441" cy="171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168750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2819709" y="246666"/>
            <a:ext cx="388843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kumimoji="1" lang="ro-RO" altLang="ko-KR" sz="2800" b="1" dirty="0">
                <a:solidFill>
                  <a:srgbClr val="015E7D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ACVACULTURA</a:t>
            </a:r>
            <a:endParaRPr kumimoji="1" lang="en-US" altLang="ko-KR" sz="2800" b="1" dirty="0">
              <a:solidFill>
                <a:srgbClr val="015E7D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48041" y="2122800"/>
            <a:ext cx="6383239" cy="164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R="0" indent="-2286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ro-RO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C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reşterea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intensivă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(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mai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ales a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salmonidelor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);</a:t>
            </a:r>
          </a:p>
          <a:p>
            <a:pPr marR="0" indent="-228600" defTabSz="9144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/>
              <a:tabLst/>
            </a:pPr>
            <a:r>
              <a:rPr kumimoji="1" lang="ro-RO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C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reşterea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extensivă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şi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semi-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intensivă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a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ciprinidelor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în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policultură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,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în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bazine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de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pământ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(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heleşteie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,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iazuri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şi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 </a:t>
            </a:r>
            <a:r>
              <a:rPr kumimoji="1" lang="en-US" altLang="ko-KR" sz="2300" dirty="0" err="1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lacuri</a:t>
            </a:r>
            <a:r>
              <a:rPr kumimoji="1" lang="en-US" altLang="ko-KR" sz="2300" dirty="0">
                <a:solidFill>
                  <a:schemeClr val="bg1"/>
                </a:solidFill>
                <a:latin typeface="Monotype Corsiva" panose="03010101010201010101" pitchFamily="66" charset="0"/>
                <a:cs typeface="굴림" pitchFamily="50" charset="-127"/>
              </a:rPr>
              <a:t>).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F387F32-CA98-4F8F-39D9-068C4ACF78FB}"/>
              </a:ext>
            </a:extLst>
          </p:cNvPr>
          <p:cNvSpPr txBox="1"/>
          <p:nvPr/>
        </p:nvSpPr>
        <p:spPr>
          <a:xfrm>
            <a:off x="2062758" y="1056473"/>
            <a:ext cx="511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Acvacultura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din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România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desfăşoară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preponderent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în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ape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dulci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şi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se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caracterizează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din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punct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de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vedere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tehnologic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prin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două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Monotype Corsiva" panose="03010101010201010101" pitchFamily="66" charset="0"/>
                <a:cs typeface="Arial" panose="020B0604020202020204" pitchFamily="34" charset="0"/>
              </a:rPr>
              <a:t>direcţii</a:t>
            </a:r>
            <a:r>
              <a:rPr lang="en-US" sz="1600" dirty="0">
                <a:latin typeface="Monotype Corsiva" panose="03010101010201010101" pitchFamily="66" charset="0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9624B14-8D20-DFB7-7EBE-4AE4EE3BE5C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65838">
            <a:off x="9567547" y="4602742"/>
            <a:ext cx="2421104" cy="164303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D1883-96EB-1B74-0D37-9E162555EB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05315">
            <a:off x="2884743" y="4681229"/>
            <a:ext cx="2726924" cy="163615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bg1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384C26F-E97D-62F8-4123-F21FBE39B95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5086" y="4246721"/>
            <a:ext cx="3064575" cy="18429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9A6B623-101C-5194-7656-64B1881FCC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04055">
            <a:off x="7083688" y="382232"/>
            <a:ext cx="1319442" cy="1277838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15E7D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FDDD8E-3C32-8A2E-D6ED-3B347332558E}"/>
              </a:ext>
            </a:extLst>
          </p:cNvPr>
          <p:cNvSpPr txBox="1"/>
          <p:nvPr/>
        </p:nvSpPr>
        <p:spPr>
          <a:xfrm>
            <a:off x="46534" y="1183941"/>
            <a:ext cx="835292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pt-BR" sz="1800" dirty="0">
                <a:latin typeface="Monotype Corsiva" panose="03010101010201010101" pitchFamily="66" charset="0"/>
              </a:rPr>
              <a:t>Întâlnirea cu membrii echipei de realizare pentru fixarea obiectivelor şi a </a:t>
            </a:r>
            <a:endParaRPr lang="ro-RO" sz="1800" dirty="0">
              <a:latin typeface="Monotype Corsiva" panose="03010101010201010101" pitchFamily="66" charset="0"/>
            </a:endParaRPr>
          </a:p>
          <a:p>
            <a:pPr>
              <a:lnSpc>
                <a:spcPct val="150000"/>
              </a:lnSpc>
            </a:pPr>
            <a:r>
              <a:rPr lang="pt-BR" sz="1800" dirty="0">
                <a:latin typeface="Monotype Corsiva" panose="03010101010201010101" pitchFamily="66" charset="0"/>
              </a:rPr>
              <a:t>indicatorilor de analiză</a:t>
            </a:r>
            <a:endParaRPr lang="ro-RO" sz="1800" dirty="0">
              <a:latin typeface="Monotype Corsiva" panose="03010101010201010101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it-IT" sz="1800" dirty="0">
                <a:latin typeface="Monotype Corsiva" panose="03010101010201010101" pitchFamily="66" charset="0"/>
              </a:rPr>
              <a:t>Realizarea chestionaru</a:t>
            </a:r>
            <a:r>
              <a:rPr lang="ro-RO" sz="1800" dirty="0">
                <a:latin typeface="Monotype Corsiva" panose="03010101010201010101" pitchFamily="66" charset="0"/>
              </a:rPr>
              <a:t>lui </a:t>
            </a:r>
            <a:r>
              <a:rPr lang="it-IT" sz="1800" dirty="0">
                <a:latin typeface="Monotype Corsiva" panose="03010101010201010101" pitchFamily="66" charset="0"/>
              </a:rPr>
              <a:t>care a fost dezbătut de către cercetători;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800" dirty="0" err="1">
                <a:latin typeface="Monotype Corsiva" panose="03010101010201010101" pitchFamily="66" charset="0"/>
              </a:rPr>
              <a:t>Construirea</a:t>
            </a:r>
            <a:r>
              <a:rPr lang="en-US" sz="1800" dirty="0">
                <a:latin typeface="Monotype Corsiva" panose="03010101010201010101" pitchFamily="66" charset="0"/>
              </a:rPr>
              <a:t> </a:t>
            </a:r>
            <a:r>
              <a:rPr lang="en-US" sz="1800" dirty="0" err="1">
                <a:latin typeface="Monotype Corsiva" panose="03010101010201010101" pitchFamily="66" charset="0"/>
              </a:rPr>
              <a:t>eșantionului</a:t>
            </a:r>
            <a:r>
              <a:rPr lang="en-US" sz="1800" dirty="0">
                <a:latin typeface="Monotype Corsiva" panose="03010101010201010101" pitchFamily="66" charset="0"/>
              </a:rPr>
              <a:t> – </a:t>
            </a:r>
            <a:r>
              <a:rPr lang="ro-RO" sz="1800" dirty="0">
                <a:latin typeface="Monotype Corsiva" panose="03010101010201010101" pitchFamily="66" charset="0"/>
              </a:rPr>
              <a:t>aplicarea chestionarului </a:t>
            </a:r>
            <a:r>
              <a:rPr lang="en-US" sz="1800" dirty="0" err="1">
                <a:latin typeface="Monotype Corsiva" panose="03010101010201010101" pitchFamily="66" charset="0"/>
              </a:rPr>
              <a:t>asupra</a:t>
            </a:r>
            <a:r>
              <a:rPr lang="en-US" sz="1800" dirty="0">
                <a:latin typeface="Monotype Corsiva" panose="03010101010201010101" pitchFamily="66" charset="0"/>
              </a:rPr>
              <a:t> </a:t>
            </a:r>
            <a:r>
              <a:rPr lang="en-US" sz="1800" dirty="0" err="1">
                <a:latin typeface="Monotype Corsiva" panose="03010101010201010101" pitchFamily="66" charset="0"/>
              </a:rPr>
              <a:t>unui</a:t>
            </a:r>
            <a:r>
              <a:rPr lang="en-US" sz="1800" dirty="0">
                <a:latin typeface="Monotype Corsiva" panose="03010101010201010101" pitchFamily="66" charset="0"/>
              </a:rPr>
              <a:t> </a:t>
            </a:r>
            <a:r>
              <a:rPr lang="en-US" sz="1800" dirty="0" err="1">
                <a:latin typeface="Monotype Corsiva" panose="03010101010201010101" pitchFamily="66" charset="0"/>
              </a:rPr>
              <a:t>eşantion</a:t>
            </a:r>
            <a:r>
              <a:rPr lang="en-US" sz="1800" dirty="0">
                <a:latin typeface="Monotype Corsiva" panose="03010101010201010101" pitchFamily="66" charset="0"/>
              </a:rPr>
              <a:t> de 600 de </a:t>
            </a:r>
            <a:r>
              <a:rPr lang="en-US" sz="1800" dirty="0" err="1">
                <a:latin typeface="Monotype Corsiva" panose="03010101010201010101" pitchFamily="66" charset="0"/>
              </a:rPr>
              <a:t>intervievaţi</a:t>
            </a:r>
            <a:r>
              <a:rPr lang="en-US" sz="1800" dirty="0">
                <a:latin typeface="Monotype Corsiva" panose="03010101010201010101" pitchFamily="66" charset="0"/>
              </a:rPr>
              <a:t>;</a:t>
            </a:r>
            <a:endParaRPr lang="ro-RO" sz="1800" dirty="0">
              <a:latin typeface="Monotype Corsiva" panose="03010101010201010101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800" dirty="0">
                <a:latin typeface="Monotype Corsiva" panose="03010101010201010101" pitchFamily="66" charset="0"/>
              </a:rPr>
              <a:t>Realizarea bazei de date și verificarea acesteia - toate chestionarele realizate  sunt atent verificate încat să nu existe riscul fraudării;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o-RO" sz="1800" dirty="0">
                <a:latin typeface="Monotype Corsiva" panose="03010101010201010101" pitchFamily="66" charset="0"/>
              </a:rPr>
              <a:t>Analiza datelor și raportul final  conţine toate informatiile sub forma de tabele şi grafice </a:t>
            </a:r>
          </a:p>
          <a:p>
            <a:pPr>
              <a:lnSpc>
                <a:spcPct val="150000"/>
              </a:lnSpc>
            </a:pPr>
            <a:r>
              <a:rPr lang="ro-RO" sz="1800" dirty="0">
                <a:latin typeface="Monotype Corsiva" panose="03010101010201010101" pitchFamily="66" charset="0"/>
              </a:rPr>
              <a:t>interpretate;</a:t>
            </a:r>
          </a:p>
          <a:p>
            <a:endParaRPr lang="en-US" sz="1800" dirty="0">
              <a:latin typeface="Monotype Corsiva" panose="03010101010201010101" pitchFamily="66" charset="0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en-US" sz="1800" dirty="0">
              <a:latin typeface="Monotype Corsiva" panose="03010101010201010101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AD611F2-B28B-9F80-79E2-E73F8C170E92}"/>
              </a:ext>
            </a:extLst>
          </p:cNvPr>
          <p:cNvSpPr txBox="1"/>
          <p:nvPr/>
        </p:nvSpPr>
        <p:spPr>
          <a:xfrm>
            <a:off x="46534" y="5569758"/>
            <a:ext cx="11482222" cy="13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Populația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cadru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o-RO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cuprinde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persoanele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vârstă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ani din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toate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localităţile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urbane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rurale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din 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opt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ale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României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Metoda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eşantionare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eşantionare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simplă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aleatorie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asigurându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-se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astfel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distribuție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proporţională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respondenților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cele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regiuni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dezvoltare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Eroare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eşantionare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eşantionul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reprezentativ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pentru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populaţia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15 ani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şi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peste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15 ani din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România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Eroarea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maximă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eşantionare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este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endParaRPr lang="ro-RO"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+ 6% la un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coeficient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1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încredere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de 95%.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78F999F-F4C1-74AF-17EB-38AAAAB6219E}"/>
              </a:ext>
            </a:extLst>
          </p:cNvPr>
          <p:cNvSpPr/>
          <p:nvPr/>
        </p:nvSpPr>
        <p:spPr>
          <a:xfrm>
            <a:off x="1192728" y="230278"/>
            <a:ext cx="3932487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o-RO" sz="2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  <a:cs typeface="Times New Roman" panose="02020603050405020304" pitchFamily="18" charset="0"/>
              </a:rPr>
              <a:t>MATERIALE ȘI METODE</a:t>
            </a:r>
            <a:endParaRPr lang="en-US" sz="2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311FEF30-7251-240D-0DE8-84593C7896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21" b="11729"/>
          <a:stretch/>
        </p:blipFill>
        <p:spPr>
          <a:xfrm rot="654197">
            <a:off x="6965704" y="4183742"/>
            <a:ext cx="1477518" cy="125762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015E7D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769779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제목 1">
            <a:extLst>
              <a:ext uri="{FF2B5EF4-FFF2-40B4-BE49-F238E27FC236}">
                <a16:creationId xmlns:a16="http://schemas.microsoft.com/office/drawing/2014/main" id="{EC30DBD7-A173-5B52-AA6F-46F4E6D2A22D}"/>
              </a:ext>
            </a:extLst>
          </p:cNvPr>
          <p:cNvSpPr txBox="1">
            <a:spLocks/>
          </p:cNvSpPr>
          <p:nvPr/>
        </p:nvSpPr>
        <p:spPr>
          <a:xfrm>
            <a:off x="21352" y="866859"/>
            <a:ext cx="8687495" cy="781962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48000">
                <a:schemeClr val="accent5">
                  <a:lumMod val="97000"/>
                  <a:lumOff val="300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95690" rtl="0" eaLnBrk="1" latinLnBrk="1" hangingPunct="1">
              <a:spcBef>
                <a:spcPct val="0"/>
              </a:spcBef>
              <a:buNone/>
              <a:defRPr lang="ko-KR" altLang="en-US" sz="3800" kern="1200">
                <a:solidFill>
                  <a:sysClr val="windowText" lastClr="000000"/>
                </a:solidFill>
                <a:latin typeface="맑은 고딕" pitchFamily="50" charset="-127"/>
                <a:ea typeface="맑은 고딕" pitchFamily="50" charset="-127"/>
                <a:cs typeface="+mj-cs"/>
              </a:defRPr>
            </a:lvl1pPr>
          </a:lstStyle>
          <a:p>
            <a:r>
              <a:rPr lang="en-US" altLang="ko-KR" sz="2400" dirty="0" err="1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Evaluarea</a:t>
            </a:r>
            <a:r>
              <a:rPr lang="en-US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numărului</a:t>
            </a:r>
            <a:r>
              <a:rPr lang="en-US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de </a:t>
            </a:r>
            <a:r>
              <a:rPr lang="en-US" altLang="ko-KR" sz="2400" dirty="0" err="1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amenajări</a:t>
            </a:r>
            <a:r>
              <a:rPr lang="en-US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endParaRPr lang="ro-RO" altLang="ko-KR" sz="2400" dirty="0">
              <a:solidFill>
                <a:schemeClr val="tx1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  <a:p>
            <a:r>
              <a:rPr lang="en-US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din </a:t>
            </a:r>
            <a:r>
              <a:rPr lang="en-US" altLang="ko-KR" sz="2400" dirty="0" err="1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sectorul</a:t>
            </a:r>
            <a:r>
              <a:rPr lang="en-US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de</a:t>
            </a:r>
            <a:r>
              <a:rPr lang="ro-RO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acvacultură</a:t>
            </a:r>
            <a:r>
              <a:rPr lang="en-US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în</a:t>
            </a:r>
            <a:r>
              <a:rPr lang="en-US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</a:t>
            </a:r>
            <a:r>
              <a:rPr lang="en-US" altLang="ko-KR" sz="2400" dirty="0" err="1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anul</a:t>
            </a:r>
            <a:r>
              <a:rPr lang="en-US" altLang="ko-KR" sz="2400" dirty="0">
                <a:solidFill>
                  <a:schemeClr val="tx1"/>
                </a:solidFill>
                <a:latin typeface="Monotype Corsiva" panose="03010101010201010101" pitchFamily="66" charset="0"/>
                <a:cs typeface="Mongolian Baiti" panose="03000500000000000000" pitchFamily="66" charset="0"/>
              </a:rPr>
              <a:t> 2020</a:t>
            </a:r>
            <a:endParaRPr lang="en-US" sz="2400" dirty="0">
              <a:solidFill>
                <a:schemeClr val="tx1"/>
              </a:solidFill>
              <a:latin typeface="Monotype Corsiva" panose="03010101010201010101" pitchFamily="66" charset="0"/>
              <a:cs typeface="Mongolian Baiti" panose="03000500000000000000" pitchFamily="66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E00542-71AA-4BCC-306C-D43BBCAA724E}"/>
              </a:ext>
            </a:extLst>
          </p:cNvPr>
          <p:cNvSpPr txBox="1"/>
          <p:nvPr/>
        </p:nvSpPr>
        <p:spPr>
          <a:xfrm>
            <a:off x="118542" y="631859"/>
            <a:ext cx="81369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AA4A7244-2126-4482-A0EC-5D266F31B30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6222389"/>
              </p:ext>
            </p:extLst>
          </p:nvPr>
        </p:nvGraphicFramePr>
        <p:xfrm>
          <a:off x="1486694" y="693648"/>
          <a:ext cx="784887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BC15A7F7-495B-2B9F-1CCA-C4F3EF4A7D48}"/>
              </a:ext>
            </a:extLst>
          </p:cNvPr>
          <p:cNvSpPr txBox="1"/>
          <p:nvPr/>
        </p:nvSpPr>
        <p:spPr>
          <a:xfrm>
            <a:off x="2134766" y="77237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o-RO" b="1" dirty="0">
                <a:latin typeface="Comic Sans MS" panose="030F0702030302020204" pitchFamily="66" charset="0"/>
              </a:rPr>
              <a:t>REZULTATE ȘI DISCUTII</a:t>
            </a:r>
            <a:endParaRPr lang="en-US" b="1" dirty="0">
              <a:latin typeface="Comic Sans MS" panose="030F0702030302020204" pitchFamily="66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5A085CD-79D1-C9FD-2BCB-4E442037C6A4}"/>
              </a:ext>
            </a:extLst>
          </p:cNvPr>
          <p:cNvSpPr txBox="1"/>
          <p:nvPr/>
        </p:nvSpPr>
        <p:spPr>
          <a:xfrm>
            <a:off x="838622" y="5979478"/>
            <a:ext cx="11855846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Pe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baza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estimărilor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din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datele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statistice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ANPA, se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estimează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existența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a 662</a:t>
            </a:r>
            <a:endParaRPr lang="ro-RO" b="1" i="1" dirty="0">
              <a:solidFill>
                <a:srgbClr val="2A4465"/>
              </a:solidFill>
              <a:latin typeface="Monotype Corsiva" panose="03010101010201010101" pitchFamily="66" charset="0"/>
            </a:endParaRPr>
          </a:p>
          <a:p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unități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de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acvacultură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din care 532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unități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active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iar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130 nu au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avut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 </a:t>
            </a:r>
            <a:r>
              <a:rPr lang="en-US" b="1" i="1" dirty="0" err="1">
                <a:solidFill>
                  <a:srgbClr val="2A4465"/>
                </a:solidFill>
                <a:latin typeface="Monotype Corsiva" panose="03010101010201010101" pitchFamily="66" charset="0"/>
              </a:rPr>
              <a:t>activitate</a:t>
            </a:r>
            <a:r>
              <a:rPr lang="en-US" b="1" i="1" dirty="0">
                <a:solidFill>
                  <a:srgbClr val="2A4465"/>
                </a:solidFill>
                <a:latin typeface="Monotype Corsiva" panose="03010101010201010101" pitchFamily="66" charset="0"/>
              </a:rPr>
              <a:t>. 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63D7FE5-95D8-74A5-060D-47A381772985}"/>
              </a:ext>
            </a:extLst>
          </p:cNvPr>
          <p:cNvSpPr txBox="1">
            <a:spLocks/>
          </p:cNvSpPr>
          <p:nvPr/>
        </p:nvSpPr>
        <p:spPr>
          <a:xfrm>
            <a:off x="1918742" y="189434"/>
            <a:ext cx="7056784" cy="798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569" tIns="49785" rIns="99569" bIns="49785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l" defTabSz="99569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굴림체" pitchFamily="49" charset="-127"/>
              <a:buNone/>
              <a:defRPr lang="ko-KR" altLang="en-US" sz="7200" kern="1200" baseline="0" dirty="0">
                <a:solidFill>
                  <a:srgbClr val="01BBE1"/>
                </a:solidFill>
                <a:effectLst/>
                <a:latin typeface="+mj-lt"/>
                <a:ea typeface="맑은 고딕" pitchFamily="50" charset="-127"/>
                <a:cs typeface="+mj-cs"/>
              </a:defRPr>
            </a:lvl1pPr>
          </a:lstStyle>
          <a:p>
            <a:r>
              <a:rPr lang="en-US" sz="2800" dirty="0" err="1">
                <a:latin typeface="Comic Sans MS" panose="030F0702030302020204" pitchFamily="66" charset="0"/>
              </a:rPr>
              <a:t>Producția</a:t>
            </a:r>
            <a:r>
              <a:rPr lang="en-US" sz="2800" dirty="0">
                <a:latin typeface="Comic Sans MS" panose="030F0702030302020204" pitchFamily="66" charset="0"/>
              </a:rPr>
              <a:t> din </a:t>
            </a:r>
            <a:r>
              <a:rPr lang="en-US" sz="2800" dirty="0" err="1">
                <a:latin typeface="Comic Sans MS" panose="030F0702030302020204" pitchFamily="66" charset="0"/>
              </a:rPr>
              <a:t>acvacultură</a:t>
            </a:r>
            <a:r>
              <a:rPr lang="ro-RO" sz="2800" dirty="0">
                <a:latin typeface="Comic Sans MS" panose="030F0702030302020204" pitchFamily="66" charset="0"/>
              </a:rPr>
              <a:t> pe anul 2020</a:t>
            </a:r>
            <a:endParaRPr lang="en-US" sz="2800" dirty="0">
              <a:latin typeface="Comic Sans MS" panose="030F0702030302020204" pitchFamily="66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DFEBCF7-D1E6-6B35-1843-66FB6E3901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7761" y="2694513"/>
            <a:ext cx="6618961" cy="43356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4F2113-88D5-6FE6-C92F-598424A2BE12}"/>
              </a:ext>
            </a:extLst>
          </p:cNvPr>
          <p:cNvSpPr txBox="1"/>
          <p:nvPr/>
        </p:nvSpPr>
        <p:spPr>
          <a:xfrm>
            <a:off x="3795658" y="1383953"/>
            <a:ext cx="640871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solidFill>
                  <a:srgbClr val="2B4A71"/>
                </a:solidFill>
              </a:rPr>
              <a:t>Conform </a:t>
            </a:r>
            <a:r>
              <a:rPr lang="en-US" sz="1800" b="1" dirty="0" err="1">
                <a:solidFill>
                  <a:srgbClr val="2B4A71"/>
                </a:solidFill>
              </a:rPr>
              <a:t>datelor</a:t>
            </a:r>
            <a:r>
              <a:rPr lang="en-US" sz="1800" b="1" dirty="0">
                <a:solidFill>
                  <a:srgbClr val="2B4A71"/>
                </a:solidFill>
              </a:rPr>
              <a:t> </a:t>
            </a:r>
            <a:r>
              <a:rPr lang="en-US" sz="1800" b="1" dirty="0" err="1">
                <a:solidFill>
                  <a:srgbClr val="2B4A71"/>
                </a:solidFill>
              </a:rPr>
              <a:t>obținu</a:t>
            </a:r>
            <a:r>
              <a:rPr lang="ro-RO" sz="1800" b="1" dirty="0">
                <a:solidFill>
                  <a:srgbClr val="2B4A71"/>
                </a:solidFill>
              </a:rPr>
              <a:t>t</a:t>
            </a:r>
            <a:r>
              <a:rPr lang="en-US" sz="1800" b="1" dirty="0">
                <a:solidFill>
                  <a:srgbClr val="2B4A71"/>
                </a:solidFill>
              </a:rPr>
              <a:t>e din </a:t>
            </a:r>
            <a:r>
              <a:rPr lang="en-US" sz="1800" b="1" dirty="0" err="1">
                <a:solidFill>
                  <a:srgbClr val="2B4A71"/>
                </a:solidFill>
              </a:rPr>
              <a:t>acvacultură</a:t>
            </a:r>
            <a:r>
              <a:rPr lang="en-US" sz="1800" b="1" dirty="0">
                <a:solidFill>
                  <a:srgbClr val="2B4A71"/>
                </a:solidFill>
              </a:rPr>
              <a:t> de la </a:t>
            </a:r>
            <a:r>
              <a:rPr lang="en-US" sz="1800" b="1" dirty="0" err="1">
                <a:solidFill>
                  <a:srgbClr val="2B4A71"/>
                </a:solidFill>
              </a:rPr>
              <a:t>unitățile</a:t>
            </a:r>
            <a:r>
              <a:rPr lang="en-US" sz="1800" b="1" dirty="0">
                <a:solidFill>
                  <a:srgbClr val="2B4A71"/>
                </a:solidFill>
              </a:rPr>
              <a:t> </a:t>
            </a:r>
            <a:r>
              <a:rPr lang="en-US" sz="1800" b="1" dirty="0" err="1">
                <a:solidFill>
                  <a:srgbClr val="2B4A71"/>
                </a:solidFill>
              </a:rPr>
              <a:t>respondente</a:t>
            </a:r>
            <a:r>
              <a:rPr lang="en-US" sz="1800" b="1" dirty="0">
                <a:solidFill>
                  <a:srgbClr val="2B4A71"/>
                </a:solidFill>
              </a:rPr>
              <a:t> </a:t>
            </a:r>
            <a:endParaRPr lang="ro-RO" sz="1800" b="1" dirty="0">
              <a:solidFill>
                <a:srgbClr val="2B4A71"/>
              </a:solidFill>
            </a:endParaRPr>
          </a:p>
          <a:p>
            <a:pPr algn="ctr"/>
            <a:r>
              <a:rPr lang="en-US" sz="1800" b="1" dirty="0" err="1">
                <a:solidFill>
                  <a:srgbClr val="2B4A71"/>
                </a:solidFill>
              </a:rPr>
              <a:t>cantitatea</a:t>
            </a:r>
            <a:r>
              <a:rPr lang="en-US" sz="1800" b="1" dirty="0">
                <a:solidFill>
                  <a:srgbClr val="2B4A71"/>
                </a:solidFill>
              </a:rPr>
              <a:t> de </a:t>
            </a:r>
            <a:r>
              <a:rPr lang="en-US" sz="1800" b="1" dirty="0" err="1">
                <a:solidFill>
                  <a:srgbClr val="2B4A71"/>
                </a:solidFill>
              </a:rPr>
              <a:t>pește</a:t>
            </a:r>
            <a:r>
              <a:rPr lang="en-US" sz="1800" b="1" dirty="0">
                <a:solidFill>
                  <a:srgbClr val="2B4A71"/>
                </a:solidFill>
              </a:rPr>
              <a:t> de </a:t>
            </a:r>
            <a:r>
              <a:rPr lang="en-US" sz="1800" b="1" dirty="0" err="1">
                <a:solidFill>
                  <a:srgbClr val="2B4A71"/>
                </a:solidFill>
              </a:rPr>
              <a:t>consum</a:t>
            </a:r>
            <a:r>
              <a:rPr lang="en-US" sz="1800" b="1" dirty="0">
                <a:solidFill>
                  <a:srgbClr val="2B4A71"/>
                </a:solidFill>
              </a:rPr>
              <a:t> </a:t>
            </a:r>
            <a:r>
              <a:rPr lang="en-US" sz="1800" b="1" dirty="0" err="1">
                <a:solidFill>
                  <a:srgbClr val="2B4A71"/>
                </a:solidFill>
              </a:rPr>
              <a:t>obținută</a:t>
            </a:r>
            <a:r>
              <a:rPr lang="en-US" sz="1800" b="1" dirty="0">
                <a:solidFill>
                  <a:srgbClr val="2B4A71"/>
                </a:solidFill>
              </a:rPr>
              <a:t> din </a:t>
            </a:r>
            <a:r>
              <a:rPr lang="en-US" sz="1800" b="1" dirty="0" err="1">
                <a:solidFill>
                  <a:srgbClr val="2B4A71"/>
                </a:solidFill>
              </a:rPr>
              <a:t>acvacultură</a:t>
            </a:r>
            <a:r>
              <a:rPr lang="en-US" sz="1800" b="1" dirty="0">
                <a:solidFill>
                  <a:srgbClr val="2B4A71"/>
                </a:solidFill>
              </a:rPr>
              <a:t>, </a:t>
            </a:r>
            <a:endParaRPr lang="ro-RO" sz="1800" b="1" dirty="0">
              <a:solidFill>
                <a:srgbClr val="2B4A71"/>
              </a:solidFill>
            </a:endParaRPr>
          </a:p>
          <a:p>
            <a:pPr algn="ctr"/>
            <a:r>
              <a:rPr lang="en-US" sz="1800" b="1" dirty="0">
                <a:solidFill>
                  <a:srgbClr val="2B4A71"/>
                </a:solidFill>
              </a:rPr>
              <a:t>la </a:t>
            </a:r>
            <a:r>
              <a:rPr lang="en-US" sz="1800" b="1" dirty="0" err="1">
                <a:solidFill>
                  <a:srgbClr val="2B4A71"/>
                </a:solidFill>
              </a:rPr>
              <a:t>nivelul</a:t>
            </a:r>
            <a:r>
              <a:rPr lang="en-US" sz="1800" b="1" dirty="0">
                <a:solidFill>
                  <a:srgbClr val="2B4A71"/>
                </a:solidFill>
              </a:rPr>
              <a:t> </a:t>
            </a:r>
            <a:r>
              <a:rPr lang="en-US" sz="1800" b="1" dirty="0" err="1">
                <a:solidFill>
                  <a:srgbClr val="2B4A71"/>
                </a:solidFill>
              </a:rPr>
              <a:t>anului</a:t>
            </a:r>
            <a:r>
              <a:rPr lang="en-US" sz="1800" b="1" dirty="0">
                <a:solidFill>
                  <a:srgbClr val="2B4A71"/>
                </a:solidFill>
              </a:rPr>
              <a:t> 2020, a </a:t>
            </a:r>
            <a:r>
              <a:rPr lang="en-US" sz="1800" b="1" dirty="0" err="1">
                <a:solidFill>
                  <a:srgbClr val="2B4A71"/>
                </a:solidFill>
              </a:rPr>
              <a:t>fost</a:t>
            </a:r>
            <a:r>
              <a:rPr lang="en-US" sz="1800" b="1" dirty="0">
                <a:solidFill>
                  <a:srgbClr val="2B4A71"/>
                </a:solidFill>
              </a:rPr>
              <a:t> de 14.740,147 tone.</a:t>
            </a:r>
          </a:p>
        </p:txBody>
      </p:sp>
    </p:spTree>
    <p:extLst>
      <p:ext uri="{BB962C8B-B14F-4D97-AF65-F5344CB8AC3E}">
        <p14:creationId xmlns:p14="http://schemas.microsoft.com/office/powerpoint/2010/main" val="27259852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19620A1-BC3A-6073-5A9B-1558E0A94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2400" dirty="0" err="1">
                <a:latin typeface="Comic Sans MS" panose="030F0702030302020204" pitchFamily="66" charset="0"/>
              </a:rPr>
              <a:t>Producția</a:t>
            </a:r>
            <a:r>
              <a:rPr lang="en-US" sz="2400" dirty="0"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</a:rPr>
              <a:t>pește</a:t>
            </a:r>
            <a:r>
              <a:rPr lang="en-US" sz="2400" dirty="0">
                <a:latin typeface="Comic Sans MS" panose="030F0702030302020204" pitchFamily="66" charset="0"/>
              </a:rPr>
              <a:t> din </a:t>
            </a:r>
            <a:r>
              <a:rPr lang="en-US" sz="2400" dirty="0" err="1">
                <a:latin typeface="Comic Sans MS" panose="030F0702030302020204" pitchFamily="66" charset="0"/>
              </a:rPr>
              <a:t>acvacultură</a:t>
            </a:r>
            <a:r>
              <a:rPr lang="en-US" sz="2400" dirty="0">
                <a:latin typeface="Comic Sans MS" panose="030F0702030302020204" pitchFamily="66" charset="0"/>
              </a:rPr>
              <a:t> pe </a:t>
            </a:r>
            <a:r>
              <a:rPr lang="en-US" sz="2400" dirty="0" err="1">
                <a:latin typeface="Comic Sans MS" panose="030F0702030302020204" pitchFamily="66" charset="0"/>
              </a:rPr>
              <a:t>regiuni</a:t>
            </a:r>
            <a:r>
              <a:rPr lang="en-US" sz="2400" dirty="0">
                <a:latin typeface="Comic Sans MS" panose="030F0702030302020204" pitchFamily="66" charset="0"/>
              </a:rPr>
              <a:t> de </a:t>
            </a:r>
            <a:r>
              <a:rPr lang="en-US" sz="2400" dirty="0" err="1">
                <a:latin typeface="Comic Sans MS" panose="030F0702030302020204" pitchFamily="66" charset="0"/>
              </a:rPr>
              <a:t>dezvoltare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ro-RO" sz="2400" dirty="0">
                <a:latin typeface="Comic Sans MS" panose="030F0702030302020204" pitchFamily="66" charset="0"/>
              </a:rPr>
              <a:t/>
            </a:r>
            <a:br>
              <a:rPr lang="ro-RO" sz="2400" dirty="0">
                <a:latin typeface="Comic Sans MS" panose="030F0702030302020204" pitchFamily="66" charset="0"/>
              </a:rPr>
            </a:br>
            <a:r>
              <a:rPr lang="en-US" sz="2400" dirty="0">
                <a:latin typeface="Comic Sans MS" panose="030F0702030302020204" pitchFamily="66" charset="0"/>
              </a:rPr>
              <a:t>la </a:t>
            </a:r>
            <a:r>
              <a:rPr lang="en-US" sz="2400" dirty="0" err="1">
                <a:latin typeface="Comic Sans MS" panose="030F0702030302020204" pitchFamily="66" charset="0"/>
              </a:rPr>
              <a:t>nivelul</a:t>
            </a:r>
            <a:r>
              <a:rPr lang="en-US" sz="2400" dirty="0">
                <a:latin typeface="Comic Sans MS" panose="030F0702030302020204" pitchFamily="66" charset="0"/>
              </a:rPr>
              <a:t> </a:t>
            </a:r>
            <a:r>
              <a:rPr lang="en-US" sz="2400" dirty="0" err="1">
                <a:latin typeface="Comic Sans MS" panose="030F0702030302020204" pitchFamily="66" charset="0"/>
              </a:rPr>
              <a:t>anului</a:t>
            </a:r>
            <a:r>
              <a:rPr lang="en-US" sz="2400" dirty="0">
                <a:latin typeface="Comic Sans MS" panose="030F0702030302020204" pitchFamily="66" charset="0"/>
              </a:rPr>
              <a:t> 2020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9709512-9754-22EE-10DB-ADD5E6E4C6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1988956"/>
              </p:ext>
            </p:extLst>
          </p:nvPr>
        </p:nvGraphicFramePr>
        <p:xfrm>
          <a:off x="0" y="1595231"/>
          <a:ext cx="6815287" cy="5328158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470895">
                  <a:extLst>
                    <a:ext uri="{9D8B030D-6E8A-4147-A177-3AD203B41FA5}">
                      <a16:colId xmlns:a16="http://schemas.microsoft.com/office/drawing/2014/main" val="205653822"/>
                    </a:ext>
                  </a:extLst>
                </a:gridCol>
                <a:gridCol w="1159815">
                  <a:extLst>
                    <a:ext uri="{9D8B030D-6E8A-4147-A177-3AD203B41FA5}">
                      <a16:colId xmlns:a16="http://schemas.microsoft.com/office/drawing/2014/main" val="4061862226"/>
                    </a:ext>
                  </a:extLst>
                </a:gridCol>
                <a:gridCol w="1296144">
                  <a:extLst>
                    <a:ext uri="{9D8B030D-6E8A-4147-A177-3AD203B41FA5}">
                      <a16:colId xmlns:a16="http://schemas.microsoft.com/office/drawing/2014/main" val="1730209790"/>
                    </a:ext>
                  </a:extLst>
                </a:gridCol>
                <a:gridCol w="897375">
                  <a:extLst>
                    <a:ext uri="{9D8B030D-6E8A-4147-A177-3AD203B41FA5}">
                      <a16:colId xmlns:a16="http://schemas.microsoft.com/office/drawing/2014/main" val="1093399143"/>
                    </a:ext>
                  </a:extLst>
                </a:gridCol>
                <a:gridCol w="1069360">
                  <a:extLst>
                    <a:ext uri="{9D8B030D-6E8A-4147-A177-3AD203B41FA5}">
                      <a16:colId xmlns:a16="http://schemas.microsoft.com/office/drawing/2014/main" val="3509148256"/>
                    </a:ext>
                  </a:extLst>
                </a:gridCol>
                <a:gridCol w="913585">
                  <a:extLst>
                    <a:ext uri="{9D8B030D-6E8A-4147-A177-3AD203B41FA5}">
                      <a16:colId xmlns:a16="http://schemas.microsoft.com/office/drawing/2014/main" val="3280652020"/>
                    </a:ext>
                  </a:extLst>
                </a:gridCol>
                <a:gridCol w="1008113">
                  <a:extLst>
                    <a:ext uri="{9D8B030D-6E8A-4147-A177-3AD203B41FA5}">
                      <a16:colId xmlns:a16="http://schemas.microsoft.com/office/drawing/2014/main" val="2559295029"/>
                    </a:ext>
                  </a:extLst>
                </a:gridCol>
              </a:tblGrid>
              <a:tr h="642546"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Nr.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crt.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Regiunea de </a:t>
                      </a:r>
                    </a:p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dezvoltare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5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Producție acvacultură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ctr">
                        <a:buSzPts val="1200"/>
                        <a:buFont typeface="Arial" panose="020B0604020202020204" pitchFamily="34" charset="0"/>
                        <a:buChar char="-"/>
                        <a:tabLst>
                          <a:tab pos="678180" algn="l"/>
                        </a:tabLs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Tone- 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5463308"/>
                  </a:ext>
                </a:extLst>
              </a:tr>
              <a:tr h="501701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Pește consum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Vara I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Vara II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Pescuit recreativ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493354"/>
                  </a:ext>
                </a:extLst>
              </a:tr>
              <a:tr h="50170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Nord-Est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3.175,869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21,897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54,109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291,725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3.543,600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48013964"/>
                  </a:ext>
                </a:extLst>
              </a:tr>
              <a:tr h="50170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Sud-Est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2.203,913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156,518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228,521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135,785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2.724,737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74582836"/>
                  </a:ext>
                </a:extLst>
              </a:tr>
              <a:tr h="50170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2.318,636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165,955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987,618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608,890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4.081,099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23652845"/>
                  </a:ext>
                </a:extLst>
              </a:tr>
              <a:tr h="3699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Sud-Vest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412,125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0,317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1,979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18,720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433,141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21190404"/>
                  </a:ext>
                </a:extLst>
              </a:tr>
              <a:tr h="3699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Vest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658,216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38,182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5,571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63,586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765,555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80161546"/>
                  </a:ext>
                </a:extLst>
              </a:tr>
              <a:tr h="50170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Nord-Vest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998,446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38,265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93,086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23,966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1.153,763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45109673"/>
                  </a:ext>
                </a:extLst>
              </a:tr>
              <a:tr h="501701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Centru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1.244,673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16,197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12,499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189,098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1.462,467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7154552"/>
                  </a:ext>
                </a:extLst>
              </a:tr>
              <a:tr h="369968"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București-Ilfov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479,844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0,123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33,202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62,616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575,785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589235306"/>
                  </a:ext>
                </a:extLst>
              </a:tr>
              <a:tr h="501701">
                <a:tc gridSpan="2"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TOTAL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11.491,722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437,454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1416,585</a:t>
                      </a:r>
                      <a:endParaRPr lang="en-US" sz="140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1394,386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5000"/>
                        </a:lnSpc>
                        <a:spcAft>
                          <a:spcPts val="800"/>
                        </a:spcAft>
                      </a:pPr>
                      <a:r>
                        <a:rPr lang="ro-RO" sz="1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14.740,147</a:t>
                      </a:r>
                      <a:endParaRPr lang="en-US" sz="1400" dirty="0">
                        <a:solidFill>
                          <a:srgbClr val="00000A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3587036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918B01F-C7ED-3498-CA22-456BD570DA8B}"/>
              </a:ext>
            </a:extLst>
          </p:cNvPr>
          <p:cNvSpPr txBox="1"/>
          <p:nvPr/>
        </p:nvSpPr>
        <p:spPr>
          <a:xfrm>
            <a:off x="6815287" y="1773610"/>
            <a:ext cx="5570089" cy="2641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Comic Sans MS" panose="030F0702030302020204" pitchFamily="66" charset="0"/>
              </a:rPr>
              <a:t>Cea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mai</a:t>
            </a:r>
            <a:r>
              <a:rPr lang="en-US" sz="1400" dirty="0">
                <a:latin typeface="Comic Sans MS" panose="030F0702030302020204" pitchFamily="66" charset="0"/>
              </a:rPr>
              <a:t> mare </a:t>
            </a:r>
            <a:r>
              <a:rPr lang="en-US" sz="1400" dirty="0" err="1">
                <a:latin typeface="Comic Sans MS" panose="030F0702030302020204" pitchFamily="66" charset="0"/>
              </a:rPr>
              <a:t>cantitate</a:t>
            </a:r>
            <a:r>
              <a:rPr lang="en-US" sz="1400" dirty="0">
                <a:latin typeface="Comic Sans MS" panose="030F0702030302020204" pitchFamily="66" charset="0"/>
              </a:rPr>
              <a:t> de </a:t>
            </a:r>
            <a:r>
              <a:rPr lang="en-US" sz="1400" dirty="0" err="1">
                <a:latin typeface="Comic Sans MS" panose="030F0702030302020204" pitchFamily="66" charset="0"/>
              </a:rPr>
              <a:t>pește</a:t>
            </a:r>
            <a:r>
              <a:rPr lang="en-US" sz="1400" dirty="0">
                <a:latin typeface="Comic Sans MS" panose="030F0702030302020204" pitchFamily="66" charset="0"/>
              </a:rPr>
              <a:t> s-a </a:t>
            </a:r>
            <a:r>
              <a:rPr lang="en-US" sz="1400" dirty="0" err="1">
                <a:latin typeface="Comic Sans MS" panose="030F0702030302020204" pitchFamily="66" charset="0"/>
              </a:rPr>
              <a:t>înregistrat</a:t>
            </a:r>
            <a:r>
              <a:rPr lang="en-US" sz="1400" dirty="0">
                <a:latin typeface="Comic Sans MS" panose="030F0702030302020204" pitchFamily="66" charset="0"/>
              </a:rPr>
              <a:t> la </a:t>
            </a:r>
            <a:r>
              <a:rPr lang="en-US" sz="1400" dirty="0" err="1">
                <a:latin typeface="Comic Sans MS" panose="030F0702030302020204" pitchFamily="66" charset="0"/>
              </a:rPr>
              <a:t>specia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ro-RO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o-RO" sz="1400" dirty="0">
                <a:latin typeface="Comic Sans MS" panose="030F0702030302020204" pitchFamily="66" charset="0"/>
              </a:rPr>
              <a:t>      </a:t>
            </a:r>
            <a:r>
              <a:rPr lang="en-US" sz="1400" dirty="0">
                <a:latin typeface="Comic Sans MS" panose="030F0702030302020204" pitchFamily="66" charset="0"/>
              </a:rPr>
              <a:t>crap (</a:t>
            </a:r>
            <a:r>
              <a:rPr lang="en-US" sz="1400" i="1" dirty="0">
                <a:latin typeface="Comic Sans MS" panose="030F0702030302020204" pitchFamily="66" charset="0"/>
              </a:rPr>
              <a:t>Cyprinus </a:t>
            </a:r>
            <a:r>
              <a:rPr lang="en-US" sz="1400" i="1" dirty="0" err="1">
                <a:latin typeface="Comic Sans MS" panose="030F0702030302020204" pitchFamily="66" charset="0"/>
              </a:rPr>
              <a:t>carpio</a:t>
            </a:r>
            <a:r>
              <a:rPr lang="en-US" sz="1400" dirty="0">
                <a:latin typeface="Comic Sans MS" panose="030F0702030302020204" pitchFamily="66" charset="0"/>
              </a:rPr>
              <a:t>) - 5.178,457 tone</a:t>
            </a:r>
            <a:r>
              <a:rPr lang="ro-RO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Comic Sans MS" panose="030F0702030302020204" pitchFamily="66" charset="0"/>
              </a:rPr>
              <a:t>N</a:t>
            </a:r>
            <a:r>
              <a:rPr lang="en-US" sz="1400" dirty="0" err="1">
                <a:latin typeface="Comic Sans MS" panose="030F0702030302020204" pitchFamily="66" charset="0"/>
              </a:rPr>
              <a:t>ovac</a:t>
            </a:r>
            <a:r>
              <a:rPr lang="en-US" sz="1400" dirty="0">
                <a:latin typeface="Comic Sans MS" panose="030F0702030302020204" pitchFamily="66" charset="0"/>
              </a:rPr>
              <a:t> (</a:t>
            </a:r>
            <a:r>
              <a:rPr lang="en-US" sz="1400" i="1" dirty="0" err="1">
                <a:latin typeface="Comic Sans MS" panose="030F0702030302020204" pitchFamily="66" charset="0"/>
              </a:rPr>
              <a:t>Hypophthalmichthys</a:t>
            </a:r>
            <a:r>
              <a:rPr lang="en-US" sz="1400" i="1" dirty="0">
                <a:latin typeface="Comic Sans MS" panose="030F0702030302020204" pitchFamily="66" charset="0"/>
              </a:rPr>
              <a:t> nobilis</a:t>
            </a:r>
            <a:r>
              <a:rPr lang="en-US" sz="1400" dirty="0">
                <a:latin typeface="Comic Sans MS" panose="030F0702030302020204" pitchFamily="66" charset="0"/>
              </a:rPr>
              <a:t>) </a:t>
            </a:r>
            <a:r>
              <a:rPr lang="ro-RO" sz="1400" dirty="0">
                <a:latin typeface="Comic Sans MS" panose="030F0702030302020204" pitchFamily="66" charset="0"/>
              </a:rPr>
              <a:t>- </a:t>
            </a:r>
            <a:r>
              <a:rPr lang="en-US" sz="1400" dirty="0">
                <a:latin typeface="Comic Sans MS" panose="030F0702030302020204" pitchFamily="66" charset="0"/>
              </a:rPr>
              <a:t>2.457,777 tone</a:t>
            </a:r>
            <a:r>
              <a:rPr lang="ro-RO" sz="1400" dirty="0">
                <a:latin typeface="Comic Sans MS" panose="030F0702030302020204" pitchFamily="66" charset="0"/>
              </a:rPr>
              <a:t>;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ro-RO" sz="1400" dirty="0">
              <a:latin typeface="Comic Sans MS" panose="030F0702030302020204" pitchFamily="66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o-RO" sz="1400" dirty="0">
                <a:latin typeface="Comic Sans MS" panose="030F0702030302020204" pitchFamily="66" charset="0"/>
              </a:rPr>
              <a:t>S</a:t>
            </a:r>
            <a:r>
              <a:rPr lang="en-US" sz="1400" dirty="0" err="1">
                <a:latin typeface="Comic Sans MS" panose="030F0702030302020204" pitchFamily="66" charset="0"/>
              </a:rPr>
              <a:t>ânger</a:t>
            </a:r>
            <a:r>
              <a:rPr lang="ro-RO" sz="1400" dirty="0">
                <a:latin typeface="Comic Sans MS" panose="030F0702030302020204" pitchFamily="66" charset="0"/>
              </a:rPr>
              <a:t> (</a:t>
            </a:r>
            <a:r>
              <a:rPr lang="ro-RO" sz="1400" i="1" dirty="0">
                <a:latin typeface="Comic Sans MS" panose="030F0702030302020204" pitchFamily="66" charset="0"/>
              </a:rPr>
              <a:t>Hypophthalmichthys molitrix</a:t>
            </a:r>
            <a:r>
              <a:rPr lang="ro-RO" sz="1400" dirty="0">
                <a:latin typeface="Comic Sans MS" panose="030F0702030302020204" pitchFamily="66" charset="0"/>
              </a:rPr>
              <a:t>) - </a:t>
            </a:r>
            <a:r>
              <a:rPr lang="en-US" sz="1400" dirty="0">
                <a:latin typeface="Comic Sans MS" panose="030F0702030302020204" pitchFamily="66" charset="0"/>
              </a:rPr>
              <a:t>1.883 tone</a:t>
            </a:r>
            <a:r>
              <a:rPr lang="ro-RO" sz="1400" dirty="0">
                <a:latin typeface="Comic Sans MS" panose="030F0702030302020204" pitchFamily="66" charset="0"/>
              </a:rPr>
              <a:t>;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400" dirty="0" err="1">
                <a:latin typeface="Comic Sans MS" panose="030F0702030302020204" pitchFamily="66" charset="0"/>
              </a:rPr>
              <a:t>Speciile</a:t>
            </a:r>
            <a:r>
              <a:rPr lang="en-US" sz="1400" dirty="0">
                <a:latin typeface="Comic Sans MS" panose="030F0702030302020204" pitchFamily="66" charset="0"/>
              </a:rPr>
              <a:t> de </a:t>
            </a:r>
            <a:r>
              <a:rPr lang="en-US" sz="1400" dirty="0" err="1">
                <a:latin typeface="Comic Sans MS" panose="030F0702030302020204" pitchFamily="66" charset="0"/>
              </a:rPr>
              <a:t>cultură</a:t>
            </a:r>
            <a:r>
              <a:rPr lang="en-US" sz="1400" dirty="0">
                <a:latin typeface="Comic Sans MS" panose="030F0702030302020204" pitchFamily="66" charset="0"/>
              </a:rPr>
              <a:t> sunt </a:t>
            </a:r>
            <a:r>
              <a:rPr lang="en-US" sz="1400" dirty="0" err="1">
                <a:latin typeface="Comic Sans MS" panose="030F0702030302020204" pitchFamily="66" charset="0"/>
              </a:rPr>
              <a:t>reprezentate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în</a:t>
            </a:r>
            <a:r>
              <a:rPr lang="en-US" sz="1400" dirty="0">
                <a:latin typeface="Comic Sans MS" panose="030F0702030302020204" pitchFamily="66" charset="0"/>
              </a:rPr>
              <a:t> special de</a:t>
            </a:r>
            <a:r>
              <a:rPr lang="ro-RO" sz="1400" dirty="0">
                <a:latin typeface="Comic Sans MS" panose="030F0702030302020204" pitchFamily="66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ro-RO" sz="1400" dirty="0">
                <a:latin typeface="Comic Sans MS" panose="030F0702030302020204" pitchFamily="66" charset="0"/>
              </a:rPr>
              <a:t>          • </a:t>
            </a:r>
            <a:r>
              <a:rPr lang="en-US" sz="1400" dirty="0" err="1">
                <a:latin typeface="Comic Sans MS" panose="030F0702030302020204" pitchFamily="66" charset="0"/>
              </a:rPr>
              <a:t>ciprinide</a:t>
            </a:r>
            <a:r>
              <a:rPr lang="en-US" sz="1400" dirty="0">
                <a:latin typeface="Comic Sans MS" panose="030F0702030302020204" pitchFamily="66" charset="0"/>
              </a:rPr>
              <a:t> (crap, </a:t>
            </a:r>
            <a:r>
              <a:rPr lang="en-US" sz="1400" dirty="0" err="1">
                <a:latin typeface="Comic Sans MS" panose="030F0702030302020204" pitchFamily="66" charset="0"/>
              </a:rPr>
              <a:t>caras</a:t>
            </a:r>
            <a:r>
              <a:rPr lang="en-US" sz="1400" dirty="0"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latin typeface="Comic Sans MS" panose="030F0702030302020204" pitchFamily="66" charset="0"/>
              </a:rPr>
              <a:t>sânger</a:t>
            </a:r>
            <a:r>
              <a:rPr lang="en-US" sz="1400" dirty="0"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latin typeface="Comic Sans MS" panose="030F0702030302020204" pitchFamily="66" charset="0"/>
              </a:rPr>
              <a:t>novac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și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cosaș</a:t>
            </a:r>
            <a:r>
              <a:rPr lang="en-US" sz="1400" dirty="0">
                <a:latin typeface="Comic Sans MS" panose="030F0702030302020204" pitchFamily="66" charset="0"/>
              </a:rPr>
              <a:t>), </a:t>
            </a:r>
            <a:endParaRPr lang="ro-RO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o-RO" sz="1400" dirty="0">
                <a:latin typeface="Comic Sans MS" panose="030F0702030302020204" pitchFamily="66" charset="0"/>
              </a:rPr>
              <a:t>          • </a:t>
            </a:r>
            <a:r>
              <a:rPr lang="en-US" sz="1400" dirty="0" err="1">
                <a:latin typeface="Comic Sans MS" panose="030F0702030302020204" pitchFamily="66" charset="0"/>
              </a:rPr>
              <a:t>specii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răpitoare</a:t>
            </a:r>
            <a:r>
              <a:rPr lang="en-US" sz="1400" dirty="0">
                <a:latin typeface="Comic Sans MS" panose="030F0702030302020204" pitchFamily="66" charset="0"/>
              </a:rPr>
              <a:t> (</a:t>
            </a:r>
            <a:r>
              <a:rPr lang="en-US" sz="1400" dirty="0" err="1">
                <a:latin typeface="Comic Sans MS" panose="030F0702030302020204" pitchFamily="66" charset="0"/>
              </a:rPr>
              <a:t>şalău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și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somn</a:t>
            </a:r>
            <a:r>
              <a:rPr lang="en-US" sz="1400" dirty="0">
                <a:latin typeface="Comic Sans MS" panose="030F0702030302020204" pitchFamily="66" charset="0"/>
              </a:rPr>
              <a:t>) </a:t>
            </a:r>
            <a:endParaRPr lang="ro-RO" sz="1400" dirty="0">
              <a:latin typeface="Comic Sans MS" panose="030F0702030302020204" pitchFamily="66" charset="0"/>
            </a:endParaRPr>
          </a:p>
          <a:p>
            <a:pPr>
              <a:lnSpc>
                <a:spcPct val="150000"/>
              </a:lnSpc>
            </a:pPr>
            <a:r>
              <a:rPr lang="ro-RO" sz="1400" dirty="0">
                <a:latin typeface="Comic Sans MS" panose="030F0702030302020204" pitchFamily="66" charset="0"/>
              </a:rPr>
              <a:t>          • </a:t>
            </a:r>
            <a:r>
              <a:rPr lang="en-US" sz="1400" dirty="0" err="1">
                <a:latin typeface="Comic Sans MS" panose="030F0702030302020204" pitchFamily="66" charset="0"/>
              </a:rPr>
              <a:t>salmonide</a:t>
            </a:r>
            <a:r>
              <a:rPr lang="ro-RO" sz="1400" dirty="0">
                <a:latin typeface="Comic Sans MS" panose="030F0702030302020204" pitchFamily="66" charset="0"/>
              </a:rPr>
              <a:t> (</a:t>
            </a:r>
            <a:r>
              <a:rPr lang="en-US" sz="1400" dirty="0" err="1">
                <a:latin typeface="Comic Sans MS" panose="030F0702030302020204" pitchFamily="66" charset="0"/>
              </a:rPr>
              <a:t>păstrăv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curcubeu</a:t>
            </a:r>
            <a:r>
              <a:rPr lang="ro-RO" sz="1400" dirty="0">
                <a:latin typeface="Comic Sans MS" panose="030F0702030302020204" pitchFamily="66" charset="0"/>
              </a:rPr>
              <a:t>, </a:t>
            </a:r>
            <a:r>
              <a:rPr lang="en-US" sz="1400" dirty="0" err="1">
                <a:latin typeface="Comic Sans MS" panose="030F0702030302020204" pitchFamily="66" charset="0"/>
              </a:rPr>
              <a:t>păstrăv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r>
              <a:rPr lang="en-US" sz="1400" dirty="0" err="1">
                <a:latin typeface="Comic Sans MS" panose="030F0702030302020204" pitchFamily="66" charset="0"/>
              </a:rPr>
              <a:t>fântânel</a:t>
            </a:r>
            <a:r>
              <a:rPr lang="ro-RO" sz="1400" dirty="0">
                <a:latin typeface="Comic Sans MS" panose="030F0702030302020204" pitchFamily="66" charset="0"/>
              </a:rPr>
              <a:t>)</a:t>
            </a:r>
            <a:r>
              <a:rPr lang="en-US" sz="1400" dirty="0">
                <a:latin typeface="Comic Sans MS" panose="030F0702030302020204" pitchFamily="66" charset="0"/>
              </a:rPr>
              <a:t> </a:t>
            </a:r>
            <a:endParaRPr lang="ro-RO" sz="1400" dirty="0">
              <a:latin typeface="Comic Sans MS" panose="030F0702030302020204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9FD783-9B7F-316E-8EEF-3ACA28E7B72E}"/>
              </a:ext>
            </a:extLst>
          </p:cNvPr>
          <p:cNvSpPr txBox="1"/>
          <p:nvPr/>
        </p:nvSpPr>
        <p:spPr>
          <a:xfrm>
            <a:off x="609520" y="5806058"/>
            <a:ext cx="5845726" cy="86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29924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2709A70F-E7FE-80F2-846D-DA668D6C1A5A}"/>
              </a:ext>
            </a:extLst>
          </p:cNvPr>
          <p:cNvSpPr txBox="1"/>
          <p:nvPr/>
        </p:nvSpPr>
        <p:spPr>
          <a:xfrm>
            <a:off x="1054646" y="189434"/>
            <a:ext cx="92170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Ponderea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producției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din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acvacultură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, la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nivelul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anului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2020</a:t>
            </a:r>
            <a:r>
              <a:rPr lang="ro-RO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pe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regiuni</a:t>
            </a:r>
            <a:r>
              <a:rPr lang="en-US" sz="2400" b="1" dirty="0">
                <a:solidFill>
                  <a:schemeClr val="bg1"/>
                </a:solidFill>
                <a:latin typeface="Comic Sans MS" panose="030F0702030302020204" pitchFamily="66" charset="0"/>
              </a:rPr>
              <a:t> de </a:t>
            </a:r>
            <a:r>
              <a:rPr lang="en-US" sz="2400" b="1" dirty="0" err="1">
                <a:solidFill>
                  <a:schemeClr val="bg1"/>
                </a:solidFill>
                <a:latin typeface="Comic Sans MS" panose="030F0702030302020204" pitchFamily="66" charset="0"/>
              </a:rPr>
              <a:t>dezvoltare</a:t>
            </a:r>
            <a:endParaRPr lang="en-US" sz="2400" b="1" dirty="0">
              <a:solidFill>
                <a:schemeClr val="bg1"/>
              </a:solidFill>
              <a:latin typeface="Comic Sans MS" panose="030F0702030302020204" pitchFamily="66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192D17-EE4C-6B57-3946-89A04494C8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58" y="1773610"/>
            <a:ext cx="6386146" cy="42484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EF3321D-CC77-A637-F78B-30AD1BF3DE50}"/>
              </a:ext>
            </a:extLst>
          </p:cNvPr>
          <p:cNvSpPr txBox="1"/>
          <p:nvPr/>
        </p:nvSpPr>
        <p:spPr>
          <a:xfrm>
            <a:off x="6815285" y="1773610"/>
            <a:ext cx="53751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o-RO" sz="4000" dirty="0">
                <a:latin typeface="Monotype Corsiva" panose="03010101010201010101" pitchFamily="66" charset="0"/>
              </a:rPr>
              <a:t>P</a:t>
            </a:r>
            <a:r>
              <a:rPr lang="en-US" sz="2200" dirty="0" err="1">
                <a:latin typeface="Monotype Corsiva" panose="03010101010201010101" pitchFamily="66" charset="0"/>
              </a:rPr>
              <a:t>onderea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cea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mai</a:t>
            </a:r>
            <a:r>
              <a:rPr lang="en-US" sz="2200" dirty="0">
                <a:latin typeface="Monotype Corsiva" panose="03010101010201010101" pitchFamily="66" charset="0"/>
              </a:rPr>
              <a:t> mare a </a:t>
            </a:r>
            <a:r>
              <a:rPr lang="en-US" sz="2200" dirty="0" err="1">
                <a:latin typeface="Monotype Corsiva" panose="03010101010201010101" pitchFamily="66" charset="0"/>
              </a:rPr>
              <a:t>producției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ro-RO" sz="2200" dirty="0">
                <a:latin typeface="Monotype Corsiva" panose="03010101010201010101" pitchFamily="66" charset="0"/>
              </a:rPr>
              <a:t>r</a:t>
            </a:r>
            <a:r>
              <a:rPr lang="en-US" sz="2200" dirty="0" err="1">
                <a:latin typeface="Monotype Corsiva" panose="03010101010201010101" pitchFamily="66" charset="0"/>
              </a:rPr>
              <a:t>ealizate</a:t>
            </a:r>
            <a:r>
              <a:rPr lang="ro-RO" sz="2200" dirty="0">
                <a:latin typeface="Monotype Corsiva" panose="03010101010201010101" pitchFamily="66" charset="0"/>
              </a:rPr>
              <a:t> este în</a:t>
            </a:r>
          </a:p>
          <a:p>
            <a:pPr algn="just"/>
            <a:r>
              <a:rPr lang="en-US" sz="2200" dirty="0" err="1">
                <a:latin typeface="Monotype Corsiva" panose="03010101010201010101" pitchFamily="66" charset="0"/>
              </a:rPr>
              <a:t>regiunea</a:t>
            </a:r>
            <a:r>
              <a:rPr lang="en-US" sz="2200" dirty="0">
                <a:latin typeface="Monotype Corsiva" panose="03010101010201010101" pitchFamily="66" charset="0"/>
              </a:rPr>
              <a:t> de </a:t>
            </a:r>
            <a:r>
              <a:rPr lang="en-US" sz="2200" dirty="0" err="1">
                <a:latin typeface="Monotype Corsiva" panose="03010101010201010101" pitchFamily="66" charset="0"/>
              </a:rPr>
              <a:t>dezvoltare</a:t>
            </a:r>
            <a:r>
              <a:rPr lang="en-US" sz="2200" dirty="0">
                <a:latin typeface="Monotype Corsiva" panose="03010101010201010101" pitchFamily="66" charset="0"/>
              </a:rPr>
              <a:t> Sud cu 28% din </a:t>
            </a:r>
            <a:r>
              <a:rPr lang="en-US" sz="2200" dirty="0" err="1">
                <a:latin typeface="Monotype Corsiva" panose="03010101010201010101" pitchFamily="66" charset="0"/>
              </a:rPr>
              <a:t>totalul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endParaRPr lang="ro-RO" sz="2200" dirty="0">
              <a:latin typeface="Monotype Corsiva" panose="03010101010201010101" pitchFamily="66" charset="0"/>
            </a:endParaRPr>
          </a:p>
          <a:p>
            <a:pPr algn="just"/>
            <a:r>
              <a:rPr lang="en-US" sz="2200" dirty="0" err="1">
                <a:latin typeface="Monotype Corsiva" panose="03010101010201010101" pitchFamily="66" charset="0"/>
              </a:rPr>
              <a:t>producției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naționale</a:t>
            </a:r>
            <a:r>
              <a:rPr lang="en-US" sz="2200" dirty="0">
                <a:latin typeface="Monotype Corsiva" panose="03010101010201010101" pitchFamily="66" charset="0"/>
              </a:rPr>
              <a:t>, </a:t>
            </a:r>
            <a:r>
              <a:rPr lang="en-US" sz="2200" dirty="0" err="1">
                <a:latin typeface="Monotype Corsiva" panose="03010101010201010101" pitchFamily="66" charset="0"/>
              </a:rPr>
              <a:t>urmată</a:t>
            </a:r>
            <a:r>
              <a:rPr lang="en-US" sz="2200" dirty="0">
                <a:latin typeface="Monotype Corsiva" panose="03010101010201010101" pitchFamily="66" charset="0"/>
              </a:rPr>
              <a:t> de </a:t>
            </a:r>
            <a:r>
              <a:rPr lang="en-US" sz="2200" dirty="0" err="1">
                <a:latin typeface="Monotype Corsiva" panose="03010101010201010101" pitchFamily="66" charset="0"/>
              </a:rPr>
              <a:t>regiunile</a:t>
            </a:r>
            <a:r>
              <a:rPr lang="en-US" sz="2200" dirty="0">
                <a:latin typeface="Monotype Corsiva" panose="03010101010201010101" pitchFamily="66" charset="0"/>
              </a:rPr>
              <a:t> de </a:t>
            </a:r>
            <a:endParaRPr lang="ro-RO" sz="2200" dirty="0">
              <a:latin typeface="Monotype Corsiva" panose="03010101010201010101" pitchFamily="66" charset="0"/>
            </a:endParaRPr>
          </a:p>
          <a:p>
            <a:pPr algn="just"/>
            <a:r>
              <a:rPr lang="en-US" sz="2200" dirty="0" err="1">
                <a:latin typeface="Monotype Corsiva" panose="03010101010201010101" pitchFamily="66" charset="0"/>
              </a:rPr>
              <a:t>dezvoltare</a:t>
            </a:r>
            <a:r>
              <a:rPr lang="en-US" sz="2200" dirty="0">
                <a:latin typeface="Monotype Corsiva" panose="03010101010201010101" pitchFamily="66" charset="0"/>
              </a:rPr>
              <a:t> Nord – Est cu  24 % </a:t>
            </a:r>
            <a:r>
              <a:rPr lang="en-US" sz="2200" dirty="0" err="1">
                <a:latin typeface="Monotype Corsiva" panose="03010101010201010101" pitchFamily="66" charset="0"/>
              </a:rPr>
              <a:t>și</a:t>
            </a:r>
            <a:r>
              <a:rPr lang="en-US" sz="2200" dirty="0">
                <a:latin typeface="Monotype Corsiva" panose="03010101010201010101" pitchFamily="66" charset="0"/>
              </a:rPr>
              <a:t> Sud-Est cu 18%</a:t>
            </a:r>
            <a:r>
              <a:rPr lang="ro-RO" sz="2200" dirty="0">
                <a:latin typeface="Monotype Corsiva" panose="03010101010201010101" pitchFamily="66" charset="0"/>
              </a:rPr>
              <a:t>.</a:t>
            </a:r>
          </a:p>
          <a:p>
            <a:pPr algn="just"/>
            <a:r>
              <a:rPr lang="en-US" sz="2200" dirty="0" err="1">
                <a:latin typeface="Monotype Corsiva" panose="03010101010201010101" pitchFamily="66" charset="0"/>
              </a:rPr>
              <a:t>Ponderea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cea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mai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mică</a:t>
            </a:r>
            <a:r>
              <a:rPr lang="en-US" sz="2200" dirty="0">
                <a:latin typeface="Monotype Corsiva" panose="03010101010201010101" pitchFamily="66" charset="0"/>
              </a:rPr>
              <a:t> a </a:t>
            </a:r>
            <a:r>
              <a:rPr lang="en-US" sz="2200" dirty="0" err="1">
                <a:latin typeface="Monotype Corsiva" panose="03010101010201010101" pitchFamily="66" charset="0"/>
              </a:rPr>
              <a:t>fost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realizată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în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regiun</a:t>
            </a:r>
            <a:r>
              <a:rPr lang="ro-RO" sz="2200" dirty="0">
                <a:latin typeface="Monotype Corsiva" panose="03010101010201010101" pitchFamily="66" charset="0"/>
              </a:rPr>
              <a:t>ea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endParaRPr lang="ro-RO" sz="2200" dirty="0">
              <a:latin typeface="Monotype Corsiva" panose="03010101010201010101" pitchFamily="66" charset="0"/>
            </a:endParaRPr>
          </a:p>
          <a:p>
            <a:pPr algn="just"/>
            <a:r>
              <a:rPr lang="en-US" sz="2200" dirty="0" err="1">
                <a:latin typeface="Monotype Corsiva" panose="03010101010201010101" pitchFamily="66" charset="0"/>
              </a:rPr>
              <a:t>București</a:t>
            </a:r>
            <a:r>
              <a:rPr lang="en-US" sz="2200" dirty="0">
                <a:latin typeface="Monotype Corsiva" panose="03010101010201010101" pitchFamily="66" charset="0"/>
              </a:rPr>
              <a:t>-Ilfov – 4</a:t>
            </a:r>
            <a:r>
              <a:rPr lang="ro-RO" sz="2200" dirty="0">
                <a:latin typeface="Monotype Corsiva" panose="03010101010201010101" pitchFamily="66" charset="0"/>
              </a:rPr>
              <a:t>%</a:t>
            </a:r>
            <a:r>
              <a:rPr lang="en-US" sz="2200" dirty="0">
                <a:latin typeface="Monotype Corsiva" panose="03010101010201010101" pitchFamily="66" charset="0"/>
              </a:rPr>
              <a:t> </a:t>
            </a:r>
            <a:r>
              <a:rPr lang="en-US" sz="2200" dirty="0" err="1">
                <a:latin typeface="Monotype Corsiva" panose="03010101010201010101" pitchFamily="66" charset="0"/>
              </a:rPr>
              <a:t>și</a:t>
            </a:r>
            <a:r>
              <a:rPr lang="en-US" sz="2200" dirty="0">
                <a:latin typeface="Monotype Corsiva" panose="03010101010201010101" pitchFamily="66" charset="0"/>
              </a:rPr>
              <a:t> Sud-Vest – 3%.</a:t>
            </a:r>
          </a:p>
        </p:txBody>
      </p:sp>
    </p:spTree>
    <p:extLst>
      <p:ext uri="{BB962C8B-B14F-4D97-AF65-F5344CB8AC3E}">
        <p14:creationId xmlns:p14="http://schemas.microsoft.com/office/powerpoint/2010/main" val="40934547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사용자 지정 1">
      <a:majorFont>
        <a:latin typeface="Calibri"/>
        <a:ea typeface="맑은 고딕"/>
        <a:cs typeface=""/>
      </a:majorFont>
      <a:minorFont>
        <a:latin typeface="Calibri Light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12981</TotalTime>
  <Words>838</Words>
  <Application>Microsoft Office PowerPoint</Application>
  <PresentationFormat>Custom</PresentationFormat>
  <Paragraphs>326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26" baseType="lpstr">
      <vt:lpstr>Wingdings</vt:lpstr>
      <vt:lpstr>Arial</vt:lpstr>
      <vt:lpstr>굴림체</vt:lpstr>
      <vt:lpstr>Times New Roman</vt:lpstr>
      <vt:lpstr>Mongolian Baiti</vt:lpstr>
      <vt:lpstr>Comic Sans MS</vt:lpstr>
      <vt:lpstr>Noto Sans</vt:lpstr>
      <vt:lpstr>Impact</vt:lpstr>
      <vt:lpstr>Trebuchet MS</vt:lpstr>
      <vt:lpstr>굴림</vt:lpstr>
      <vt:lpstr>Monotype Corsiva</vt:lpstr>
      <vt:lpstr>Calibri Light</vt:lpstr>
      <vt:lpstr>Calibri</vt:lpstr>
      <vt:lpstr>맑은 고딕</vt:lpstr>
      <vt:lpstr>Office 테마</vt:lpstr>
      <vt:lpstr>PowerPoint Presentation</vt:lpstr>
      <vt:lpstr>INTRODUCERE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Producția de pește din acvacultură pe regiuni de dezvoltare  la nivelul anului 2020</vt:lpstr>
      <vt:lpstr>PowerPoint Presentation</vt:lpstr>
      <vt:lpstr>PowerPoint Presentation</vt:lpstr>
      <vt:lpstr>PowerPoint Presentation</vt:lpstr>
    </vt:vector>
  </TitlesOfParts>
  <Manager>Slide Members</Manager>
  <Company>YESFORM Co.,Ltd.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Members</dc:title>
  <dc:subject>Powerpoint Templates , Diagram, Chart, Google slides, Keynote</dc:subject>
  <dc:creator>Slide Members by HS.SEO</dc:creator>
  <cp:keywords>SlideMembers, ppt, PPT Templates, Presentation, Diagram, Chart, Yesform, Google slides, Keynote, Free Slides</cp:keywords>
  <dc:description>The copyright of this document is at Slide Members. Unauthorized copying may result in legal sanctions.</dc:description>
  <cp:lastModifiedBy>BAF</cp:lastModifiedBy>
  <cp:revision>17</cp:revision>
  <dcterms:created xsi:type="dcterms:W3CDTF">2010-02-01T08:03:16Z</dcterms:created>
  <dcterms:modified xsi:type="dcterms:W3CDTF">2022-05-23T12:59:44Z</dcterms:modified>
  <cp:category>www.slidemembers.com</cp:category>
</cp:coreProperties>
</file>