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6" r:id="rId4"/>
    <p:sldId id="279" r:id="rId5"/>
    <p:sldId id="298" r:id="rId6"/>
    <p:sldId id="299" r:id="rId7"/>
    <p:sldId id="300" r:id="rId8"/>
    <p:sldId id="284" r:id="rId9"/>
    <p:sldId id="285" r:id="rId10"/>
    <p:sldId id="286" r:id="rId11"/>
    <p:sldId id="287" r:id="rId12"/>
    <p:sldId id="288" r:id="rId13"/>
    <p:sldId id="301" r:id="rId14"/>
    <p:sldId id="302" r:id="rId15"/>
    <p:sldId id="303" r:id="rId16"/>
    <p:sldId id="304" r:id="rId17"/>
    <p:sldId id="305" r:id="rId18"/>
    <p:sldId id="306" r:id="rId19"/>
    <p:sldId id="307" r:id="rId20"/>
    <p:sldId id="308" r:id="rId21"/>
    <p:sldId id="309" r:id="rId22"/>
    <p:sldId id="291" r:id="rId23"/>
    <p:sldId id="292" r:id="rId24"/>
    <p:sldId id="293" r:id="rId25"/>
    <p:sldId id="294" r:id="rId26"/>
    <p:sldId id="310" r:id="rId27"/>
    <p:sldId id="261" r:id="rId28"/>
    <p:sldId id="257" r:id="rId29"/>
    <p:sldId id="262" r:id="rId30"/>
    <p:sldId id="278" r:id="rId31"/>
    <p:sldId id="280" r:id="rId32"/>
    <p:sldId id="282" r:id="rId33"/>
    <p:sldId id="283" r:id="rId34"/>
    <p:sldId id="281" r:id="rId35"/>
    <p:sldId id="295" r:id="rId36"/>
    <p:sldId id="296"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48" y="1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750B36-FE36-4937-ACF7-DAF2B16E943B}"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039660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312368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167516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77511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50B36-FE36-4937-ACF7-DAF2B16E943B}"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09608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50B36-FE36-4937-ACF7-DAF2B16E943B}"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428074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50B36-FE36-4937-ACF7-DAF2B16E943B}"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55224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50B36-FE36-4937-ACF7-DAF2B16E943B}"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3717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50B36-FE36-4937-ACF7-DAF2B16E943B}"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421410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50B36-FE36-4937-ACF7-DAF2B16E943B}"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40386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50B36-FE36-4937-ACF7-DAF2B16E943B}"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167223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50B36-FE36-4937-ACF7-DAF2B16E943B}" type="datetimeFigureOut">
              <a:rPr lang="en-US" smtClean="0"/>
              <a:t>3/21/2024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FD63C-B4F9-470E-8E34-191C9ECC1B9C}" type="slidenum">
              <a:rPr lang="en-US" smtClean="0"/>
              <a:t>‹#›</a:t>
            </a:fld>
            <a:endParaRPr lang="en-US"/>
          </a:p>
        </p:txBody>
      </p:sp>
    </p:spTree>
    <p:extLst>
      <p:ext uri="{BB962C8B-B14F-4D97-AF65-F5344CB8AC3E}">
        <p14:creationId xmlns:p14="http://schemas.microsoft.com/office/powerpoint/2010/main" val="148435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yngentavegetables.com/news/expert-insights/robotic-tomato-harvesting-enables-faster-innovations-research-and-development" TargetMode="External"/><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Word_Document1.docx"/><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package" Target="../embeddings/Microsoft_Word_Document.docx"/><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2.wdp"/><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hyperlink" Target="https://dronecoria.org/" TargetMode="External"/><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image" Target="../media/image81.emf"/><Relationship Id="rId1" Type="http://schemas.openxmlformats.org/officeDocument/2006/relationships/slideLayout" Target="../slideLayouts/slideLayout1.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3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908793A-A541-1B11-CEE8-E316E228C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7636" b="25063"/>
          <a:stretch>
            <a:fillRect/>
          </a:stretch>
        </p:blipFill>
        <p:spPr bwMode="auto">
          <a:xfrm>
            <a:off x="0" y="4636227"/>
            <a:ext cx="12211271" cy="222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6583" y="2909751"/>
            <a:ext cx="9158341" cy="1038497"/>
          </a:xfrm>
        </p:spPr>
        <p:txBody>
          <a:bodyPr>
            <a:noAutofit/>
          </a:bodyPr>
          <a:lstStyle/>
          <a:p>
            <a:pPr algn="ctr">
              <a:lnSpc>
                <a:spcPct val="107000"/>
              </a:lnSpc>
              <a:spcAft>
                <a:spcPts val="800"/>
              </a:spcAft>
            </a:pPr>
            <a:r>
              <a:rPr lang="ro-RO" sz="2400" b="1" dirty="0">
                <a:effectLst/>
                <a:latin typeface="Times New Roman" panose="02020603050405020304" pitchFamily="18" charset="0"/>
                <a:ea typeface="Calibri" panose="020F0502020204030204" pitchFamily="34" charset="0"/>
                <a:cs typeface="Times New Roman" panose="02020603050405020304" pitchFamily="18" charset="0"/>
              </a:rPr>
              <a:t>MASĂ ROTUNDĂ 28 MARTIE 2024 ASAS </a:t>
            </a:r>
            <a:br>
              <a:rPr lang="ro-RO" sz="2400" dirty="0">
                <a:effectLst/>
                <a:latin typeface="Calibri" panose="020F0502020204030204" pitchFamily="34" charset="0"/>
                <a:ea typeface="Calibri" panose="020F0502020204030204" pitchFamily="34" charset="0"/>
                <a:cs typeface="Times New Roman" panose="02020603050405020304" pitchFamily="18" charset="0"/>
              </a:rPr>
            </a:br>
            <a:r>
              <a:rPr lang="ro-RO" sz="24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o-RO" sz="2400" dirty="0">
                <a:effectLst/>
                <a:latin typeface="Calibri" panose="020F0502020204030204" pitchFamily="34" charset="0"/>
                <a:ea typeface="Calibri" panose="020F0502020204030204" pitchFamily="34" charset="0"/>
                <a:cs typeface="Times New Roman" panose="02020603050405020304" pitchFamily="18" charset="0"/>
              </a:rPr>
            </a:br>
            <a:r>
              <a:rPr lang="ro-RO"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”INGINERIE AGRICOLĂ  - CERCETĂRI ȘI REZULTATE ÎN CONTEXTUL ACTUAL”</a:t>
            </a:r>
            <a:endParaRPr lang="ro-RO"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82" y="260779"/>
            <a:ext cx="1237601" cy="1285178"/>
          </a:xfrm>
          <a:prstGeom prst="rect">
            <a:avLst/>
          </a:prstGeom>
        </p:spPr>
      </p:pic>
      <p:pic>
        <p:nvPicPr>
          <p:cNvPr id="3" name="Picture 6" descr="antet">
            <a:extLst>
              <a:ext uri="{FF2B5EF4-FFF2-40B4-BE49-F238E27FC236}">
                <a16:creationId xmlns:a16="http://schemas.microsoft.com/office/drawing/2014/main" id="{A0929A97-EDFE-0E54-FEB3-1E425B2A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8533" y="330802"/>
            <a:ext cx="10080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E39E9DD-C28D-E22E-2E0D-29B16C929A23}"/>
              </a:ext>
            </a:extLst>
          </p:cNvPr>
          <p:cNvSpPr txBox="1"/>
          <p:nvPr/>
        </p:nvSpPr>
        <p:spPr>
          <a:xfrm>
            <a:off x="2014781" y="260779"/>
            <a:ext cx="8318324" cy="1384995"/>
          </a:xfrm>
          <a:prstGeom prst="rect">
            <a:avLst/>
          </a:prstGeom>
          <a:noFill/>
        </p:spPr>
        <p:txBody>
          <a:bodyPr wrap="square">
            <a:spAutoFit/>
          </a:bodyPr>
          <a:lstStyle/>
          <a:p>
            <a:pPr algn="ctr" fontAlgn="base"/>
            <a:r>
              <a:rPr lang="en-US" sz="2800" b="1" i="0" dirty="0" err="1">
                <a:solidFill>
                  <a:srgbClr val="274E13"/>
                </a:solidFill>
                <a:effectLst/>
                <a:latin typeface="Oswald" panose="00000500000000000000" pitchFamily="2" charset="0"/>
              </a:rPr>
              <a:t>Institutul</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Național</a:t>
            </a:r>
            <a:r>
              <a:rPr lang="en-US" sz="2800" b="1" i="0" dirty="0">
                <a:solidFill>
                  <a:srgbClr val="274E13"/>
                </a:solidFill>
                <a:effectLst/>
                <a:latin typeface="Oswald" panose="00000500000000000000" pitchFamily="2" charset="0"/>
              </a:rPr>
              <a:t> de </a:t>
            </a:r>
            <a:r>
              <a:rPr lang="en-US" sz="2800" b="1" i="0" dirty="0" err="1">
                <a:solidFill>
                  <a:srgbClr val="274E13"/>
                </a:solidFill>
                <a:effectLst/>
                <a:latin typeface="Oswald" panose="00000500000000000000" pitchFamily="2" charset="0"/>
              </a:rPr>
              <a:t>Cercetare-Dezvoltare</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pentru</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Mașini</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și</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Instalații</a:t>
            </a:r>
            <a:r>
              <a:rPr lang="en-US" sz="2800" b="1" i="0" dirty="0">
                <a:solidFill>
                  <a:srgbClr val="274E13"/>
                </a:solidFill>
                <a:effectLst/>
                <a:latin typeface="Oswald" panose="00000500000000000000" pitchFamily="2" charset="0"/>
              </a:rPr>
              <a:t> Destinate </a:t>
            </a:r>
            <a:r>
              <a:rPr lang="en-US" sz="2800" b="1" i="0" dirty="0" err="1">
                <a:solidFill>
                  <a:srgbClr val="274E13"/>
                </a:solidFill>
                <a:effectLst/>
                <a:latin typeface="Oswald" panose="00000500000000000000" pitchFamily="2" charset="0"/>
              </a:rPr>
              <a:t>Agriculturii</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și</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Industriei</a:t>
            </a:r>
            <a:r>
              <a:rPr lang="en-US" sz="2800" b="1" i="0" dirty="0">
                <a:solidFill>
                  <a:srgbClr val="274E13"/>
                </a:solidFill>
                <a:effectLst/>
                <a:latin typeface="Oswald" panose="00000500000000000000" pitchFamily="2" charset="0"/>
              </a:rPr>
              <a:t> </a:t>
            </a:r>
            <a:r>
              <a:rPr lang="en-US" sz="2800" b="1" i="0" dirty="0" err="1">
                <a:solidFill>
                  <a:srgbClr val="274E13"/>
                </a:solidFill>
                <a:effectLst/>
                <a:latin typeface="Oswald" panose="00000500000000000000" pitchFamily="2" charset="0"/>
              </a:rPr>
              <a:t>Alimentare</a:t>
            </a:r>
            <a:r>
              <a:rPr lang="en-US" sz="2800" b="1" i="0" dirty="0">
                <a:solidFill>
                  <a:srgbClr val="274E13"/>
                </a:solidFill>
                <a:effectLst/>
                <a:latin typeface="Oswald" panose="00000500000000000000" pitchFamily="2" charset="0"/>
              </a:rPr>
              <a:t> – INMA </a:t>
            </a:r>
            <a:r>
              <a:rPr lang="en-US" sz="2800" b="1" i="0" dirty="0" err="1">
                <a:solidFill>
                  <a:srgbClr val="274E13"/>
                </a:solidFill>
                <a:effectLst/>
                <a:latin typeface="Oswald" panose="00000500000000000000" pitchFamily="2" charset="0"/>
              </a:rPr>
              <a:t>București</a:t>
            </a:r>
            <a:endParaRPr lang="en-US" sz="2800" b="1" i="0" dirty="0">
              <a:solidFill>
                <a:srgbClr val="274E13"/>
              </a:solidFill>
              <a:effectLst/>
              <a:latin typeface="Oswald" panose="00000500000000000000" pitchFamily="2" charset="0"/>
            </a:endParaRPr>
          </a:p>
        </p:txBody>
      </p:sp>
    </p:spTree>
    <p:extLst>
      <p:ext uri="{BB962C8B-B14F-4D97-AF65-F5344CB8AC3E}">
        <p14:creationId xmlns:p14="http://schemas.microsoft.com/office/powerpoint/2010/main" val="66173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FBB026-6AD5-83FE-9F82-2CB0A91A4C2A}"/>
              </a:ext>
            </a:extLst>
          </p:cNvPr>
          <p:cNvSpPr txBox="1"/>
          <p:nvPr/>
        </p:nvSpPr>
        <p:spPr>
          <a:xfrm>
            <a:off x="1291" y="0"/>
            <a:ext cx="11909155" cy="1855573"/>
          </a:xfrm>
          <a:prstGeom prst="rect">
            <a:avLst/>
          </a:prstGeom>
          <a:noFill/>
        </p:spPr>
        <p:txBody>
          <a:bodyPr wrap="square">
            <a:spAutoFit/>
          </a:bodyPr>
          <a:lstStyle/>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Odată cu evoluția rapidă a roboticii,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inovaţia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în domeniul roboților agricoli continuă,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aceştia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fiind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utilizaţi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pe scară largă în diverse zone de producție agricolă. În general, roboții din agricultură pot fi catalogați în trei tipuri în funcție de scenariile lor de aplicare, variind de la câmpuri și livezi până la ferme. În plus, producția agricolă este un ciclu pe termen lung. Semănatul, plantarea, cultivarea, recoltarea și prelucrarea sunt pași cruciali către industrializarea agriculturii. Prin urmare, roboții agricoli pot fi clasificați folosind lanțul industrial de asemenea,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asa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cum este ilustrat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ȋn</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figura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6AD40AB-ED25-5D47-2080-55937868A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23" y="2037678"/>
            <a:ext cx="10876128" cy="4029909"/>
          </a:xfrm>
          <a:prstGeom prst="rect">
            <a:avLst/>
          </a:prstGeom>
          <a:noFill/>
          <a:ln>
            <a:noFill/>
          </a:ln>
        </p:spPr>
      </p:pic>
    </p:spTree>
    <p:extLst>
      <p:ext uri="{BB962C8B-B14F-4D97-AF65-F5344CB8AC3E}">
        <p14:creationId xmlns:p14="http://schemas.microsoft.com/office/powerpoint/2010/main" val="421586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3D3E10-E8EC-7146-BEF3-802E4188EF25}"/>
              </a:ext>
            </a:extLst>
          </p:cNvPr>
          <p:cNvSpPr txBox="1"/>
          <p:nvPr/>
        </p:nvSpPr>
        <p:spPr>
          <a:xfrm>
            <a:off x="156920" y="126393"/>
            <a:ext cx="12035079" cy="2949846"/>
          </a:xfrm>
          <a:prstGeom prst="rect">
            <a:avLst/>
          </a:prstGeom>
          <a:noFill/>
        </p:spPr>
        <p:txBody>
          <a:bodyPr wrap="square">
            <a:spAutoFit/>
          </a:bodyPr>
          <a:lstStyle/>
          <a:p>
            <a:pPr indent="457200" algn="just">
              <a:lnSpc>
                <a:spcPct val="107000"/>
              </a:lnSpc>
              <a:spcAft>
                <a:spcPts val="80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R</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oboții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sunt compuși în principal din patru părți componente: un sistem de viziune, un sistem de control, dispozitive de acționare mecanice și o platformă mobilă.</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consecință, aceste patru părți componente își exercită propria influență asupra producției agricole. În primul rând, sistemul de viziune poate transforma datele capturate în imagini folosind diverse camere, precum camere termice, RGBD, TOF, 3D și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multi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-spectrale.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al doilea rând, sistemul de control este creierul robotului, jucând un rol instrumental în luarea deciziilor și planificarea mișcării. În al treilea rând,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actuatoarele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mecanice avansate sunt o condiție prealabilă pentru o funcționare precisă, în special pentru fructe și legume fragede. În cele din urmă, platformele mobile permit roboților să navigheze, să evite obstacole, efectuarea detecției și îndeplinirea sarcinilor.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20E084D-C70F-3AC9-7253-837FB7A3CD91}"/>
              </a:ext>
            </a:extLst>
          </p:cNvPr>
          <p:cNvPicPr>
            <a:picLocks noChangeAspect="1"/>
          </p:cNvPicPr>
          <p:nvPr/>
        </p:nvPicPr>
        <p:blipFill rotWithShape="1">
          <a:blip r:embed="rId2">
            <a:extLst>
              <a:ext uri="{28A0092B-C50C-407E-A947-70E740481C1C}">
                <a14:useLocalDpi xmlns:a14="http://schemas.microsoft.com/office/drawing/2010/main" val="0"/>
              </a:ext>
            </a:extLst>
          </a:blip>
          <a:srcRect t="6427"/>
          <a:stretch/>
        </p:blipFill>
        <p:spPr bwMode="auto">
          <a:xfrm>
            <a:off x="1588899" y="3076239"/>
            <a:ext cx="8601236" cy="37949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73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2D01E3-31C9-9B78-5827-8B39DBE77A44}"/>
              </a:ext>
            </a:extLst>
          </p:cNvPr>
          <p:cNvSpPr txBox="1"/>
          <p:nvPr/>
        </p:nvSpPr>
        <p:spPr>
          <a:xfrm>
            <a:off x="63930" y="101871"/>
            <a:ext cx="7142782" cy="375552"/>
          </a:xfrm>
          <a:prstGeom prst="rect">
            <a:avLst/>
          </a:prstGeom>
          <a:noFill/>
        </p:spPr>
        <p:txBody>
          <a:bodyPr wrap="square">
            <a:spAutoFit/>
          </a:bodyPr>
          <a:lstStyle/>
          <a:p>
            <a:pPr>
              <a:lnSpc>
                <a:spcPct val="107000"/>
              </a:lnSpc>
              <a:spcAft>
                <a:spcPts val="80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Roboti</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pentru</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kern="100" dirty="0">
                <a:effectLst/>
                <a:latin typeface="Calibri" panose="020F0502020204030204" pitchFamily="34" charset="0"/>
                <a:ea typeface="Calibri" panose="020F0502020204030204" pitchFamily="34" charset="0"/>
                <a:cs typeface="Times New Roman" panose="02020603050405020304" pitchFamily="18" charset="0"/>
              </a:rPr>
              <a:t>recoltare robotizată a legumelor din familia solanacee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D4C7471-3F4A-590A-A58D-AE960D0BEE28}"/>
              </a:ext>
            </a:extLst>
          </p:cNvPr>
          <p:cNvPicPr>
            <a:picLocks noChangeAspect="1"/>
          </p:cNvPicPr>
          <p:nvPr/>
        </p:nvPicPr>
        <p:blipFill>
          <a:blip r:embed="rId2"/>
          <a:stretch>
            <a:fillRect/>
          </a:stretch>
        </p:blipFill>
        <p:spPr>
          <a:xfrm>
            <a:off x="934765" y="477423"/>
            <a:ext cx="3857093" cy="2762533"/>
          </a:xfrm>
          <a:prstGeom prst="rect">
            <a:avLst/>
          </a:prstGeom>
        </p:spPr>
      </p:pic>
      <p:sp>
        <p:nvSpPr>
          <p:cNvPr id="8" name="TextBox 7">
            <a:extLst>
              <a:ext uri="{FF2B5EF4-FFF2-40B4-BE49-F238E27FC236}">
                <a16:creationId xmlns:a16="http://schemas.microsoft.com/office/drawing/2014/main" id="{85C8289F-C798-C436-1349-251B42EB9ACA}"/>
              </a:ext>
            </a:extLst>
          </p:cNvPr>
          <p:cNvSpPr txBox="1"/>
          <p:nvPr/>
        </p:nvSpPr>
        <p:spPr>
          <a:xfrm>
            <a:off x="-184042" y="3239956"/>
            <a:ext cx="6094708" cy="871008"/>
          </a:xfrm>
          <a:prstGeom prst="rect">
            <a:avLst/>
          </a:prstGeom>
          <a:noFill/>
        </p:spPr>
        <p:txBody>
          <a:bodyPr wrap="square">
            <a:spAutoFit/>
          </a:bodyPr>
          <a:lstStyle/>
          <a:p>
            <a:pPr indent="457200"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Recoltatorul robotizat GR-100 (</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Robotic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Tomato</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Harvesting</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Enables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Faster</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Innovations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in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Research</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and</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Development</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Syngenta</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Vegetable</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Seeds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Global</a:t>
            </a:r>
            <a:r>
              <a:rPr lang="ro-RO" sz="16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08D29B4-71C1-7D20-95E4-C0AD353DED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435" y="477423"/>
            <a:ext cx="4344564" cy="2877960"/>
          </a:xfrm>
          <a:prstGeom prst="rect">
            <a:avLst/>
          </a:prstGeom>
          <a:noFill/>
          <a:ln>
            <a:noFill/>
          </a:ln>
        </p:spPr>
      </p:pic>
      <p:sp>
        <p:nvSpPr>
          <p:cNvPr id="11" name="TextBox 10">
            <a:extLst>
              <a:ext uri="{FF2B5EF4-FFF2-40B4-BE49-F238E27FC236}">
                <a16:creationId xmlns:a16="http://schemas.microsoft.com/office/drawing/2014/main" id="{DE6AF2B4-9291-6343-6D2F-4BC8B6A268AA}"/>
              </a:ext>
            </a:extLst>
          </p:cNvPr>
          <p:cNvSpPr txBox="1"/>
          <p:nvPr/>
        </p:nvSpPr>
        <p:spPr>
          <a:xfrm>
            <a:off x="5910666" y="3380014"/>
            <a:ext cx="6187698" cy="338554"/>
          </a:xfrm>
          <a:prstGeom prst="rect">
            <a:avLst/>
          </a:prstGeom>
          <a:noFill/>
        </p:spPr>
        <p:txBody>
          <a:bodyPr wrap="square">
            <a:spAutoFit/>
          </a:bodyPr>
          <a:lstStyle/>
          <a:p>
            <a:r>
              <a:rPr lang="ro-RO" sz="1600" b="1" dirty="0">
                <a:effectLst/>
                <a:latin typeface="Arial" panose="020B0604020202020204" pitchFamily="34" charset="0"/>
                <a:ea typeface="Calibri" panose="020F0502020204030204" pitchFamily="34" charset="0"/>
              </a:rPr>
              <a:t>Robot pentru culegerea ardeilor grași </a:t>
            </a:r>
            <a:r>
              <a:rPr lang="ro-RO" sz="1600" dirty="0">
                <a:effectLst/>
                <a:latin typeface="Arial" panose="020B0604020202020204" pitchFamily="34" charset="0"/>
                <a:ea typeface="Calibri" panose="020F0502020204030204" pitchFamily="34" charset="0"/>
              </a:rPr>
              <a:t>(</a:t>
            </a:r>
            <a:r>
              <a:rPr lang="ro-RO" sz="1600" i="1" dirty="0">
                <a:effectLst/>
                <a:latin typeface="Arial" panose="020B0604020202020204" pitchFamily="34" charset="0"/>
                <a:ea typeface="Calibri" panose="020F0502020204030204" pitchFamily="34" charset="0"/>
              </a:rPr>
              <a:t>Bac et al., 2017</a:t>
            </a:r>
            <a:endParaRPr lang="en-US" sz="1600" dirty="0"/>
          </a:p>
        </p:txBody>
      </p:sp>
      <p:pic>
        <p:nvPicPr>
          <p:cNvPr id="12" name="Picture 11">
            <a:extLst>
              <a:ext uri="{FF2B5EF4-FFF2-40B4-BE49-F238E27FC236}">
                <a16:creationId xmlns:a16="http://schemas.microsoft.com/office/drawing/2014/main" id="{4D7B7DCF-1A1F-DF51-7F26-59730CBE5DB8}"/>
              </a:ext>
            </a:extLst>
          </p:cNvPr>
          <p:cNvPicPr>
            <a:picLocks noChangeAspect="1"/>
          </p:cNvPicPr>
          <p:nvPr/>
        </p:nvPicPr>
        <p:blipFill>
          <a:blip r:embed="rId5"/>
          <a:stretch>
            <a:fillRect/>
          </a:stretch>
        </p:blipFill>
        <p:spPr>
          <a:xfrm>
            <a:off x="423528" y="4110964"/>
            <a:ext cx="3870752" cy="1986934"/>
          </a:xfrm>
          <a:prstGeom prst="rect">
            <a:avLst/>
          </a:prstGeom>
        </p:spPr>
      </p:pic>
      <p:sp>
        <p:nvSpPr>
          <p:cNvPr id="14" name="TextBox 13">
            <a:extLst>
              <a:ext uri="{FF2B5EF4-FFF2-40B4-BE49-F238E27FC236}">
                <a16:creationId xmlns:a16="http://schemas.microsoft.com/office/drawing/2014/main" id="{A2F5F2E4-47A6-076E-4EF6-D7A639590E6C}"/>
              </a:ext>
            </a:extLst>
          </p:cNvPr>
          <p:cNvSpPr txBox="1"/>
          <p:nvPr/>
        </p:nvSpPr>
        <p:spPr>
          <a:xfrm>
            <a:off x="-943460" y="6097898"/>
            <a:ext cx="6187698" cy="605935"/>
          </a:xfrm>
          <a:prstGeom prst="rect">
            <a:avLst/>
          </a:prstGeom>
          <a:noFill/>
        </p:spPr>
        <p:txBody>
          <a:bodyPr wrap="square">
            <a:spAutoFit/>
          </a:bodyPr>
          <a:lstStyle/>
          <a:p>
            <a:pPr indent="457200"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Robot pentru culegerea vinetelor cu două brațe</a:t>
            </a:r>
            <a:r>
              <a:rPr lang="ro-RO" sz="1600" kern="100" dirty="0">
                <a:effectLst/>
                <a:latin typeface="Arial" panose="020B0604020202020204" pitchFamily="34" charset="0"/>
                <a:ea typeface="Calibri" panose="020F0502020204030204" pitchFamily="34" charset="0"/>
                <a:cs typeface="Times New Roman" panose="02020603050405020304" pitchFamily="18" charset="0"/>
              </a:rPr>
              <a:t> </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r>
              <a:rPr lang="ro-RO" sz="1600" i="1" kern="100" dirty="0" err="1">
                <a:effectLst/>
                <a:latin typeface="Arial" panose="020B0604020202020204" pitchFamily="34" charset="0"/>
                <a:ea typeface="Calibri" panose="020F0502020204030204" pitchFamily="34" charset="0"/>
                <a:cs typeface="Times New Roman" panose="02020603050405020304" pitchFamily="18" charset="0"/>
              </a:rPr>
              <a:t>SepúLveda</a:t>
            </a:r>
            <a:r>
              <a:rPr lang="ro-RO" sz="1600" i="1" kern="100" dirty="0">
                <a:effectLst/>
                <a:latin typeface="Arial" panose="020B0604020202020204" pitchFamily="34" charset="0"/>
                <a:ea typeface="Calibri" panose="020F0502020204030204" pitchFamily="34" charset="0"/>
                <a:cs typeface="Times New Roman" panose="02020603050405020304" pitchFamily="18" charset="0"/>
              </a:rPr>
              <a:t> et al., 2020</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8AA14E5-FA6C-7AEE-C265-02E64C38EE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347" y="3778109"/>
            <a:ext cx="1896768" cy="2460337"/>
          </a:xfrm>
          <a:prstGeom prst="rect">
            <a:avLst/>
          </a:prstGeom>
          <a:noFill/>
          <a:ln>
            <a:noFill/>
          </a:ln>
        </p:spPr>
      </p:pic>
      <p:pic>
        <p:nvPicPr>
          <p:cNvPr id="17" name="Picture 16">
            <a:extLst>
              <a:ext uri="{FF2B5EF4-FFF2-40B4-BE49-F238E27FC236}">
                <a16:creationId xmlns:a16="http://schemas.microsoft.com/office/drawing/2014/main" id="{0883739E-CC6E-3EF9-8C72-76D18DA24C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2796" y="3858626"/>
            <a:ext cx="3589655" cy="1701800"/>
          </a:xfrm>
          <a:prstGeom prst="rect">
            <a:avLst/>
          </a:prstGeom>
          <a:noFill/>
          <a:ln>
            <a:noFill/>
          </a:ln>
        </p:spPr>
      </p:pic>
      <p:sp>
        <p:nvSpPr>
          <p:cNvPr id="19" name="TextBox 18">
            <a:extLst>
              <a:ext uri="{FF2B5EF4-FFF2-40B4-BE49-F238E27FC236}">
                <a16:creationId xmlns:a16="http://schemas.microsoft.com/office/drawing/2014/main" id="{1B6EE6AE-4582-5341-642D-46923AE987FC}"/>
              </a:ext>
            </a:extLst>
          </p:cNvPr>
          <p:cNvSpPr txBox="1"/>
          <p:nvPr/>
        </p:nvSpPr>
        <p:spPr>
          <a:xfrm>
            <a:off x="8018436" y="5724141"/>
            <a:ext cx="3944015" cy="605935"/>
          </a:xfrm>
          <a:prstGeom prst="rect">
            <a:avLst/>
          </a:prstGeom>
          <a:noFill/>
        </p:spPr>
        <p:txBody>
          <a:bodyPr wrap="square">
            <a:spAutoFit/>
          </a:bodyPr>
          <a:lstStyle/>
          <a:p>
            <a:pPr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Robot pentru culegerea ardeilor grași (</a:t>
            </a:r>
            <a:r>
              <a:rPr lang="ro-RO" sz="1600" i="1" kern="100" dirty="0" err="1">
                <a:effectLst/>
                <a:latin typeface="Arial" panose="020B0604020202020204" pitchFamily="34" charset="0"/>
                <a:ea typeface="Calibri" panose="020F0502020204030204" pitchFamily="34" charset="0"/>
                <a:cs typeface="Times New Roman" panose="02020603050405020304" pitchFamily="18" charset="0"/>
              </a:rPr>
              <a:t>Lehnert</a:t>
            </a:r>
            <a:r>
              <a:rPr lang="ro-RO" sz="1600" i="1" kern="100" dirty="0">
                <a:effectLst/>
                <a:latin typeface="Arial" panose="020B0604020202020204" pitchFamily="34" charset="0"/>
                <a:ea typeface="Calibri" panose="020F0502020204030204" pitchFamily="34" charset="0"/>
                <a:cs typeface="Times New Roman" panose="02020603050405020304" pitchFamily="18" charset="0"/>
              </a:rPr>
              <a:t> et al., 2017</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507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E915BE-CCD0-2DDE-5CF5-55783EC90EE4}"/>
              </a:ext>
            </a:extLst>
          </p:cNvPr>
          <p:cNvSpPr txBox="1"/>
          <p:nvPr/>
        </p:nvSpPr>
        <p:spPr>
          <a:xfrm>
            <a:off x="372373" y="94739"/>
            <a:ext cx="11447253" cy="707886"/>
          </a:xfrm>
          <a:prstGeom prst="rect">
            <a:avLst/>
          </a:prstGeom>
          <a:noFill/>
        </p:spPr>
        <p:txBody>
          <a:bodyPr wrap="square">
            <a:spAutoFit/>
          </a:bodyPr>
          <a:lstStyle/>
          <a:p>
            <a:pPr algn="ctr"/>
            <a:r>
              <a:rPr lang="en-US" sz="2000" dirty="0">
                <a:solidFill>
                  <a:srgbClr val="0000FF"/>
                </a:solidFill>
                <a:latin typeface="Arial Black" panose="020B0A04020102020204" pitchFamily="34" charset="0"/>
              </a:rPr>
              <a:t>ADER 25.1.2. </a:t>
            </a:r>
            <a:r>
              <a:rPr lang="en-US" sz="2000" dirty="0">
                <a:solidFill>
                  <a:srgbClr val="00B050"/>
                </a:solidFill>
                <a:latin typeface="Arial Black" panose="020B0A04020102020204" pitchFamily="34" charset="0"/>
              </a:rPr>
              <a:t>TEHNOLOGIE INOVATIVĂ DE PRELUCRARE MINIMĂ A TERENULUI AGRICOL ADAPTATĂ LA SCHIMBĂRILE CLIMATICE ACTUALE</a:t>
            </a:r>
            <a:endParaRPr lang="en-US" sz="2000" dirty="0">
              <a:latin typeface="Arial Black" panose="020B0A04020102020204" pitchFamily="34" charset="0"/>
            </a:endParaRPr>
          </a:p>
        </p:txBody>
      </p:sp>
      <p:sp>
        <p:nvSpPr>
          <p:cNvPr id="5" name="TextBox 4">
            <a:extLst>
              <a:ext uri="{FF2B5EF4-FFF2-40B4-BE49-F238E27FC236}">
                <a16:creationId xmlns:a16="http://schemas.microsoft.com/office/drawing/2014/main" id="{3093627B-04EC-D8EA-6B2F-1239D374ED3B}"/>
              </a:ext>
            </a:extLst>
          </p:cNvPr>
          <p:cNvSpPr txBox="1"/>
          <p:nvPr/>
        </p:nvSpPr>
        <p:spPr>
          <a:xfrm>
            <a:off x="0" y="909996"/>
            <a:ext cx="12192000" cy="5940088"/>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Având</a:t>
            </a:r>
            <a:r>
              <a:rPr lang="en-US" sz="2000" dirty="0">
                <a:latin typeface="Arial" panose="020B0604020202020204" pitchFamily="34" charset="0"/>
                <a:cs typeface="Arial" panose="020B0604020202020204" pitchFamily="34" charset="0"/>
              </a:rPr>
              <a:t> în vedere </a:t>
            </a:r>
            <a:r>
              <a:rPr lang="en-US" sz="2000" dirty="0" err="1">
                <a:latin typeface="Arial" panose="020B0604020202020204" pitchFamily="34" charset="0"/>
                <a:cs typeface="Arial" panose="020B0604020202020204" pitchFamily="34" charset="0"/>
              </a:rPr>
              <a:t>că</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ultimii</a:t>
            </a:r>
            <a:r>
              <a:rPr lang="en-US" sz="2000" dirty="0">
                <a:latin typeface="Arial" panose="020B0604020202020204" pitchFamily="34" charset="0"/>
                <a:cs typeface="Arial" panose="020B0604020202020204" pitchFamily="34" charset="0"/>
              </a:rPr>
              <a:t> ani se </a:t>
            </a:r>
            <a:r>
              <a:rPr lang="en-US" sz="2000" dirty="0" err="1">
                <a:latin typeface="Arial" panose="020B0604020202020204" pitchFamily="34" charset="0"/>
                <a:cs typeface="Arial" panose="020B0604020202020204" pitchFamily="34" charset="0"/>
              </a:rPr>
              <a:t>constată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accentuată</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din România </a:t>
            </a:r>
            <a:r>
              <a:rPr lang="en-US" sz="2000" dirty="0" err="1">
                <a:latin typeface="Arial" panose="020B0604020202020204" pitchFamily="34" charset="0"/>
                <a:cs typeface="Arial" panose="020B0604020202020204" pitchFamily="34" charset="0"/>
              </a:rPr>
              <a:t>datorată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lucrărilor</a:t>
            </a:r>
            <a:r>
              <a:rPr lang="en-US" sz="2000" dirty="0">
                <a:latin typeface="Arial" panose="020B0604020202020204" pitchFamily="34" charset="0"/>
                <a:cs typeface="Arial" panose="020B0604020202020204" pitchFamily="34" charset="0"/>
              </a:rPr>
              <a:t> intensive din </a:t>
            </a:r>
            <a:r>
              <a:rPr lang="en-US" sz="2000" dirty="0" err="1">
                <a:latin typeface="Arial" panose="020B0604020202020204" pitchFamily="34" charset="0"/>
                <a:cs typeface="Arial" panose="020B0604020202020204" pitchFamily="34" charset="0"/>
              </a:rPr>
              <a:t>agricultură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coroborate</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schimbările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climatice</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ultimii</a:t>
            </a:r>
            <a:r>
              <a:rPr lang="en-US" sz="2000" dirty="0">
                <a:latin typeface="Arial" panose="020B0604020202020204" pitchFamily="34" charset="0"/>
                <a:cs typeface="Arial" panose="020B0604020202020204" pitchFamily="34" charset="0"/>
              </a:rPr>
              <a:t> ani (</a:t>
            </a:r>
            <a:r>
              <a:rPr lang="en-US" sz="2000" dirty="0" err="1">
                <a:latin typeface="Arial" panose="020B0604020202020204" pitchFamily="34" charset="0"/>
                <a:cs typeface="Arial" panose="020B0604020202020204" pitchFamily="34" charset="0"/>
              </a:rPr>
              <a:t>creșteri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temperaturilor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perioadelor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secetă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prelungită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puține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precipitații</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impune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adoptarea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urgenţă</a:t>
            </a:r>
            <a:r>
              <a:rPr lang="en-US" sz="2000" dirty="0">
                <a:latin typeface="Arial" panose="020B0604020202020204" pitchFamily="34" charset="0"/>
                <a:cs typeface="Arial" panose="020B0604020202020204" pitchFamily="34" charset="0"/>
              </a:rPr>
              <a:t> a unor </a:t>
            </a:r>
            <a:r>
              <a:rPr lang="en-US" sz="2000" dirty="0" err="1">
                <a:latin typeface="Arial" panose="020B0604020202020204" pitchFamily="34" charset="0"/>
                <a:cs typeface="Arial" panose="020B0604020202020204" pitchFamily="34" charset="0"/>
              </a:rPr>
              <a:t>măsuri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combatere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acestei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deşertificări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agricole</a:t>
            </a:r>
            <a:r>
              <a:rPr lang="en-US" sz="2000" dirty="0">
                <a:latin typeface="Arial" panose="020B0604020202020204" pitchFamily="34" charset="0"/>
                <a:cs typeface="Arial" panose="020B0604020202020204" pitchFamily="34" charset="0"/>
              </a:rPr>
              <a:t> conservative.</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Aşa</a:t>
            </a:r>
            <a:r>
              <a:rPr lang="en-US" sz="2000" dirty="0">
                <a:latin typeface="Arial" panose="020B0604020202020204" pitchFamily="34" charset="0"/>
                <a:cs typeface="Arial" panose="020B0604020202020204" pitchFamily="34" charset="0"/>
              </a:rPr>
              <a:t> cum </a:t>
            </a:r>
            <a:r>
              <a:rPr lang="en-US" sz="2000" dirty="0" err="1">
                <a:latin typeface="Arial" panose="020B0604020202020204" pitchFamily="34" charset="0"/>
                <a:cs typeface="Arial" panose="020B0604020202020204" pitchFamily="34" charset="0"/>
              </a:rPr>
              <a:t>precizează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şi</a:t>
            </a:r>
            <a:r>
              <a:rPr lang="en-US" sz="2000" dirty="0">
                <a:latin typeface="Arial" panose="020B0604020202020204" pitchFamily="34" charset="0"/>
                <a:cs typeface="Arial" panose="020B0604020202020204" pitchFamily="34" charset="0"/>
              </a:rPr>
              <a:t> Raportul </a:t>
            </a:r>
            <a:r>
              <a:rPr lang="en-US" sz="2000" dirty="0" err="1">
                <a:latin typeface="Arial" panose="020B0604020202020204" pitchFamily="34" charset="0"/>
                <a:cs typeface="Arial" panose="020B0604020202020204" pitchFamily="34" charset="0"/>
              </a:rPr>
              <a:t>Curţii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Conturi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Europene</a:t>
            </a:r>
            <a:r>
              <a:rPr lang="en-US" sz="2000" dirty="0">
                <a:latin typeface="Arial" panose="020B0604020202020204" pitchFamily="34" charset="0"/>
                <a:cs typeface="Arial" panose="020B0604020202020204" pitchFamily="34" charset="0"/>
              </a:rPr>
              <a:t> din 2018, </a:t>
            </a:r>
            <a:r>
              <a:rPr lang="en-US" sz="2000" dirty="0" err="1">
                <a:latin typeface="Arial" panose="020B0604020202020204" pitchFamily="34" charset="0"/>
                <a:cs typeface="Arial" panose="020B0604020202020204" pitchFamily="34" charset="0"/>
              </a:rPr>
              <a:t>deșertificarea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reprezintă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formă</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zonele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uscate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este</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amenințare</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mare în UE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implicit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la nivelul </a:t>
            </a:r>
            <a:r>
              <a:rPr lang="en-US" sz="2000" dirty="0" err="1">
                <a:latin typeface="Arial" panose="020B0604020202020204" pitchFamily="34" charset="0"/>
                <a:cs typeface="Arial" panose="020B0604020202020204" pitchFamily="34" charset="0"/>
              </a:rPr>
              <a:t>României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Scenariile</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schimbările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climatice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arată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creștere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vulnerabilității</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 în UE în </a:t>
            </a:r>
            <a:r>
              <a:rPr lang="en-US" sz="2000" dirty="0" err="1">
                <a:latin typeface="Arial" panose="020B0604020202020204" pitchFamily="34" charset="0"/>
                <a:cs typeface="Arial" panose="020B0604020202020204" pitchFamily="34" charset="0"/>
              </a:rPr>
              <a:t>decursul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secol</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creșteri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temperaturilor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perioadelor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secetă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puține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precipitații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sudul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Europei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efectele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acesteia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devenind</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accentuate în </a:t>
            </a:r>
            <a:r>
              <a:rPr lang="en-US" sz="2000" dirty="0" err="1">
                <a:latin typeface="Arial" panose="020B0604020202020204" pitchFamily="34" charset="0"/>
                <a:cs typeface="Arial" panose="020B0604020202020204" pitchFamily="34" charset="0"/>
              </a:rPr>
              <a:t>Portugalia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Spania</a:t>
            </a:r>
            <a:r>
              <a:rPr lang="en-US" sz="2000" dirty="0">
                <a:latin typeface="Arial" panose="020B0604020202020204" pitchFamily="34" charset="0"/>
                <a:cs typeface="Arial" panose="020B0604020202020204" pitchFamily="34" charset="0"/>
              </a:rPr>
              <a:t>, Italia, Grecia, </a:t>
            </a:r>
            <a:r>
              <a:rPr lang="en-US" sz="2000" dirty="0" err="1">
                <a:latin typeface="Arial" panose="020B0604020202020204" pitchFamily="34" charset="0"/>
                <a:cs typeface="Arial" panose="020B0604020202020204" pitchFamily="34" charset="0"/>
              </a:rPr>
              <a:t>Cipru</a:t>
            </a:r>
            <a:r>
              <a:rPr lang="en-US" sz="2000" dirty="0">
                <a:latin typeface="Arial" panose="020B0604020202020204" pitchFamily="34" charset="0"/>
                <a:cs typeface="Arial" panose="020B0604020202020204" pitchFamily="34" charset="0"/>
              </a:rPr>
              <a:t>, Bulgaria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România.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deșertificarea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reprezintă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amenințări</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măsurile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luate</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combaterea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deșertificării</a:t>
            </a:r>
            <a:r>
              <a:rPr lang="en-US" sz="2000" dirty="0">
                <a:latin typeface="Arial" panose="020B0604020202020204" pitchFamily="34" charset="0"/>
                <a:cs typeface="Arial" panose="020B0604020202020204" pitchFamily="34" charset="0"/>
              </a:rPr>
              <a:t> sunt </a:t>
            </a:r>
            <a:r>
              <a:rPr lang="en-US" sz="2000" dirty="0" err="1">
                <a:latin typeface="Arial" panose="020B0604020202020204" pitchFamily="34" charset="0"/>
                <a:cs typeface="Arial" panose="020B0604020202020204" pitchFamily="34" charset="0"/>
              </a:rPr>
              <a:t>lipsite</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coerență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încă</a:t>
            </a:r>
            <a:r>
              <a:rPr lang="en-US" sz="2000" dirty="0">
                <a:latin typeface="Arial" panose="020B0604020202020204" pitchFamily="34" charset="0"/>
                <a:cs typeface="Arial" panose="020B0604020202020204" pitchFamily="34" charset="0"/>
              </a:rPr>
              <a:t> nu </a:t>
            </a:r>
            <a:r>
              <a:rPr lang="en-US" sz="2000" dirty="0" err="1">
                <a:latin typeface="Arial" panose="020B0604020202020204" pitchFamily="34" charset="0"/>
                <a:cs typeface="Arial" panose="020B0604020202020204" pitchFamily="34" charset="0"/>
              </a:rPr>
              <a:t>există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viziune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comună</a:t>
            </a:r>
            <a:r>
              <a:rPr lang="en-US" sz="2000" dirty="0">
                <a:latin typeface="Arial" panose="020B0604020202020204" pitchFamily="34" charset="0"/>
                <a:cs typeface="Arial" panose="020B0604020202020204" pitchFamily="34" charset="0"/>
              </a:rPr>
              <a:t> la nivelul UE cu </a:t>
            </a:r>
            <a:r>
              <a:rPr lang="en-US" sz="2000" dirty="0" err="1">
                <a:latin typeface="Arial" panose="020B0604020202020204" pitchFamily="34" charset="0"/>
                <a:cs typeface="Arial" panose="020B0604020202020204" pitchFamily="34" charset="0"/>
              </a:rPr>
              <a:t>privire</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modul</a:t>
            </a:r>
            <a:r>
              <a:rPr lang="en-US" sz="2000" dirty="0">
                <a:latin typeface="Arial" panose="020B0604020202020204" pitchFamily="34" charset="0"/>
                <a:cs typeface="Arial" panose="020B0604020202020204" pitchFamily="34" charset="0"/>
              </a:rPr>
              <a:t> în care se </a:t>
            </a:r>
            <a:r>
              <a:rPr lang="en-US" sz="2000" dirty="0" err="1">
                <a:latin typeface="Arial" panose="020B0604020202020204" pitchFamily="34" charset="0"/>
                <a:cs typeface="Arial" panose="020B0604020202020204" pitchFamily="34" charset="0"/>
              </a:rPr>
              <a:t>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atinge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obiectivul</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neutralitatea</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punctul</a:t>
            </a:r>
            <a:r>
              <a:rPr lang="en-US" sz="2000" dirty="0">
                <a:latin typeface="Arial" panose="020B0604020202020204" pitchFamily="34" charset="0"/>
                <a:cs typeface="Arial" panose="020B0604020202020204" pitchFamily="34" charset="0"/>
              </a:rPr>
              <a:t> de vedere al </a:t>
            </a:r>
            <a:r>
              <a:rPr lang="en-US" sz="2000" dirty="0" err="1">
                <a:latin typeface="Arial" panose="020B0604020202020204" pitchFamily="34" charset="0"/>
                <a:cs typeface="Arial" panose="020B0604020202020204" pitchFamily="34" charset="0"/>
              </a:rPr>
              <a:t>degradării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până</a:t>
            </a:r>
            <a:r>
              <a:rPr lang="en-US" sz="2000" dirty="0">
                <a:latin typeface="Arial" panose="020B0604020202020204" pitchFamily="34" charset="0"/>
                <a:cs typeface="Arial" panose="020B0604020202020204" pitchFamily="34" charset="0"/>
              </a:rPr>
              <a:t> în 2030. </a:t>
            </a:r>
          </a:p>
          <a:p>
            <a:pPr algn="just"/>
            <a:r>
              <a:rPr lang="en-US" sz="2000" dirty="0">
                <a:latin typeface="Arial" panose="020B0604020202020204" pitchFamily="34" charset="0"/>
                <a:cs typeface="Arial" panose="020B0604020202020204" pitchFamily="34" charset="0"/>
              </a:rPr>
              <a:t>     Pentru a putea </a:t>
            </a:r>
            <a:r>
              <a:rPr lang="en-US" sz="2000" dirty="0" err="1">
                <a:latin typeface="Arial" panose="020B0604020202020204" pitchFamily="34" charset="0"/>
                <a:cs typeface="Arial" panose="020B0604020202020204" pitchFamily="34" charset="0"/>
              </a:rPr>
              <a:t>răspunde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provocări</a:t>
            </a:r>
            <a:r>
              <a:rPr lang="en-US" sz="2000" dirty="0">
                <a:latin typeface="Arial" panose="020B0604020202020204" pitchFamily="34" charset="0"/>
                <a:cs typeface="Arial" panose="020B0604020202020204" pitchFamily="34" charset="0"/>
              </a:rPr>
              <a:t> trebuie </a:t>
            </a:r>
            <a:r>
              <a:rPr lang="en-US" sz="2000" dirty="0" err="1">
                <a:latin typeface="Arial" panose="020B0604020202020204" pitchFamily="34" charset="0"/>
                <a:cs typeface="Arial" panose="020B0604020202020204" pitchFamily="34" charset="0"/>
              </a:rPr>
              <a:t>să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existe</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bună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înțelegere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fenomenelor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 în UE, </a:t>
            </a:r>
            <a:r>
              <a:rPr lang="en-US" sz="2000" dirty="0" err="1">
                <a:latin typeface="Arial" panose="020B0604020202020204" pitchFamily="34" charset="0"/>
                <a:cs typeface="Arial" panose="020B0604020202020204" pitchFamily="34" charset="0"/>
              </a:rPr>
              <a:t>concomitent</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consolidarea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cadrului</a:t>
            </a:r>
            <a:r>
              <a:rPr lang="en-US" sz="2000" dirty="0">
                <a:latin typeface="Arial" panose="020B0604020202020204" pitchFamily="34" charset="0"/>
                <a:cs typeface="Arial" panose="020B0604020202020204" pitchFamily="34" charset="0"/>
              </a:rPr>
              <a:t> juridic al UE în ceea </a:t>
            </a:r>
            <a:r>
              <a:rPr lang="en-US" sz="2000" dirty="0" err="1">
                <a:latin typeface="Arial" panose="020B0604020202020204" pitchFamily="34" charset="0"/>
                <a:cs typeface="Arial" panose="020B0604020202020204" pitchFamily="34" charset="0"/>
              </a:rPr>
              <a:t>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privește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intensificarea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eforturilor</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îndeplinirii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angajamentului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asumat</a:t>
            </a:r>
            <a:r>
              <a:rPr lang="en-US" sz="2000" dirty="0">
                <a:latin typeface="Arial" panose="020B0604020202020204" pitchFamily="34" charset="0"/>
                <a:cs typeface="Arial" panose="020B0604020202020204" pitchFamily="34" charset="0"/>
              </a:rPr>
              <a:t> de UE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statele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membre</a:t>
            </a:r>
            <a:r>
              <a:rPr lang="en-US" sz="2000" dirty="0">
                <a:latin typeface="Arial" panose="020B0604020202020204" pitchFamily="34" charset="0"/>
                <a:cs typeface="Arial" panose="020B0604020202020204" pitchFamily="34" charset="0"/>
              </a:rPr>
              <a:t> de a </a:t>
            </a:r>
            <a:r>
              <a:rPr lang="en-US" sz="2000" dirty="0" err="1">
                <a:latin typeface="Arial" panose="020B0604020202020204" pitchFamily="34" charset="0"/>
                <a:cs typeface="Arial" panose="020B0604020202020204" pitchFamily="34" charset="0"/>
              </a:rPr>
              <a:t>atinge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obiectivul</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neutralitatea</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punctul</a:t>
            </a:r>
            <a:r>
              <a:rPr lang="en-US" sz="2000" dirty="0">
                <a:latin typeface="Arial" panose="020B0604020202020204" pitchFamily="34" charset="0"/>
                <a:cs typeface="Arial" panose="020B0604020202020204" pitchFamily="34" charset="0"/>
              </a:rPr>
              <a:t> de vedere al </a:t>
            </a:r>
            <a:r>
              <a:rPr lang="en-US" sz="2000" dirty="0" err="1">
                <a:latin typeface="Arial" panose="020B0604020202020204" pitchFamily="34" charset="0"/>
                <a:cs typeface="Arial" panose="020B0604020202020204" pitchFamily="34" charset="0"/>
              </a:rPr>
              <a:t>degradării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până</a:t>
            </a:r>
            <a:r>
              <a:rPr lang="en-US" sz="2000" dirty="0">
                <a:latin typeface="Arial" panose="020B0604020202020204" pitchFamily="34" charset="0"/>
                <a:cs typeface="Arial" panose="020B0604020202020204" pitchFamily="34" charset="0"/>
              </a:rPr>
              <a:t> în 2030. </a:t>
            </a:r>
          </a:p>
        </p:txBody>
      </p:sp>
    </p:spTree>
    <p:extLst>
      <p:ext uri="{BB962C8B-B14F-4D97-AF65-F5344CB8AC3E}">
        <p14:creationId xmlns:p14="http://schemas.microsoft.com/office/powerpoint/2010/main" val="350405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655BB7-EC6D-773E-F11C-AEB6411B084B}"/>
              </a:ext>
            </a:extLst>
          </p:cNvPr>
          <p:cNvSpPr txBox="1"/>
          <p:nvPr/>
        </p:nvSpPr>
        <p:spPr>
          <a:xfrm>
            <a:off x="0" y="0"/>
            <a:ext cx="12192000" cy="4708981"/>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  probleme </a:t>
            </a:r>
            <a:r>
              <a:rPr lang="en-US" sz="2000" b="1" dirty="0" err="1">
                <a:latin typeface="Arial" panose="020B0604020202020204" pitchFamily="34" charset="0"/>
                <a:cs typeface="Arial" panose="020B0604020202020204" pitchFamily="34" charset="0"/>
              </a:rPr>
              <a:t>propuse</a:t>
            </a:r>
            <a:r>
              <a:rPr lang="en-US" sz="2000" b="1" dirty="0">
                <a:latin typeface="Arial" panose="020B0604020202020204" pitchFamily="34" charset="0"/>
                <a:cs typeface="Arial" panose="020B0604020202020204" pitchFamily="34" charset="0"/>
              </a:rPr>
              <a:t> spre </a:t>
            </a:r>
            <a:r>
              <a:rPr lang="en-US" sz="2000" b="1" dirty="0" err="1">
                <a:latin typeface="Arial" panose="020B0604020202020204" pitchFamily="34" charset="0"/>
                <a:cs typeface="Arial" panose="020B0604020202020204" pitchFamily="34" charset="0"/>
              </a:rPr>
              <a:t>rezolvare</a:t>
            </a:r>
            <a:r>
              <a:rPr lang="en-US" sz="2000" b="1" dirty="0">
                <a:latin typeface="Arial" panose="020B0604020202020204" pitchFamily="34" charset="0"/>
                <a:cs typeface="Arial" panose="020B0604020202020204" pitchFamily="34" charset="0"/>
              </a:rPr>
              <a:t> legate de </a:t>
            </a:r>
            <a:r>
              <a:rPr lang="en-US" sz="2000" b="1" dirty="0" err="1">
                <a:latin typeface="Arial" panose="020B0604020202020204" pitchFamily="34" charset="0"/>
                <a:cs typeface="Arial" panose="020B0604020202020204" pitchFamily="34" charset="0"/>
              </a:rPr>
              <a:t>situaţia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actuala</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domeniului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şi</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tematicii</a:t>
            </a:r>
            <a:r>
              <a:rPr lang="en-US" sz="2000" b="1" dirty="0">
                <a:latin typeface="Arial" panose="020B0604020202020204" pitchFamily="34" charset="0"/>
                <a:cs typeface="Arial" panose="020B0604020202020204" pitchFamily="34" charset="0"/>
              </a:rPr>
              <a:t> proiectului:</a:t>
            </a:r>
          </a:p>
          <a:p>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aborda</a:t>
            </a:r>
            <a:r>
              <a:rPr lang="en-US" sz="2000" dirty="0">
                <a:latin typeface="Arial" panose="020B0604020202020204" pitchFamily="34" charset="0"/>
                <a:cs typeface="Arial" panose="020B0604020202020204" pitchFamily="34" charset="0"/>
              </a:rPr>
              <a:t> problema </a:t>
            </a:r>
            <a:r>
              <a:rPr lang="en-US" sz="2000" dirty="0" err="1">
                <a:latin typeface="Arial" panose="020B0604020202020204" pitchFamily="34" charset="0"/>
                <a:cs typeface="Arial" panose="020B0604020202020204" pitchFamily="34" charset="0"/>
              </a:rPr>
              <a:t>utilizării</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practici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agricole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nepericuloase</a:t>
            </a:r>
            <a:r>
              <a:rPr lang="en-US" sz="2000" dirty="0">
                <a:latin typeface="Arial" panose="020B0604020202020204" pitchFamily="34" charset="0"/>
                <a:cs typeface="Arial" panose="020B0604020202020204" pitchFamily="34" charset="0"/>
              </a:rPr>
              <a:t> pentru sol, cu </a:t>
            </a:r>
            <a:r>
              <a:rPr lang="en-US" sz="2000" dirty="0" err="1">
                <a:latin typeface="Arial" panose="020B0604020202020204" pitchFamily="34" charset="0"/>
                <a:cs typeface="Arial" panose="020B0604020202020204" pitchFamily="34" charset="0"/>
              </a:rPr>
              <a:t>scopul</a:t>
            </a:r>
            <a:r>
              <a:rPr lang="en-US" sz="2000" dirty="0">
                <a:latin typeface="Arial" panose="020B0604020202020204" pitchFamily="34" charset="0"/>
                <a:cs typeface="Arial" panose="020B0604020202020204" pitchFamily="34" charset="0"/>
              </a:rPr>
              <a:t> de a ajuta </a:t>
            </a:r>
            <a:r>
              <a:rPr lang="en-US" sz="2000" dirty="0" err="1">
                <a:latin typeface="Arial" panose="020B0604020202020204" pitchFamily="34" charset="0"/>
                <a:cs typeface="Arial" panose="020B0604020202020204" pitchFamily="34" charset="0"/>
              </a:rPr>
              <a:t>solurile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degradate</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aride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să</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regenereze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a:t>
            </a:r>
            <a:r>
              <a:rPr lang="en-US" sz="2000" dirty="0">
                <a:latin typeface="Arial" panose="020B0604020202020204" pitchFamily="34" charset="0"/>
                <a:cs typeface="Arial" panose="020B0604020202020204" pitchFamily="34" charset="0"/>
              </a:rPr>
              <a:t> conservative </a:t>
            </a:r>
            <a:r>
              <a:rPr lang="en-US" sz="2000" dirty="0" err="1">
                <a:latin typeface="Arial" panose="020B0604020202020204" pitchFamily="34" charset="0"/>
                <a:cs typeface="Arial" panose="020B0604020202020204" pitchFamily="34" charset="0"/>
              </a:rPr>
              <a:t>realizate</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echipamente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speciale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aplicarea</a:t>
            </a:r>
            <a:r>
              <a:rPr lang="en-US" sz="2000" dirty="0">
                <a:latin typeface="Arial" panose="020B0604020202020204" pitchFamily="34" charset="0"/>
                <a:cs typeface="Arial" panose="020B0604020202020204" pitchFamily="34" charset="0"/>
              </a:rPr>
              <a:t> de produse din </a:t>
            </a:r>
            <a:r>
              <a:rPr lang="en-US" sz="2000" dirty="0" err="1">
                <a:latin typeface="Arial" panose="020B0604020202020204" pitchFamily="34" charset="0"/>
                <a:cs typeface="Arial" panose="020B0604020202020204" pitchFamily="34" charset="0"/>
              </a:rPr>
              <a:t>bacterii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fungi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concomitent</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gradului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acumulare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carbonului</a:t>
            </a:r>
            <a:r>
              <a:rPr lang="en-US" sz="2000" dirty="0">
                <a:latin typeface="Arial" panose="020B0604020202020204" pitchFamily="34" charset="0"/>
                <a:cs typeface="Arial" panose="020B0604020202020204" pitchFamily="34" charset="0"/>
              </a:rPr>
              <a:t> în sol (</a:t>
            </a:r>
            <a:r>
              <a:rPr lang="en-US" sz="2000" dirty="0" err="1">
                <a:latin typeface="Arial" panose="020B0604020202020204" pitchFamily="34" charset="0"/>
                <a:cs typeface="Arial" panose="020B0604020202020204" pitchFamily="34" charset="0"/>
              </a:rPr>
              <a:t>humusului</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obiective</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măsurabile</a:t>
            </a:r>
            <a:r>
              <a:rPr lang="en-US" sz="2000" b="1"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evaluarea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proprietăților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fizico-chimice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mecanice</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cuprinsul</a:t>
            </a:r>
            <a:r>
              <a:rPr lang="en-US" sz="2000" dirty="0">
                <a:latin typeface="Arial" panose="020B0604020202020204" pitchFamily="34" charset="0"/>
                <a:cs typeface="Arial" panose="020B0604020202020204" pitchFamily="34" charset="0"/>
              </a:rPr>
              <a:t> unei zone pilot cu teren </a:t>
            </a:r>
            <a:r>
              <a:rPr lang="en-US" sz="2000" dirty="0" err="1">
                <a:latin typeface="Arial" panose="020B0604020202020204" pitchFamily="34" charset="0"/>
                <a:cs typeface="Arial" panose="020B0604020202020204" pitchFamily="34" charset="0"/>
              </a:rPr>
              <a:t>degradat</a:t>
            </a:r>
            <a:r>
              <a:rPr lang="en-US" sz="2000" dirty="0">
                <a:latin typeface="Arial" panose="020B0604020202020204" pitchFamily="34" charset="0"/>
                <a:cs typeface="Arial" panose="020B0604020202020204" pitchFamily="34" charset="0"/>
              </a:rPr>
              <a:t> / în curs de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identificarea</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soluții</a:t>
            </a:r>
            <a:r>
              <a:rPr lang="en-US" sz="2000" dirty="0">
                <a:latin typeface="Arial" panose="020B0604020202020204" pitchFamily="34" charset="0"/>
                <a:cs typeface="Arial" panose="020B0604020202020204" pitchFamily="34" charset="0"/>
              </a:rPr>
              <a:t> tehnice pentru </a:t>
            </a:r>
            <a:r>
              <a:rPr lang="en-US" sz="2000" dirty="0" err="1">
                <a:latin typeface="Arial" panose="020B0604020202020204" pitchFamily="34" charset="0"/>
                <a:cs typeface="Arial" panose="020B0604020202020204" pitchFamily="34" charset="0"/>
              </a:rPr>
              <a:t>prelucrarea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regenerării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acestuia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implementarea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tehnologiei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regenerare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identificarea</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soluții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biologice</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microorganismelor</a:t>
            </a:r>
            <a:r>
              <a:rPr lang="en-US" sz="2000" dirty="0">
                <a:latin typeface="Arial" panose="020B0604020202020204" pitchFamily="34" charset="0"/>
                <a:cs typeface="Arial" panose="020B0604020202020204" pitchFamily="34" charset="0"/>
              </a:rPr>
              <a:t> din sol;</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gradului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sechestrare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carbonului</a:t>
            </a:r>
            <a:r>
              <a:rPr lang="en-US" sz="2000" dirty="0">
                <a:latin typeface="Arial" panose="020B0604020202020204" pitchFamily="34" charset="0"/>
                <a:cs typeface="Arial" panose="020B0604020202020204" pitchFamily="34" charset="0"/>
              </a:rPr>
              <a:t> în sol;</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nivelului</a:t>
            </a:r>
            <a:r>
              <a:rPr lang="en-US" sz="2000" dirty="0">
                <a:latin typeface="Arial" panose="020B0604020202020204" pitchFamily="34" charset="0"/>
                <a:cs typeface="Arial" panose="020B0604020202020204" pitchFamily="34" charset="0"/>
              </a:rPr>
              <a:t> de humus în </a:t>
            </a:r>
            <a:r>
              <a:rPr lang="en-US" sz="2000" dirty="0" err="1">
                <a:latin typeface="Arial" panose="020B0604020202020204" pitchFamily="34" charset="0"/>
                <a:cs typeface="Arial" panose="020B0604020202020204" pitchFamily="34" charset="0"/>
              </a:rPr>
              <a:t>solurile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realizarea</a:t>
            </a:r>
            <a:r>
              <a:rPr lang="en-US" sz="2000" dirty="0">
                <a:latin typeface="Arial" panose="020B0604020202020204" pitchFamily="34" charset="0"/>
                <a:cs typeface="Arial" panose="020B0604020202020204" pitchFamily="34" charset="0"/>
              </a:rPr>
              <a:t> unui </a:t>
            </a:r>
            <a:r>
              <a:rPr lang="en-US" sz="2000" dirty="0" err="1">
                <a:latin typeface="Arial" panose="020B0604020202020204" pitchFamily="34" charset="0"/>
                <a:cs typeface="Arial" panose="020B0604020202020204" pitchFamily="34" charset="0"/>
              </a:rPr>
              <a:t>ghid</a:t>
            </a:r>
            <a:r>
              <a:rPr lang="en-US" sz="2000" dirty="0">
                <a:latin typeface="Arial" panose="020B0604020202020204" pitchFamily="34" charset="0"/>
                <a:cs typeface="Arial" panose="020B0604020202020204" pitchFamily="34" charset="0"/>
              </a:rPr>
              <a:t> de bune </a:t>
            </a:r>
            <a:r>
              <a:rPr lang="en-US" sz="2000" dirty="0" err="1">
                <a:latin typeface="Arial" panose="020B0604020202020204" pitchFamily="34" charset="0"/>
                <a:cs typeface="Arial" panose="020B0604020202020204" pitchFamily="34" charset="0"/>
              </a:rPr>
              <a:t>practici</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711E8639-D44D-3147-2A28-48A8861505D5}"/>
              </a:ext>
            </a:extLst>
          </p:cNvPr>
          <p:cNvSpPr txBox="1"/>
          <p:nvPr/>
        </p:nvSpPr>
        <p:spPr>
          <a:xfrm>
            <a:off x="0" y="5571622"/>
            <a:ext cx="12192000" cy="1015663"/>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Modelul</a:t>
            </a:r>
            <a:r>
              <a:rPr lang="en-US" sz="2000" dirty="0">
                <a:latin typeface="Arial" panose="020B0604020202020204" pitchFamily="34" charset="0"/>
                <a:cs typeface="Arial" panose="020B0604020202020204" pitchFamily="34" charset="0"/>
              </a:rPr>
              <a:t> experimental - </a:t>
            </a:r>
            <a:r>
              <a:rPr lang="en-US" sz="2000" b="1" i="1" dirty="0">
                <a:latin typeface="Arial" panose="020B0604020202020204" pitchFamily="34" charset="0"/>
                <a:cs typeface="Arial" panose="020B0604020202020204" pitchFamily="34" charset="0"/>
              </a:rPr>
              <a:t>Echipament de </a:t>
            </a:r>
            <a:r>
              <a:rPr lang="en-US" sz="2000" b="1" i="1" dirty="0" err="1">
                <a:latin typeface="Arial" panose="020B0604020202020204" pitchFamily="34" charset="0"/>
                <a:cs typeface="Arial" panose="020B0604020202020204" pitchFamily="34" charset="0"/>
              </a:rPr>
              <a:t>prelucrare</a:t>
            </a:r>
            <a:r>
              <a:rPr lang="en-US" sz="2000" b="1" i="1" dirty="0">
                <a:latin typeface="Arial" panose="020B0604020202020204" pitchFamily="34" charset="0"/>
                <a:cs typeface="Arial" panose="020B0604020202020204" pitchFamily="34" charset="0"/>
              </a:rPr>
              <a:t> în </a:t>
            </a:r>
            <a:r>
              <a:rPr lang="en-US" sz="2000" b="1" i="1" dirty="0" err="1">
                <a:latin typeface="Arial" panose="020B0604020202020204" pitchFamily="34" charset="0"/>
                <a:cs typeface="Arial" panose="020B0604020202020204" pitchFamily="34" charset="0"/>
              </a:rPr>
              <a:t>profunzime</a:t>
            </a:r>
            <a:r>
              <a:rPr lang="en-US" sz="2000" b="1" i="1" dirty="0">
                <a:latin typeface="Arial" panose="020B0604020202020204" pitchFamily="34" charset="0"/>
                <a:cs typeface="Arial" panose="020B0604020202020204" pitchFamily="34" charset="0"/>
              </a:rPr>
              <a:t> a </a:t>
            </a:r>
            <a:r>
              <a:rPr lang="en-US" sz="2000" b="1" i="1" dirty="0" err="1">
                <a:latin typeface="Arial" panose="020B0604020202020204" pitchFamily="34" charset="0"/>
                <a:cs typeface="Arial" panose="020B0604020202020204" pitchFamily="34" charset="0"/>
              </a:rPr>
              <a:t>solului</a:t>
            </a:r>
            <a:r>
              <a:rPr lang="en-US" sz="2000" b="1" i="1" dirty="0">
                <a:latin typeface="Arial" panose="020B0604020202020204" pitchFamily="34" charset="0"/>
                <a:cs typeface="Arial" panose="020B0604020202020204" pitchFamily="34" charset="0"/>
              </a:rPr>
              <a:t> (scarificator),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prevăzut</a:t>
            </a:r>
            <a:r>
              <a:rPr lang="en-US" sz="2000" dirty="0">
                <a:latin typeface="Arial" panose="020B0604020202020204" pitchFamily="34" charset="0"/>
                <a:cs typeface="Arial" panose="020B0604020202020204" pitchFamily="34" charset="0"/>
              </a:rPr>
              <a:t> cu echipament de </a:t>
            </a:r>
            <a:r>
              <a:rPr lang="en-US" sz="2000" dirty="0" err="1">
                <a:latin typeface="Arial" panose="020B0604020202020204" pitchFamily="34" charset="0"/>
                <a:cs typeface="Arial" panose="020B0604020202020204" pitchFamily="34" charset="0"/>
              </a:rPr>
              <a:t>inoculat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microorganisme</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refacerii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lanțului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trofic</a:t>
            </a:r>
            <a:r>
              <a:rPr lang="en-US" sz="2000" dirty="0">
                <a:latin typeface="Arial" panose="020B0604020202020204" pitchFamily="34" charset="0"/>
                <a:cs typeface="Arial" panose="020B0604020202020204" pitchFamily="34" charset="0"/>
              </a:rPr>
              <a:t> al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este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destinat</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inocularea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agenților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biologici</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solul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431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CBA10A-7149-BDE4-2FBD-437DEAC1E344}"/>
              </a:ext>
            </a:extLst>
          </p:cNvPr>
          <p:cNvSpPr txBox="1"/>
          <p:nvPr/>
        </p:nvSpPr>
        <p:spPr>
          <a:xfrm>
            <a:off x="408317" y="5535605"/>
            <a:ext cx="11783683"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Fig. 14 - Echipament de </a:t>
            </a:r>
            <a:r>
              <a:rPr lang="en-US" dirty="0" err="1">
                <a:latin typeface="Arial" panose="020B0604020202020204" pitchFamily="34" charset="0"/>
                <a:cs typeface="Arial" panose="020B0604020202020204" pitchFamily="34" charset="0"/>
              </a:rPr>
              <a:t>prelucrare</a:t>
            </a:r>
            <a:r>
              <a:rPr lang="en-US" dirty="0">
                <a:latin typeface="Arial" panose="020B0604020202020204" pitchFamily="34" charset="0"/>
                <a:cs typeface="Arial" panose="020B0604020202020204" pitchFamily="34" charset="0"/>
              </a:rPr>
              <a:t> în </a:t>
            </a:r>
            <a:r>
              <a:rPr lang="en-US" dirty="0" err="1">
                <a:latin typeface="Arial" panose="020B0604020202020204" pitchFamily="34" charset="0"/>
                <a:cs typeface="Arial" panose="020B0604020202020204" pitchFamily="34" charset="0"/>
              </a:rPr>
              <a:t>profunzime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solului</a:t>
            </a:r>
            <a:r>
              <a:rPr lang="en-US" dirty="0">
                <a:latin typeface="Arial" panose="020B0604020202020204" pitchFamily="34" charset="0"/>
                <a:cs typeface="Arial" panose="020B0604020202020204" pitchFamily="34" charset="0"/>
              </a:rPr>
              <a:t> (scarificator), </a:t>
            </a:r>
            <a:r>
              <a:rPr lang="en-US" dirty="0" err="1">
                <a:latin typeface="Arial" panose="020B0604020202020204" pitchFamily="34" charset="0"/>
                <a:cs typeface="Arial" panose="020B0604020202020204" pitchFamily="34" charset="0"/>
              </a:rPr>
              <a:t>prevăzut</a:t>
            </a:r>
            <a:r>
              <a:rPr lang="en-US" dirty="0">
                <a:latin typeface="Arial" panose="020B0604020202020204" pitchFamily="34" charset="0"/>
                <a:cs typeface="Arial" panose="020B0604020202020204" pitchFamily="34" charset="0"/>
              </a:rPr>
              <a:t> cu echipament de </a:t>
            </a:r>
            <a:r>
              <a:rPr lang="en-US" dirty="0" err="1">
                <a:latin typeface="Arial" panose="020B0604020202020204" pitchFamily="34" charset="0"/>
                <a:cs typeface="Arial" panose="020B0604020202020204" pitchFamily="34" charset="0"/>
              </a:rPr>
              <a:t>inoculat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microorganisme</a:t>
            </a:r>
            <a:r>
              <a:rPr lang="en-US" dirty="0">
                <a:latin typeface="Arial" panose="020B0604020202020204" pitchFamily="34" charset="0"/>
                <a:cs typeface="Arial" panose="020B0604020202020204" pitchFamily="34" charset="0"/>
              </a:rPr>
              <a:t> în </a:t>
            </a:r>
            <a:r>
              <a:rPr lang="en-US" dirty="0" err="1">
                <a:latin typeface="Arial" panose="020B0604020202020204" pitchFamily="34" charset="0"/>
                <a:cs typeface="Arial" panose="020B0604020202020204" pitchFamily="34" charset="0"/>
              </a:rPr>
              <a:t>vederea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refacerii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lanțului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trofic</a:t>
            </a:r>
            <a:r>
              <a:rPr lang="en-US" dirty="0">
                <a:latin typeface="Arial" panose="020B0604020202020204" pitchFamily="34" charset="0"/>
                <a:cs typeface="Arial" panose="020B0604020202020204" pitchFamily="34" charset="0"/>
              </a:rPr>
              <a:t> al </a:t>
            </a:r>
            <a:r>
              <a:rPr lang="en-US" dirty="0" err="1">
                <a:latin typeface="Arial" panose="020B0604020202020204" pitchFamily="34" charset="0"/>
                <a:cs typeface="Arial" panose="020B0604020202020204" pitchFamily="34" charset="0"/>
              </a:rPr>
              <a:t>solului</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10E0CA3-BD8C-8F81-AFBD-1D6F2672FA2A}"/>
              </a:ext>
            </a:extLst>
          </p:cNvPr>
          <p:cNvPicPr>
            <a:picLocks noChangeAspect="1"/>
          </p:cNvPicPr>
          <p:nvPr/>
        </p:nvPicPr>
        <p:blipFill>
          <a:blip r:embed="rId2"/>
          <a:stretch>
            <a:fillRect/>
          </a:stretch>
        </p:blipFill>
        <p:spPr>
          <a:xfrm>
            <a:off x="5370513" y="2733996"/>
            <a:ext cx="1450974" cy="1390008"/>
          </a:xfrm>
          <a:prstGeom prst="rect">
            <a:avLst/>
          </a:prstGeom>
        </p:spPr>
      </p:pic>
      <p:pic>
        <p:nvPicPr>
          <p:cNvPr id="5" name="Picture 4">
            <a:extLst>
              <a:ext uri="{FF2B5EF4-FFF2-40B4-BE49-F238E27FC236}">
                <a16:creationId xmlns:a16="http://schemas.microsoft.com/office/drawing/2014/main" id="{2C01B106-331C-434C-88A1-412DD8309C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5795" y="282805"/>
            <a:ext cx="5386423" cy="5158066"/>
          </a:xfrm>
          <a:prstGeom prst="rect">
            <a:avLst/>
          </a:prstGeom>
          <a:noFill/>
          <a:ln>
            <a:noFill/>
          </a:ln>
        </p:spPr>
      </p:pic>
    </p:spTree>
    <p:extLst>
      <p:ext uri="{BB962C8B-B14F-4D97-AF65-F5344CB8AC3E}">
        <p14:creationId xmlns:p14="http://schemas.microsoft.com/office/powerpoint/2010/main" val="342381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7E7D5-4431-03C8-C130-CA8C87DFF82E}"/>
              </a:ext>
            </a:extLst>
          </p:cNvPr>
          <p:cNvPicPr>
            <a:picLocks noChangeAspect="1"/>
          </p:cNvPicPr>
          <p:nvPr/>
        </p:nvPicPr>
        <p:blipFill>
          <a:blip r:embed="rId2"/>
          <a:stretch>
            <a:fillRect/>
          </a:stretch>
        </p:blipFill>
        <p:spPr>
          <a:xfrm>
            <a:off x="1206630" y="-7962"/>
            <a:ext cx="9767411" cy="6865962"/>
          </a:xfrm>
          <a:prstGeom prst="rect">
            <a:avLst/>
          </a:prstGeom>
        </p:spPr>
      </p:pic>
      <p:pic>
        <p:nvPicPr>
          <p:cNvPr id="3" name="Picture 2">
            <a:extLst>
              <a:ext uri="{FF2B5EF4-FFF2-40B4-BE49-F238E27FC236}">
                <a16:creationId xmlns:a16="http://schemas.microsoft.com/office/drawing/2014/main" id="{BF1551F2-6B8D-B5E9-D1F8-B40F4D046AA4}"/>
              </a:ext>
            </a:extLst>
          </p:cNvPr>
          <p:cNvPicPr>
            <a:picLocks noChangeAspect="1"/>
          </p:cNvPicPr>
          <p:nvPr/>
        </p:nvPicPr>
        <p:blipFill>
          <a:blip r:embed="rId3"/>
          <a:stretch>
            <a:fillRect/>
          </a:stretch>
        </p:blipFill>
        <p:spPr>
          <a:xfrm>
            <a:off x="8984517" y="5203596"/>
            <a:ext cx="1875161" cy="1541282"/>
          </a:xfrm>
          <a:prstGeom prst="rect">
            <a:avLst/>
          </a:prstGeom>
        </p:spPr>
      </p:pic>
    </p:spTree>
    <p:extLst>
      <p:ext uri="{BB962C8B-B14F-4D97-AF65-F5344CB8AC3E}">
        <p14:creationId xmlns:p14="http://schemas.microsoft.com/office/powerpoint/2010/main" val="4108863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E7C209-22CE-FBE1-401D-BDCD55929164}"/>
              </a:ext>
            </a:extLst>
          </p:cNvPr>
          <p:cNvGraphicFramePr>
            <a:graphicFrameLocks noChangeAspect="1"/>
          </p:cNvGraphicFramePr>
          <p:nvPr/>
        </p:nvGraphicFramePr>
        <p:xfrm>
          <a:off x="7293674" y="510731"/>
          <a:ext cx="4663376" cy="6411912"/>
        </p:xfrm>
        <a:graphic>
          <a:graphicData uri="http://schemas.openxmlformats.org/presentationml/2006/ole">
            <mc:AlternateContent xmlns:mc="http://schemas.openxmlformats.org/markup-compatibility/2006">
              <mc:Choice xmlns:v="urn:schemas-microsoft-com:vml" Requires="v">
                <p:oleObj name="Document" r:id="rId2" imgW="8322551" imgH="8880029" progId="Word.Document.12">
                  <p:embed/>
                </p:oleObj>
              </mc:Choice>
              <mc:Fallback>
                <p:oleObj name="Document" r:id="rId2" imgW="8322551" imgH="8880029" progId="Word.Document.12">
                  <p:embed/>
                  <p:pic>
                    <p:nvPicPr>
                      <p:cNvPr id="4" name="Object 3">
                        <a:extLst>
                          <a:ext uri="{FF2B5EF4-FFF2-40B4-BE49-F238E27FC236}">
                            <a16:creationId xmlns:a16="http://schemas.microsoft.com/office/drawing/2014/main" id="{D7E7C209-22CE-FBE1-401D-BDCD55929164}"/>
                          </a:ext>
                        </a:extLst>
                      </p:cNvPr>
                      <p:cNvPicPr/>
                      <p:nvPr/>
                    </p:nvPicPr>
                    <p:blipFill>
                      <a:blip r:embed="rId3"/>
                      <a:stretch>
                        <a:fillRect/>
                      </a:stretch>
                    </p:blipFill>
                    <p:spPr>
                      <a:xfrm>
                        <a:off x="7293674" y="510731"/>
                        <a:ext cx="4663376" cy="641191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2B20D98-63BD-C993-B105-73D4B8D8AF92}"/>
              </a:ext>
            </a:extLst>
          </p:cNvPr>
          <p:cNvSpPr txBox="1"/>
          <p:nvPr/>
        </p:nvSpPr>
        <p:spPr>
          <a:xfrm>
            <a:off x="131064" y="584775"/>
            <a:ext cx="7162610" cy="5051960"/>
          </a:xfrm>
          <a:prstGeom prst="rect">
            <a:avLst/>
          </a:prstGeom>
          <a:noFill/>
        </p:spPr>
        <p:txBody>
          <a:bodyPr wrap="square">
            <a:spAutoFit/>
          </a:bodyPr>
          <a:lstStyle/>
          <a:p>
            <a:pPr algn="just">
              <a:lnSpc>
                <a:spcPct val="110000"/>
              </a:lnSpc>
            </a:pPr>
            <a:r>
              <a:rPr lang="ro-RO"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Scopul proiectului </a:t>
            </a: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dezvoltarea unei tehnologii inteligente pentru aplicarea cu precizie ridicată a produselor de protecția plantelor, fertilizanților și pentru însămânțarea în zone greu accesibile cu ajutorul unui sistem de aeronavă fără pilot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prin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dezvoltarea a 3 modele experimentale: </a:t>
            </a:r>
            <a:endPar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lnSpc>
                <a:spcPct val="110000"/>
              </a:lnSpc>
              <a:buFontTx/>
              <a:buChar char="-"/>
            </a:pP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 model experimental de sistem de aplicare cu precizie ridicata a produselor de protecția plantelor</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171450" indent="-171450" algn="just">
              <a:lnSpc>
                <a:spcPct val="110000"/>
              </a:lnSpc>
              <a:buFontTx/>
              <a:buChar char="-"/>
            </a:pP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 model experimental de sistem de distribuție cu precizie ridicata a îngrășămintelor minerale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171450" indent="-171450" algn="just">
              <a:lnSpc>
                <a:spcPct val="110000"/>
              </a:lnSpc>
              <a:buFontTx/>
              <a:buChar char="-"/>
            </a:pP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 model experimental de sistem de semănat cu precizie ridicată culturi ierboase în zone greu accesibile.</a:t>
            </a:r>
            <a:endPar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Interesul</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utilizarea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dronelor</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agricultură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crescut</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ultimii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ani.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Dronele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au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potențialul</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de a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revoluționa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modul</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care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fermierii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monitorizează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culturile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aplică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pesticide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îngrășăminte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chiar</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plantează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semințe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Acestea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oferă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avantaje</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cum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ar</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fi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creșterea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eficienței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reducerea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costurilor</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muncă</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îmbunătățirea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durabilității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mediului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0000"/>
              </a:lnSpc>
            </a:pP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Dup</a:t>
            </a:r>
            <a:r>
              <a:rPr lang="ro-RO"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ă dezvoltarea unor proiecte precum t</a:t>
            </a:r>
            <a:r>
              <a:rPr lang="pt-BR"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ehnologi</a:t>
            </a:r>
            <a:r>
              <a:rPr lang="ro-RO"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a:t>
            </a:r>
            <a:r>
              <a:rPr lang="pt-BR"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cu sistem aerian de monitorizare spectrală de tip dronă agricolă</a:t>
            </a:r>
            <a:r>
              <a:rPr lang="ro-RO"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a:t>
            </a:r>
            <a:r>
              <a:rPr lang="pt-BR"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odel experimental de sistem pentru protecția culturilor de câmp conform Agriculturii 4.0. destinate fermei SMART </a:t>
            </a: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și t</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ricopter</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hexa-rotor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multifuncțional</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mediul</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unei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agriculturi</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precizie</a:t>
            </a:r>
            <a:r>
              <a:rPr lang="ro-RO"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INMA a </a:t>
            </a:r>
            <a:r>
              <a:rPr lang="ro-RO"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trecut la pasul urmator de dezvoltare a unor sisteme pentru aplicarea cu precizie ridicată a produselor de protecția plantelor, fertilizanților și pentru însămânțarea în zone greu accesibile, aceste sistem putand fi montate pe orice tip de drona și va folosii sisteme inteligente de detectare a plantei pentru aplicarea cu precizie a produselor de protectie a plantelor.</a:t>
            </a:r>
            <a:endPar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0"/>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Tehnologie inteligentă pentru aplicarea cu precizie ridicată a produselor de protecție a plantelor, fertilizanților și pentru însămânțarea în zone greu accesibile </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2618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1410D-E207-41E3-F078-315F35936912}"/>
              </a:ext>
            </a:extLst>
          </p:cNvPr>
          <p:cNvSpPr txBox="1"/>
          <p:nvPr/>
        </p:nvSpPr>
        <p:spPr>
          <a:xfrm>
            <a:off x="0" y="0"/>
            <a:ext cx="12192000" cy="640496"/>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aparatelor de zbor fără pilot în agricultură</a:t>
            </a:r>
          </a:p>
          <a:p>
            <a:pPr>
              <a:lnSpc>
                <a:spcPct val="107000"/>
              </a:lnSpc>
              <a:spcAft>
                <a:spcPts val="800"/>
              </a:spcAft>
            </a:pPr>
            <a:endPar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sp>
        <p:nvSpPr>
          <p:cNvPr id="7" name="TextBox 6">
            <a:extLst>
              <a:ext uri="{FF2B5EF4-FFF2-40B4-BE49-F238E27FC236}">
                <a16:creationId xmlns:a16="http://schemas.microsoft.com/office/drawing/2014/main" id="{32871157-264B-84A9-58B0-A9E55954EBFE}"/>
              </a:ext>
            </a:extLst>
          </p:cNvPr>
          <p:cNvSpPr txBox="1"/>
          <p:nvPr/>
        </p:nvSpPr>
        <p:spPr>
          <a:xfrm>
            <a:off x="0" y="359986"/>
            <a:ext cx="5870447" cy="276999"/>
          </a:xfrm>
          <a:prstGeom prst="rect">
            <a:avLst/>
          </a:prstGeom>
          <a:noFill/>
        </p:spPr>
        <p:txBody>
          <a:bodyPr wrap="square">
            <a:spAutoFit/>
          </a:bodyPr>
          <a:lstStyle/>
          <a:p>
            <a:r>
              <a:rPr lang="ro-RO" sz="1200" b="1" i="0" u="none" strike="noStrike" baseline="0" dirty="0">
                <a:effectLst>
                  <a:outerShdw blurRad="38100" dist="38100" dir="2700000" algn="tl">
                    <a:srgbClr val="000000">
                      <a:alpha val="43137"/>
                    </a:srgbClr>
                  </a:outerShdw>
                </a:effectLst>
                <a:latin typeface="ClanPro-Bold"/>
              </a:rPr>
              <a:t>Aparate de zbor fără pilot utilizate pentru aplicarea produselor de protecție a plantelor</a:t>
            </a:r>
            <a:endParaRPr lang="ro-RO" sz="1200" b="1" dirty="0">
              <a:effectLst>
                <a:outerShdw blurRad="38100" dist="38100" dir="2700000" algn="tl">
                  <a:srgbClr val="000000">
                    <a:alpha val="43137"/>
                  </a:srgbClr>
                </a:outerShdw>
              </a:effectLst>
              <a:latin typeface="ClanPro-Bold"/>
            </a:endParaRPr>
          </a:p>
        </p:txBody>
      </p:sp>
      <p:sp>
        <p:nvSpPr>
          <p:cNvPr id="13" name="TextBox 12">
            <a:extLst>
              <a:ext uri="{FF2B5EF4-FFF2-40B4-BE49-F238E27FC236}">
                <a16:creationId xmlns:a16="http://schemas.microsoft.com/office/drawing/2014/main" id="{151414BF-4D41-4E12-3666-6AC72D56FB1C}"/>
              </a:ext>
            </a:extLst>
          </p:cNvPr>
          <p:cNvSpPr txBox="1"/>
          <p:nvPr/>
        </p:nvSpPr>
        <p:spPr>
          <a:xfrm>
            <a:off x="-1" y="5135848"/>
            <a:ext cx="3731747" cy="1938992"/>
          </a:xfrm>
          <a:prstGeom prst="rect">
            <a:avLst/>
          </a:prstGeom>
          <a:noFill/>
        </p:spPr>
        <p:txBody>
          <a:bodyPr wrap="square">
            <a:spAutoFit/>
          </a:bodyPr>
          <a:lstStyle/>
          <a:p>
            <a:pPr algn="just"/>
            <a:r>
              <a:rPr kumimoji="0" lang="pt-BR"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Drona agricolă Yamaha FAZER R</a:t>
            </a:r>
            <a:endPar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Specificații tehnice:</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Diametrul rotorului principal - 3.115 mm</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Diametrul rotorului de coadă - 550 mm</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Greutatea maximă la decolare -110 kg</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Viteză maximă - 20 m/s</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Sarcina utilă - 70 kg</a:t>
            </a:r>
          </a:p>
          <a:p>
            <a:pPr algn="just"/>
            <a:r>
              <a:rPr kumimoji="0" lang="ro-RO" sz="120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Capacitate rezervor - 32 L</a:t>
            </a:r>
          </a:p>
          <a:p>
            <a:pPr algn="ctr"/>
            <a:endPar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algn="ctr"/>
            <a:endPar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
        <p:nvSpPr>
          <p:cNvPr id="15" name="TextBox 14">
            <a:extLst>
              <a:ext uri="{FF2B5EF4-FFF2-40B4-BE49-F238E27FC236}">
                <a16:creationId xmlns:a16="http://schemas.microsoft.com/office/drawing/2014/main" id="{A427BB97-EB91-A26F-064C-7337A8CC4F96}"/>
              </a:ext>
            </a:extLst>
          </p:cNvPr>
          <p:cNvSpPr txBox="1"/>
          <p:nvPr/>
        </p:nvSpPr>
        <p:spPr>
          <a:xfrm>
            <a:off x="3934112" y="4916853"/>
            <a:ext cx="36043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agricolă ciDrone AG R-17  -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Este una dintre cele mai mari drone de pulverizare cu pesticide din Japonia. Echipată cu un rezervor de 70L și 16 duze pentru pulverizarea îngrășămintelor</a:t>
            </a:r>
          </a:p>
        </p:txBody>
      </p:sp>
      <p:sp>
        <p:nvSpPr>
          <p:cNvPr id="27" name="TextBox 26">
            <a:extLst>
              <a:ext uri="{FF2B5EF4-FFF2-40B4-BE49-F238E27FC236}">
                <a16:creationId xmlns:a16="http://schemas.microsoft.com/office/drawing/2014/main" id="{4E33DB9E-BB01-BE2F-879F-1C3B2A22F131}"/>
              </a:ext>
            </a:extLst>
          </p:cNvPr>
          <p:cNvSpPr txBox="1"/>
          <p:nvPr/>
        </p:nvSpPr>
        <p:spPr>
          <a:xfrm>
            <a:off x="4280379" y="2500568"/>
            <a:ext cx="3363392" cy="830997"/>
          </a:xfrm>
          <a:prstGeom prst="rect">
            <a:avLst/>
          </a:prstGeom>
          <a:noFill/>
        </p:spPr>
        <p:txBody>
          <a:bodyPr wrap="square">
            <a:spAutoFit/>
          </a:bodyPr>
          <a:lstStyle/>
          <a:p>
            <a:pPr algn="ctr"/>
            <a:r>
              <a:rPr lang="fr-FR" sz="1200" b="1" dirty="0" err="1">
                <a:solidFill>
                  <a:srgbClr val="0000FF"/>
                </a:solidFill>
                <a:effectLst>
                  <a:outerShdw blurRad="38100" dist="38100" dir="2700000" algn="tl">
                    <a:srgbClr val="000000">
                      <a:alpha val="43137"/>
                    </a:srgbClr>
                  </a:outerShdw>
                </a:effectLst>
                <a:latin typeface="Times New Roman" panose="02020603050405020304" pitchFamily="18" charset="0"/>
              </a:rPr>
              <a:t>Dronă</a:t>
            </a:r>
            <a:r>
              <a:rPr lang="fr-FR" sz="12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fr-FR" sz="1200" b="1" dirty="0" err="1">
                <a:solidFill>
                  <a:srgbClr val="0000FF"/>
                </a:solidFill>
                <a:effectLst>
                  <a:outerShdw blurRad="38100" dist="38100" dir="2700000" algn="tl">
                    <a:srgbClr val="000000">
                      <a:alpha val="43137"/>
                    </a:srgbClr>
                  </a:outerShdw>
                </a:effectLst>
                <a:latin typeface="Times New Roman" panose="02020603050405020304" pitchFamily="18" charset="0"/>
              </a:rPr>
              <a:t>agricolă</a:t>
            </a:r>
            <a:r>
              <a:rPr lang="fr-FR" sz="1200" b="1" dirty="0">
                <a:solidFill>
                  <a:srgbClr val="0000FF"/>
                </a:solidFill>
                <a:effectLst>
                  <a:outerShdw blurRad="38100" dist="38100" dir="2700000" algn="tl">
                    <a:srgbClr val="000000">
                      <a:alpha val="43137"/>
                    </a:srgbClr>
                  </a:outerShdw>
                </a:effectLst>
                <a:latin typeface="Times New Roman" panose="02020603050405020304" pitchFamily="18" charset="0"/>
              </a:rPr>
              <a:t> DJI AGRAS T40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Sistemul detectează automat limitele de teren și obstacolele, pentru o planificare mai rapidă a rutelor de zbor peste terenuri agricole și livezi de deal</a:t>
            </a:r>
          </a:p>
        </p:txBody>
      </p:sp>
      <p:sp>
        <p:nvSpPr>
          <p:cNvPr id="29" name="TextBox 28">
            <a:extLst>
              <a:ext uri="{FF2B5EF4-FFF2-40B4-BE49-F238E27FC236}">
                <a16:creationId xmlns:a16="http://schemas.microsoft.com/office/drawing/2014/main" id="{60637AA3-F81A-3C60-5BC5-B418635A4841}"/>
              </a:ext>
            </a:extLst>
          </p:cNvPr>
          <p:cNvSpPr txBox="1"/>
          <p:nvPr/>
        </p:nvSpPr>
        <p:spPr>
          <a:xfrm>
            <a:off x="-72828" y="2495358"/>
            <a:ext cx="3604379" cy="830997"/>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agricolă XAG P100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este realizată într-o structură care poate separa platforma de zbor și sistemele de sarcini, integrând module eficiente de împrăștiere și pulverizare de precizie.</a:t>
            </a:r>
          </a:p>
        </p:txBody>
      </p:sp>
      <p:pic>
        <p:nvPicPr>
          <p:cNvPr id="2" name="Picture 1">
            <a:extLst>
              <a:ext uri="{FF2B5EF4-FFF2-40B4-BE49-F238E27FC236}">
                <a16:creationId xmlns:a16="http://schemas.microsoft.com/office/drawing/2014/main" id="{0EF9E039-1CE0-4C72-D5CA-7279A2CE65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698" y="957704"/>
            <a:ext cx="2963889" cy="1524661"/>
          </a:xfrm>
          <a:prstGeom prst="rect">
            <a:avLst/>
          </a:prstGeom>
          <a:noFill/>
          <a:ln>
            <a:noFill/>
          </a:ln>
        </p:spPr>
      </p:pic>
      <p:pic>
        <p:nvPicPr>
          <p:cNvPr id="4" name="Picture 3">
            <a:extLst>
              <a:ext uri="{FF2B5EF4-FFF2-40B4-BE49-F238E27FC236}">
                <a16:creationId xmlns:a16="http://schemas.microsoft.com/office/drawing/2014/main" id="{436B4285-72A2-B9D9-F953-27FB0B4CB7C7}"/>
              </a:ext>
            </a:extLst>
          </p:cNvPr>
          <p:cNvPicPr>
            <a:picLocks noChangeAspect="1"/>
          </p:cNvPicPr>
          <p:nvPr/>
        </p:nvPicPr>
        <p:blipFill rotWithShape="1">
          <a:blip r:embed="rId3"/>
          <a:srcRect t="19007"/>
          <a:stretch/>
        </p:blipFill>
        <p:spPr bwMode="auto">
          <a:xfrm>
            <a:off x="4032486" y="3490483"/>
            <a:ext cx="3497580" cy="138303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61C4BD7-5FB6-E29C-E825-2AC62A75F6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5" t="19999" r="3652" b="26436"/>
          <a:stretch/>
        </p:blipFill>
        <p:spPr bwMode="auto">
          <a:xfrm>
            <a:off x="4430748" y="941527"/>
            <a:ext cx="2701056" cy="1540838"/>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7A8E0F3-345F-E1DE-D987-6C3C6637F8A5}"/>
              </a:ext>
            </a:extLst>
          </p:cNvPr>
          <p:cNvPicPr>
            <a:picLocks noChangeAspect="1"/>
          </p:cNvPicPr>
          <p:nvPr/>
        </p:nvPicPr>
        <p:blipFill>
          <a:blip r:embed="rId5"/>
          <a:stretch>
            <a:fillRect/>
          </a:stretch>
        </p:blipFill>
        <p:spPr>
          <a:xfrm>
            <a:off x="202365" y="3531646"/>
            <a:ext cx="2334301" cy="1611684"/>
          </a:xfrm>
          <a:prstGeom prst="rect">
            <a:avLst/>
          </a:prstGeom>
        </p:spPr>
      </p:pic>
      <p:sp>
        <p:nvSpPr>
          <p:cNvPr id="28" name="TextBox 27">
            <a:extLst>
              <a:ext uri="{FF2B5EF4-FFF2-40B4-BE49-F238E27FC236}">
                <a16:creationId xmlns:a16="http://schemas.microsoft.com/office/drawing/2014/main" id="{2E6BB2B3-C7C5-102E-BB56-9767BC637D3F}"/>
              </a:ext>
            </a:extLst>
          </p:cNvPr>
          <p:cNvSpPr txBox="1"/>
          <p:nvPr/>
        </p:nvSpPr>
        <p:spPr>
          <a:xfrm>
            <a:off x="8031002" y="2549701"/>
            <a:ext cx="3363392" cy="646331"/>
          </a:xfrm>
          <a:prstGeom prst="rect">
            <a:avLst/>
          </a:prstGeom>
          <a:noFill/>
        </p:spPr>
        <p:txBody>
          <a:bodyPr wrap="square">
            <a:spAutoFit/>
          </a:bodyPr>
          <a:lstStyle/>
          <a:p>
            <a:pPr algn="ctr"/>
            <a:r>
              <a:rPr lang="it-IT"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agricolă AC101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poate fi folosit pentru o gamă largă de culturi, inclusiv orez, pomi fructiferi și legume, poate acoperii 2.5 Ha cu 1 baterie</a:t>
            </a:r>
          </a:p>
        </p:txBody>
      </p:sp>
      <p:pic>
        <p:nvPicPr>
          <p:cNvPr id="32" name="Picture 31">
            <a:extLst>
              <a:ext uri="{FF2B5EF4-FFF2-40B4-BE49-F238E27FC236}">
                <a16:creationId xmlns:a16="http://schemas.microsoft.com/office/drawing/2014/main" id="{E56225F9-7190-817E-6D4A-3EB57D0D5636}"/>
              </a:ext>
            </a:extLst>
          </p:cNvPr>
          <p:cNvPicPr>
            <a:picLocks noChangeAspect="1"/>
          </p:cNvPicPr>
          <p:nvPr/>
        </p:nvPicPr>
        <p:blipFill rotWithShape="1">
          <a:blip r:embed="rId6"/>
          <a:srcRect t="7117" r="1853"/>
          <a:stretch/>
        </p:blipFill>
        <p:spPr bwMode="auto">
          <a:xfrm>
            <a:off x="8110174" y="868350"/>
            <a:ext cx="3284220" cy="1492250"/>
          </a:xfrm>
          <a:prstGeom prst="rect">
            <a:avLst/>
          </a:prstGeom>
          <a:ln>
            <a:noFill/>
          </a:ln>
          <a:extLst>
            <a:ext uri="{53640926-AAD7-44D8-BBD7-CCE9431645EC}">
              <a14:shadowObscured xmlns:a14="http://schemas.microsoft.com/office/drawing/2010/main"/>
            </a:ext>
          </a:extLst>
        </p:spPr>
      </p:pic>
      <p:pic>
        <p:nvPicPr>
          <p:cNvPr id="37" name="Picture 36">
            <a:extLst>
              <a:ext uri="{FF2B5EF4-FFF2-40B4-BE49-F238E27FC236}">
                <a16:creationId xmlns:a16="http://schemas.microsoft.com/office/drawing/2014/main" id="{CE1B2429-D9DE-529E-3108-5DF1C6AEBEB8}"/>
              </a:ext>
            </a:extLst>
          </p:cNvPr>
          <p:cNvPicPr>
            <a:picLocks noChangeAspect="1"/>
          </p:cNvPicPr>
          <p:nvPr/>
        </p:nvPicPr>
        <p:blipFill rotWithShape="1">
          <a:blip r:embed="rId7"/>
          <a:srcRect l="3856" r="1617" b="4057"/>
          <a:stretch/>
        </p:blipFill>
        <p:spPr bwMode="auto">
          <a:xfrm>
            <a:off x="8110174" y="3326355"/>
            <a:ext cx="3052631" cy="2056889"/>
          </a:xfrm>
          <a:prstGeom prst="rect">
            <a:avLst/>
          </a:prstGeom>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id="{7CF8BA5C-CB8B-16D5-A73A-D23419BD4CF5}"/>
              </a:ext>
            </a:extLst>
          </p:cNvPr>
          <p:cNvSpPr txBox="1"/>
          <p:nvPr/>
        </p:nvSpPr>
        <p:spPr>
          <a:xfrm>
            <a:off x="7804309" y="5513567"/>
            <a:ext cx="360437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agricolă KATANA12D1750F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are capacitatea de a transporta produse agricole și de a pulveriza pesticide cu o capacitate maximă de încărcare de 140 kg, ceea ce o face potrivită pentru operațiunile agricole la scară largă, cu o viteză de zbor pana la 30 km/h.</a:t>
            </a:r>
          </a:p>
        </p:txBody>
      </p:sp>
    </p:spTree>
    <p:extLst>
      <p:ext uri="{BB962C8B-B14F-4D97-AF65-F5344CB8AC3E}">
        <p14:creationId xmlns:p14="http://schemas.microsoft.com/office/powerpoint/2010/main" val="310265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1410D-E207-41E3-F078-315F35936912}"/>
              </a:ext>
            </a:extLst>
          </p:cNvPr>
          <p:cNvSpPr txBox="1"/>
          <p:nvPr/>
        </p:nvSpPr>
        <p:spPr>
          <a:xfrm>
            <a:off x="0" y="0"/>
            <a:ext cx="12192000" cy="640496"/>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aparatelor de zbor fără pilot în agricultură</a:t>
            </a:r>
          </a:p>
          <a:p>
            <a:pPr>
              <a:lnSpc>
                <a:spcPct val="107000"/>
              </a:lnSpc>
              <a:spcAft>
                <a:spcPts val="800"/>
              </a:spcAft>
            </a:pPr>
            <a:endPar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sp>
        <p:nvSpPr>
          <p:cNvPr id="7" name="TextBox 6">
            <a:extLst>
              <a:ext uri="{FF2B5EF4-FFF2-40B4-BE49-F238E27FC236}">
                <a16:creationId xmlns:a16="http://schemas.microsoft.com/office/drawing/2014/main" id="{32871157-264B-84A9-58B0-A9E55954EBFE}"/>
              </a:ext>
            </a:extLst>
          </p:cNvPr>
          <p:cNvSpPr txBox="1"/>
          <p:nvPr/>
        </p:nvSpPr>
        <p:spPr>
          <a:xfrm>
            <a:off x="0" y="359986"/>
            <a:ext cx="5870447" cy="276999"/>
          </a:xfrm>
          <a:prstGeom prst="rect">
            <a:avLst/>
          </a:prstGeom>
          <a:noFill/>
        </p:spPr>
        <p:txBody>
          <a:bodyPr wrap="square">
            <a:spAutoFit/>
          </a:bodyPr>
          <a:lstStyle/>
          <a:p>
            <a:r>
              <a:rPr lang="ro-RO" sz="1200" b="1" i="0" u="none" strike="noStrike" baseline="0" dirty="0">
                <a:effectLst>
                  <a:outerShdw blurRad="38100" dist="38100" dir="2700000" algn="tl">
                    <a:srgbClr val="000000">
                      <a:alpha val="43137"/>
                    </a:srgbClr>
                  </a:outerShdw>
                </a:effectLst>
                <a:latin typeface="ClanPro-Bold"/>
              </a:rPr>
              <a:t>Aparate de zbor fără pilot utilizate pentru aplicarea fertilizanților</a:t>
            </a:r>
            <a:endParaRPr lang="ro-RO" sz="1200" b="1" dirty="0">
              <a:effectLst>
                <a:outerShdw blurRad="38100" dist="38100" dir="2700000" algn="tl">
                  <a:srgbClr val="000000">
                    <a:alpha val="43137"/>
                  </a:srgbClr>
                </a:outerShdw>
              </a:effectLst>
              <a:latin typeface="ClanPro-Bold"/>
            </a:endParaRPr>
          </a:p>
        </p:txBody>
      </p:sp>
      <p:sp>
        <p:nvSpPr>
          <p:cNvPr id="29" name="TextBox 28">
            <a:extLst>
              <a:ext uri="{FF2B5EF4-FFF2-40B4-BE49-F238E27FC236}">
                <a16:creationId xmlns:a16="http://schemas.microsoft.com/office/drawing/2014/main" id="{60637AA3-F81A-3C60-5BC5-B418635A4841}"/>
              </a:ext>
            </a:extLst>
          </p:cNvPr>
          <p:cNvSpPr txBox="1"/>
          <p:nvPr/>
        </p:nvSpPr>
        <p:spPr>
          <a:xfrm>
            <a:off x="-161231" y="2256600"/>
            <a:ext cx="5908888" cy="646331"/>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Drona AGR B70 de către Hangzhou Qifei Intelligent Technology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cu o capacitate de pănă la 25L pentru fertilizat ,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poate</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 pulverizara de la 6.66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pâmă</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 la 20 de Ha pe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oră</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aproximativ</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 1.5 Ha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cu</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 un </a:t>
            </a:r>
            <a:r>
              <a:rPr lang="es-ES" sz="1200" dirty="0" err="1">
                <a:solidFill>
                  <a:srgbClr val="0000FF"/>
                </a:solidFill>
                <a:effectLst>
                  <a:outerShdw blurRad="38100" dist="38100" dir="2700000" algn="tl">
                    <a:srgbClr val="000000">
                      <a:alpha val="43137"/>
                    </a:srgbClr>
                  </a:outerShdw>
                </a:effectLst>
                <a:latin typeface="Times New Roman" panose="02020603050405020304" pitchFamily="18" charset="0"/>
              </a:rPr>
              <a:t>rezervor</a:t>
            </a:r>
            <a:r>
              <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pic>
        <p:nvPicPr>
          <p:cNvPr id="9" name="Picture 8">
            <a:extLst>
              <a:ext uri="{FF2B5EF4-FFF2-40B4-BE49-F238E27FC236}">
                <a16:creationId xmlns:a16="http://schemas.microsoft.com/office/drawing/2014/main" id="{B879C400-EF5F-33FC-C7AA-02F0B37D7EB9}"/>
              </a:ext>
            </a:extLst>
          </p:cNvPr>
          <p:cNvPicPr>
            <a:picLocks noChangeAspect="1"/>
          </p:cNvPicPr>
          <p:nvPr/>
        </p:nvPicPr>
        <p:blipFill>
          <a:blip r:embed="rId2"/>
          <a:stretch>
            <a:fillRect/>
          </a:stretch>
        </p:blipFill>
        <p:spPr>
          <a:xfrm>
            <a:off x="79693" y="921821"/>
            <a:ext cx="1963420" cy="1256030"/>
          </a:xfrm>
          <a:prstGeom prst="rect">
            <a:avLst/>
          </a:prstGeom>
        </p:spPr>
      </p:pic>
      <p:pic>
        <p:nvPicPr>
          <p:cNvPr id="11" name="Picture 10">
            <a:extLst>
              <a:ext uri="{FF2B5EF4-FFF2-40B4-BE49-F238E27FC236}">
                <a16:creationId xmlns:a16="http://schemas.microsoft.com/office/drawing/2014/main" id="{F16ED33C-5BF8-3127-76B8-65F2BC624E8D}"/>
              </a:ext>
            </a:extLst>
          </p:cNvPr>
          <p:cNvPicPr>
            <a:picLocks noChangeAspect="1"/>
          </p:cNvPicPr>
          <p:nvPr/>
        </p:nvPicPr>
        <p:blipFill>
          <a:blip r:embed="rId3"/>
          <a:stretch>
            <a:fillRect/>
          </a:stretch>
        </p:blipFill>
        <p:spPr>
          <a:xfrm>
            <a:off x="2110359" y="916387"/>
            <a:ext cx="1687232" cy="1256030"/>
          </a:xfrm>
          <a:prstGeom prst="rect">
            <a:avLst/>
          </a:prstGeom>
        </p:spPr>
      </p:pic>
      <p:pic>
        <p:nvPicPr>
          <p:cNvPr id="12" name="Picture 11">
            <a:extLst>
              <a:ext uri="{FF2B5EF4-FFF2-40B4-BE49-F238E27FC236}">
                <a16:creationId xmlns:a16="http://schemas.microsoft.com/office/drawing/2014/main" id="{957396F9-6440-EFCB-C95D-119390AF766D}"/>
              </a:ext>
            </a:extLst>
          </p:cNvPr>
          <p:cNvPicPr>
            <a:picLocks noChangeAspect="1"/>
          </p:cNvPicPr>
          <p:nvPr/>
        </p:nvPicPr>
        <p:blipFill>
          <a:blip r:embed="rId4"/>
          <a:stretch>
            <a:fillRect/>
          </a:stretch>
        </p:blipFill>
        <p:spPr>
          <a:xfrm>
            <a:off x="3889247" y="916387"/>
            <a:ext cx="1858410" cy="1250853"/>
          </a:xfrm>
          <a:prstGeom prst="rect">
            <a:avLst/>
          </a:prstGeom>
        </p:spPr>
      </p:pic>
      <p:pic>
        <p:nvPicPr>
          <p:cNvPr id="17" name="Picture 16">
            <a:extLst>
              <a:ext uri="{FF2B5EF4-FFF2-40B4-BE49-F238E27FC236}">
                <a16:creationId xmlns:a16="http://schemas.microsoft.com/office/drawing/2014/main" id="{BF0B5488-32CD-99DD-2430-EF80BA84AE5F}"/>
              </a:ext>
            </a:extLst>
          </p:cNvPr>
          <p:cNvPicPr>
            <a:picLocks noChangeAspect="1"/>
          </p:cNvPicPr>
          <p:nvPr/>
        </p:nvPicPr>
        <p:blipFill rotWithShape="1">
          <a:blip r:embed="rId5"/>
          <a:srcRect l="7196" t="3479" r="2848" b="2827"/>
          <a:stretch/>
        </p:blipFill>
        <p:spPr bwMode="auto">
          <a:xfrm>
            <a:off x="1178169" y="2911613"/>
            <a:ext cx="4058598" cy="2686986"/>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DD55B1CF-A330-EC29-16C7-97BCBD288DB2}"/>
              </a:ext>
            </a:extLst>
          </p:cNvPr>
          <p:cNvSpPr txBox="1"/>
          <p:nvPr/>
        </p:nvSpPr>
        <p:spPr>
          <a:xfrm>
            <a:off x="323002" y="5607281"/>
            <a:ext cx="5772997" cy="830997"/>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pt-BR"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agricolă Aero player AS5Ⅱ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este concepută special pentru operațiuni de pulverizare la scară mică și medie, cu rază de rotație mică, ceea ce o face ideală pentru utilizarea în regiunile semi-muntoase. În plus, este compatibilă cu o gamă largă de produse de protecție a plantelor.</a:t>
            </a:r>
          </a:p>
        </p:txBody>
      </p:sp>
      <p:pic>
        <p:nvPicPr>
          <p:cNvPr id="19" name="Picture 18">
            <a:extLst>
              <a:ext uri="{FF2B5EF4-FFF2-40B4-BE49-F238E27FC236}">
                <a16:creationId xmlns:a16="http://schemas.microsoft.com/office/drawing/2014/main" id="{8D08DD54-D3B1-0337-6C0F-9F91E433E5A9}"/>
              </a:ext>
            </a:extLst>
          </p:cNvPr>
          <p:cNvPicPr>
            <a:picLocks noChangeAspect="1"/>
          </p:cNvPicPr>
          <p:nvPr/>
        </p:nvPicPr>
        <p:blipFill rotWithShape="1">
          <a:blip r:embed="rId6"/>
          <a:srcRect l="5085" t="14638" r="6087" b="8051"/>
          <a:stretch/>
        </p:blipFill>
        <p:spPr bwMode="auto">
          <a:xfrm>
            <a:off x="7077048" y="689403"/>
            <a:ext cx="4369790" cy="1737295"/>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9D82120D-4E22-0029-E3BE-22CD73E9232C}"/>
              </a:ext>
            </a:extLst>
          </p:cNvPr>
          <p:cNvSpPr txBox="1"/>
          <p:nvPr/>
        </p:nvSpPr>
        <p:spPr>
          <a:xfrm>
            <a:off x="7077048" y="2475606"/>
            <a:ext cx="4453892" cy="1015663"/>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pt-BR"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JTL20L-606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cu dispozitiv de distribuire a granulelor poate răspândi îngrășăminte solide, îngrășăminte granulate, semințe, hrană pentru pești și așa mai departe. Răspândirea se întinde până la 10 metri, volumul butoiului 12/20/36 litri, eficiența maximă de răspândire de până la 80 kg/min, răspândire exactă și eficientă..</a:t>
            </a:r>
          </a:p>
        </p:txBody>
      </p:sp>
      <p:pic>
        <p:nvPicPr>
          <p:cNvPr id="21" name="Picture 20">
            <a:extLst>
              <a:ext uri="{FF2B5EF4-FFF2-40B4-BE49-F238E27FC236}">
                <a16:creationId xmlns:a16="http://schemas.microsoft.com/office/drawing/2014/main" id="{7F89E52F-BFC8-38E8-6CFF-F9942366594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247873" y="3692785"/>
            <a:ext cx="3387090" cy="1435100"/>
          </a:xfrm>
          <a:prstGeom prst="rect">
            <a:avLst/>
          </a:prstGeom>
        </p:spPr>
      </p:pic>
      <p:pic>
        <p:nvPicPr>
          <p:cNvPr id="22" name="Picture 21">
            <a:extLst>
              <a:ext uri="{FF2B5EF4-FFF2-40B4-BE49-F238E27FC236}">
                <a16:creationId xmlns:a16="http://schemas.microsoft.com/office/drawing/2014/main" id="{CEC0C78B-A9DE-9EDB-1756-55EF393D32AF}"/>
              </a:ext>
            </a:extLst>
          </p:cNvPr>
          <p:cNvPicPr>
            <a:picLocks noChangeAspect="1"/>
          </p:cNvPicPr>
          <p:nvPr/>
        </p:nvPicPr>
        <p:blipFill>
          <a:blip r:embed="rId9"/>
          <a:stretch>
            <a:fillRect/>
          </a:stretch>
        </p:blipFill>
        <p:spPr>
          <a:xfrm>
            <a:off x="9634963" y="3692785"/>
            <a:ext cx="2438285" cy="1435100"/>
          </a:xfrm>
          <a:prstGeom prst="rect">
            <a:avLst/>
          </a:prstGeom>
        </p:spPr>
      </p:pic>
      <p:sp>
        <p:nvSpPr>
          <p:cNvPr id="24" name="TextBox 23">
            <a:extLst>
              <a:ext uri="{FF2B5EF4-FFF2-40B4-BE49-F238E27FC236}">
                <a16:creationId xmlns:a16="http://schemas.microsoft.com/office/drawing/2014/main" id="{CD9F1BB1-50DB-CA87-B01E-A19FA17F8DEE}"/>
              </a:ext>
            </a:extLst>
          </p:cNvPr>
          <p:cNvSpPr txBox="1"/>
          <p:nvPr/>
        </p:nvSpPr>
        <p:spPr>
          <a:xfrm>
            <a:off x="6095999" y="5193910"/>
            <a:ext cx="5977249" cy="1384995"/>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it-IT"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L10 PRO dezvoltată de ABZ Drone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împreună cu Universitatea Széchenyi István - Utilizează una dintre cele mai utilizate metode de control biologic. Rezervorul său de 8 litri poate stoca până la 800-1200 de peleți – în funcție de dimensiunea peleților. Acest lucru permite să fie tratate până la 8-12 hectare într-o singură decolare, ceea ce reprezintă o performanță orară de până la 36 de hectare. Acest sistem versatil de distribuire este disponibil numai pentru modelele L10 PRO și M12, făcându-le convertibile pentru a pulveriza sau a împrăștia foarte ușor, în câteva minute.</a:t>
            </a:r>
          </a:p>
        </p:txBody>
      </p:sp>
      <p:pic>
        <p:nvPicPr>
          <p:cNvPr id="2051" name="Picture 3">
            <a:extLst>
              <a:ext uri="{FF2B5EF4-FFF2-40B4-BE49-F238E27FC236}">
                <a16:creationId xmlns:a16="http://schemas.microsoft.com/office/drawing/2014/main" id="{C2CBC853-124C-5FA7-47D6-26D4BCA9D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621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7103D06-31DC-E9A8-AEB8-2AFBD5CB9B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8002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9EF48450-E491-BD71-E0BC-93C82D9A1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12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CD578E1-7DEF-6479-FBDE-0DBF53116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621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B0DFFBC9-163D-9346-E741-FC7212AAF8B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8002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908FA03-5770-69B0-0A7D-CCBF2CBB3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12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29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E7C209-22CE-FBE1-401D-BDCD55929164}"/>
              </a:ext>
            </a:extLst>
          </p:cNvPr>
          <p:cNvGraphicFramePr>
            <a:graphicFrameLocks noChangeAspect="1"/>
          </p:cNvGraphicFramePr>
          <p:nvPr>
            <p:extLst>
              <p:ext uri="{D42A27DB-BD31-4B8C-83A1-F6EECF244321}">
                <p14:modId xmlns:p14="http://schemas.microsoft.com/office/powerpoint/2010/main" val="3673528208"/>
              </p:ext>
            </p:extLst>
          </p:nvPr>
        </p:nvGraphicFramePr>
        <p:xfrm>
          <a:off x="6551676" y="496629"/>
          <a:ext cx="5509260" cy="3910259"/>
        </p:xfrm>
        <a:graphic>
          <a:graphicData uri="http://schemas.openxmlformats.org/presentationml/2006/ole">
            <mc:AlternateContent xmlns:mc="http://schemas.openxmlformats.org/markup-compatibility/2006">
              <mc:Choice xmlns:v="urn:schemas-microsoft-com:vml" Requires="v">
                <p:oleObj name="Document" r:id="rId2" imgW="6115007" imgH="4339859" progId="Word.Document.12">
                  <p:embed/>
                </p:oleObj>
              </mc:Choice>
              <mc:Fallback>
                <p:oleObj name="Document" r:id="rId2" imgW="6115007" imgH="4339859" progId="Word.Document.12">
                  <p:embed/>
                  <p:pic>
                    <p:nvPicPr>
                      <p:cNvPr id="0" name=""/>
                      <p:cNvPicPr/>
                      <p:nvPr/>
                    </p:nvPicPr>
                    <p:blipFill>
                      <a:blip r:embed="rId3"/>
                      <a:stretch>
                        <a:fillRect/>
                      </a:stretch>
                    </p:blipFill>
                    <p:spPr>
                      <a:xfrm>
                        <a:off x="6551676" y="496629"/>
                        <a:ext cx="5509260" cy="391025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2B20D98-63BD-C993-B105-73D4B8D8AF92}"/>
              </a:ext>
            </a:extLst>
          </p:cNvPr>
          <p:cNvSpPr txBox="1"/>
          <p:nvPr/>
        </p:nvSpPr>
        <p:spPr>
          <a:xfrm>
            <a:off x="0" y="280174"/>
            <a:ext cx="6455664" cy="6577826"/>
          </a:xfrm>
          <a:prstGeom prst="rect">
            <a:avLst/>
          </a:prstGeom>
          <a:noFill/>
        </p:spPr>
        <p:txBody>
          <a:bodyPr wrap="square">
            <a:spAutoFit/>
          </a:bodyPr>
          <a:lstStyle/>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inovativ</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alcătuit în principal din:</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unitatea interioară sau instalația de încălzire și umidificare a aerului, care se amplasează în interiorul solarului; </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unitatea exterioară sau colectorul, care se instalează în exteriorul solarului și sistemul de control automat al parametrilor procesului de lucru. Unitatea exterioară este conectată cu unitatea interioară din solar prin intermediul unui tub PVC îngropat în sol și izolat termic cu vată minerală caserată cu folie de aluminiu, cu grosimea de 40 mm .</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Unitatea interioară</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instalația de încălzire și umidificare a aerului</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alcătuită din următoarele elemente componente: cadrul unității interioare; pompa de recirculare model Ferro 32-60-180; bateria  de încălzire cu apă caldă;  camera  de umidificare a aerului; clapeta  de reglaj debit aer cu servomotorul Belimo CM 230; grila circulară cu lamele și plasă metalică; ventilatorul in-line de tubulatură  RUCK ETAMASTER  EM 315 EC01; pompa periferică de presiune CALPEDA TPM 78/A; sistem de pulverizare a apei calde sub formă de ceață cu 5 duze; rezervor de plastic cu capac și volumul de 40 litri, prevăzut cu plutitor electric cu contragreutate model Tecno 2 la interior și cu indicator de nivel apă la exterior; electrovalva apă normal închisă, 1/2", 230 V; elemente de traseu apă (țevi PPR 20, robineți 1/2", supapă de sens 1/2", aerisitoare automate, coturi, te-uri, mufe, nipluri); conectori electrici (cabluri, mufe, doze); izolație din spumă elastomerică ARMAFLEX cu grosimea 19 mm; cot tubulatură 90°; tub flexibil izolat D.315 mm, realizat </a:t>
            </a:r>
            <a:r>
              <a:rPr lang="ro-RO" sz="1200" dirty="0">
                <a:solidFill>
                  <a:srgbClr val="002060"/>
                </a:solidFill>
                <a:effectLst/>
                <a:latin typeface="Times New Roman" panose="02020603050405020304" pitchFamily="18" charset="0"/>
                <a:ea typeface="TrebuchetMS"/>
                <a:cs typeface="Times New Roman" panose="02020603050405020304" pitchFamily="18" charset="0"/>
              </a:rPr>
              <a:t>din straturi de folie de aluminiu</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ș</a:t>
            </a:r>
            <a:r>
              <a:rPr lang="ro-RO" sz="1200" dirty="0">
                <a:solidFill>
                  <a:srgbClr val="002060"/>
                </a:solidFill>
                <a:effectLst/>
                <a:latin typeface="Times New Roman" panose="02020603050405020304" pitchFamily="18" charset="0"/>
                <a:ea typeface="TrebuchetMS"/>
                <a:cs typeface="Times New Roman" panose="02020603050405020304" pitchFamily="18" charset="0"/>
              </a:rPr>
              <a:t>i polyester aluminizat. </a:t>
            </a:r>
            <a:endParaRPr lang="ro-RO" sz="1200" dirty="0">
              <a:latin typeface="Times New Roman" panose="02020603050405020304" pitchFamily="18" charset="0"/>
              <a:ea typeface="TrebuchetMS"/>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rebuchetMS"/>
                <a:cs typeface="Times New Roman" panose="02020603050405020304" pitchFamily="18" charset="0"/>
              </a:rPr>
              <a:t>Toate componentele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instalației de încălzire și umidificare a aerului sunt izolate termic cu spumă elastomerică ARMAFLEX cu grosimea de 19 mm.</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rebuchetMS"/>
                <a:cs typeface="Times New Roman" panose="02020603050405020304" pitchFamily="18" charset="0"/>
              </a:rPr>
              <a:t>Apa caldă utilizată pentru</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încălzirea și umidificarea aerului este preluată dintr-un puffer cu volumul de 500 litri</a:t>
            </a:r>
            <a:r>
              <a:rPr lang="ro-RO" sz="1200" dirty="0">
                <a:solidFill>
                  <a:srgbClr val="002060"/>
                </a:solidFill>
                <a:effectLst/>
                <a:latin typeface="Times New Roman" panose="02020603050405020304" pitchFamily="18" charset="0"/>
                <a:ea typeface="TrebuchetMS"/>
                <a:cs typeface="Times New Roman" panose="02020603050405020304" pitchFamily="18" charset="0"/>
              </a:rPr>
              <a:t> al unui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 inteligent de încălzire ecologică, pe bază de energie solară.</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Unitatea exterioară - Colectorul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alcătuită din următoarele elemente componente: cadrul unității exterioare; pereții colectori; sistemul de drenaj și colectare al apei; tubulatura de aer cald; acoperiș.</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de control automat al parametrilor procesului</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gestionează funcționarea sistemului inovativ de obținere a apei pentru irigații prin valorificarea umidității din aer și este alcătuit din următoarele elemente componente: cutie metalică cu contrapanou 400x300x200, IP 65, amplasată pe cadrul unității interioare; automat programabil Mitsubishi AL2-14MR-D; modul de extensie ieșiri analogice AL2-2DA; sursa de tensiune 24 Vcc Alpha Power Mitsubishi; traductor de umiditate și temperatura aer 0-10Vcc, amplasat pe tubulatura de la ieșirea din camera de umidificare; traductor de umiditate și temperatura aer 0-10Vcc, amplasat pe cadrul unității exterioare.</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0"/>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SISTEMUL INOVATIV DE IRIGAȚII PRIN VALORIFICAREA UMIDITĂȚII DIN AER</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2050" name="Picture 2">
            <a:extLst>
              <a:ext uri="{FF2B5EF4-FFF2-40B4-BE49-F238E27FC236}">
                <a16:creationId xmlns:a16="http://schemas.microsoft.com/office/drawing/2014/main" id="{5BFE0477-A223-10D2-AAF4-A19551BEE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677" y="4379456"/>
            <a:ext cx="1661002"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8087BD4E-0B46-023C-0B86-5CF53D4E1E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1949" y="4370312"/>
            <a:ext cx="1661002"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7F4C0E3-E36F-D013-0DC1-51111ECC7B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3369" y="4370312"/>
            <a:ext cx="1667567"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A3285371-8397-0356-A46E-3B0BCBF0C0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3369" y="5545408"/>
            <a:ext cx="1667567" cy="123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107A27C2-A5D7-DB77-539E-1E885411CE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1675" y="5554778"/>
            <a:ext cx="1661001" cy="121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63584C4B-E0B5-485E-E954-3FD9E83EB2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3953" y="5545408"/>
            <a:ext cx="1623748" cy="121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004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1410D-E207-41E3-F078-315F35936912}"/>
              </a:ext>
            </a:extLst>
          </p:cNvPr>
          <p:cNvSpPr txBox="1"/>
          <p:nvPr/>
        </p:nvSpPr>
        <p:spPr>
          <a:xfrm>
            <a:off x="0" y="0"/>
            <a:ext cx="12192000" cy="640496"/>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aparatelor de zbor fără pilot în agricultură</a:t>
            </a:r>
          </a:p>
          <a:p>
            <a:pPr>
              <a:lnSpc>
                <a:spcPct val="107000"/>
              </a:lnSpc>
              <a:spcAft>
                <a:spcPts val="800"/>
              </a:spcAft>
            </a:pPr>
            <a:endPar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sp>
        <p:nvSpPr>
          <p:cNvPr id="7" name="TextBox 6">
            <a:extLst>
              <a:ext uri="{FF2B5EF4-FFF2-40B4-BE49-F238E27FC236}">
                <a16:creationId xmlns:a16="http://schemas.microsoft.com/office/drawing/2014/main" id="{32871157-264B-84A9-58B0-A9E55954EBFE}"/>
              </a:ext>
            </a:extLst>
          </p:cNvPr>
          <p:cNvSpPr txBox="1"/>
          <p:nvPr/>
        </p:nvSpPr>
        <p:spPr>
          <a:xfrm>
            <a:off x="0" y="359986"/>
            <a:ext cx="5870447" cy="276999"/>
          </a:xfrm>
          <a:prstGeom prst="rect">
            <a:avLst/>
          </a:prstGeom>
          <a:noFill/>
        </p:spPr>
        <p:txBody>
          <a:bodyPr wrap="square">
            <a:spAutoFit/>
          </a:bodyPr>
          <a:lstStyle/>
          <a:p>
            <a:r>
              <a:rPr lang="ro-RO" sz="1200" b="1" i="0" u="none" strike="noStrike" baseline="0" dirty="0">
                <a:effectLst>
                  <a:outerShdw blurRad="38100" dist="38100" dir="2700000" algn="tl">
                    <a:srgbClr val="000000">
                      <a:alpha val="43137"/>
                    </a:srgbClr>
                  </a:outerShdw>
                </a:effectLst>
                <a:latin typeface="ClanPro-Bold"/>
              </a:rPr>
              <a:t>Aparate de zbor fără pilot utilizate pentru însămânțarea în zone greu accesibile </a:t>
            </a:r>
            <a:endParaRPr lang="ro-RO" sz="1200" b="1" dirty="0">
              <a:effectLst>
                <a:outerShdw blurRad="38100" dist="38100" dir="2700000" algn="tl">
                  <a:srgbClr val="000000">
                    <a:alpha val="43137"/>
                  </a:srgbClr>
                </a:outerShdw>
              </a:effectLst>
              <a:latin typeface="ClanPro-Bold"/>
            </a:endParaRPr>
          </a:p>
        </p:txBody>
      </p:sp>
      <p:pic>
        <p:nvPicPr>
          <p:cNvPr id="2" name="Picture 1">
            <a:extLst>
              <a:ext uri="{FF2B5EF4-FFF2-40B4-BE49-F238E27FC236}">
                <a16:creationId xmlns:a16="http://schemas.microsoft.com/office/drawing/2014/main" id="{BB349BBF-7FD8-1B91-EF67-35564FF7CFC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 r="705" b="18553"/>
          <a:stretch/>
        </p:blipFill>
        <p:spPr bwMode="auto">
          <a:xfrm>
            <a:off x="97035" y="990760"/>
            <a:ext cx="4229620" cy="155638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44DB1DB-0BE2-795D-E2B4-4138914C2457}"/>
              </a:ext>
            </a:extLst>
          </p:cNvPr>
          <p:cNvPicPr>
            <a:picLocks noChangeAspect="1"/>
          </p:cNvPicPr>
          <p:nvPr/>
        </p:nvPicPr>
        <p:blipFill>
          <a:blip r:embed="rId4"/>
          <a:stretch>
            <a:fillRect/>
          </a:stretch>
        </p:blipFill>
        <p:spPr>
          <a:xfrm>
            <a:off x="4326655" y="988060"/>
            <a:ext cx="1471930" cy="1556385"/>
          </a:xfrm>
          <a:prstGeom prst="rect">
            <a:avLst/>
          </a:prstGeom>
        </p:spPr>
      </p:pic>
      <p:pic>
        <p:nvPicPr>
          <p:cNvPr id="6" name="Picture 5">
            <a:extLst>
              <a:ext uri="{FF2B5EF4-FFF2-40B4-BE49-F238E27FC236}">
                <a16:creationId xmlns:a16="http://schemas.microsoft.com/office/drawing/2014/main" id="{3C818BBE-B43E-B3F2-1D4C-1DA1759A80A9}"/>
              </a:ext>
            </a:extLst>
          </p:cNvPr>
          <p:cNvPicPr>
            <a:picLocks noChangeAspect="1"/>
          </p:cNvPicPr>
          <p:nvPr/>
        </p:nvPicPr>
        <p:blipFill>
          <a:blip r:embed="rId5"/>
          <a:stretch>
            <a:fillRect/>
          </a:stretch>
        </p:blipFill>
        <p:spPr>
          <a:xfrm>
            <a:off x="5798585" y="988060"/>
            <a:ext cx="1489700" cy="1556385"/>
          </a:xfrm>
          <a:prstGeom prst="rect">
            <a:avLst/>
          </a:prstGeom>
        </p:spPr>
      </p:pic>
      <p:pic>
        <p:nvPicPr>
          <p:cNvPr id="8" name="Picture 7">
            <a:extLst>
              <a:ext uri="{FF2B5EF4-FFF2-40B4-BE49-F238E27FC236}">
                <a16:creationId xmlns:a16="http://schemas.microsoft.com/office/drawing/2014/main" id="{81B74786-8702-F040-0FE6-ACD8F21262A3}"/>
              </a:ext>
            </a:extLst>
          </p:cNvPr>
          <p:cNvPicPr>
            <a:picLocks noChangeAspect="1"/>
          </p:cNvPicPr>
          <p:nvPr/>
        </p:nvPicPr>
        <p:blipFill>
          <a:blip r:embed="rId6"/>
          <a:stretch>
            <a:fillRect/>
          </a:stretch>
        </p:blipFill>
        <p:spPr>
          <a:xfrm>
            <a:off x="7288285" y="988060"/>
            <a:ext cx="1027477" cy="1556385"/>
          </a:xfrm>
          <a:prstGeom prst="rect">
            <a:avLst/>
          </a:prstGeom>
        </p:spPr>
      </p:pic>
      <p:sp>
        <p:nvSpPr>
          <p:cNvPr id="10" name="TextBox 9">
            <a:extLst>
              <a:ext uri="{FF2B5EF4-FFF2-40B4-BE49-F238E27FC236}">
                <a16:creationId xmlns:a16="http://schemas.microsoft.com/office/drawing/2014/main" id="{4D3D320B-B9E5-18CB-D00A-835A7E89191F}"/>
              </a:ext>
            </a:extLst>
          </p:cNvPr>
          <p:cNvSpPr txBox="1"/>
          <p:nvPr/>
        </p:nvSpPr>
        <p:spPr>
          <a:xfrm>
            <a:off x="1379397" y="2544445"/>
            <a:ext cx="5908888" cy="276999"/>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 Drona P30 de la XAG cu sistemul pentru însămânțare montat</a:t>
            </a:r>
            <a:endPar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sp>
        <p:nvSpPr>
          <p:cNvPr id="13" name="TextBox 12">
            <a:extLst>
              <a:ext uri="{FF2B5EF4-FFF2-40B4-BE49-F238E27FC236}">
                <a16:creationId xmlns:a16="http://schemas.microsoft.com/office/drawing/2014/main" id="{BDA0F1E3-C3E0-9509-7387-0E69D38E9391}"/>
              </a:ext>
            </a:extLst>
          </p:cNvPr>
          <p:cNvSpPr txBox="1"/>
          <p:nvPr/>
        </p:nvSpPr>
        <p:spPr>
          <a:xfrm>
            <a:off x="8315762" y="976257"/>
            <a:ext cx="3876238" cy="1384995"/>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Sistemul suportă diverse dimensiuni de granule, 1 – 10 mm, alimentatorul de rulare asigură doza cerută și își compenseaza volumul de ieșire în funcție de viteza de zbor. Două mixere independente și puternice sunt instalate deasupra alimentatorului, astfel încât nu se blochează niciodata și să împrăștie uniform în orice moment. </a:t>
            </a:r>
            <a:endPar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sp>
        <p:nvSpPr>
          <p:cNvPr id="25" name="TextBox 24">
            <a:extLst>
              <a:ext uri="{FF2B5EF4-FFF2-40B4-BE49-F238E27FC236}">
                <a16:creationId xmlns:a16="http://schemas.microsoft.com/office/drawing/2014/main" id="{5C66B60D-2057-FE23-CD97-94E145B364FE}"/>
              </a:ext>
            </a:extLst>
          </p:cNvPr>
          <p:cNvSpPr txBox="1"/>
          <p:nvPr/>
        </p:nvSpPr>
        <p:spPr>
          <a:xfrm>
            <a:off x="-106878" y="5657671"/>
            <a:ext cx="3562676" cy="1015663"/>
          </a:xfrm>
          <a:prstGeom prst="rect">
            <a:avLst/>
          </a:prstGeom>
          <a:noFill/>
        </p:spPr>
        <p:txBody>
          <a:bodyPr wrap="square">
            <a:spAutoFit/>
          </a:bodyPr>
          <a:lstStyle/>
          <a:p>
            <a:pPr algn="ctr"/>
            <a:r>
              <a:rPr lang="ro-RO" sz="1200" b="1">
                <a:solidFill>
                  <a:srgbClr val="0000FF"/>
                </a:solidFill>
                <a:effectLst>
                  <a:outerShdw blurRad="38100" dist="38100" dir="2700000" algn="tl">
                    <a:srgbClr val="000000">
                      <a:alpha val="43137"/>
                    </a:srgbClr>
                  </a:outerShdw>
                </a:effectLst>
                <a:latin typeface="Times New Roman" panose="02020603050405020304" pitchFamily="18" charset="0"/>
              </a:rPr>
              <a:t>Firma Envico Technologies </a:t>
            </a:r>
            <a:r>
              <a:rPr lang="ro-RO" sz="1200">
                <a:solidFill>
                  <a:srgbClr val="0000FF"/>
                </a:solidFill>
                <a:effectLst>
                  <a:outerShdw blurRad="38100" dist="38100" dir="2700000" algn="tl">
                    <a:srgbClr val="000000">
                      <a:alpha val="43137"/>
                    </a:srgbClr>
                  </a:outerShdw>
                </a:effectLst>
                <a:latin typeface="Times New Roman" panose="02020603050405020304" pitchFamily="18" charset="0"/>
              </a:rPr>
              <a:t>a dezvoltat drone pentru plantat. Semințele sunt concepute special pentru o varietate de medii din Noua Zeelandă și pentru a maximiza germinarea semințelor și supraviețuirea răsadului în aceste medii specifice.</a:t>
            </a:r>
            <a:endPar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pic>
        <p:nvPicPr>
          <p:cNvPr id="26" name="Picture 25">
            <a:extLst>
              <a:ext uri="{FF2B5EF4-FFF2-40B4-BE49-F238E27FC236}">
                <a16:creationId xmlns:a16="http://schemas.microsoft.com/office/drawing/2014/main" id="{BAC3168D-DC5B-A7A1-9B14-1FE8D65A846F}"/>
              </a:ext>
            </a:extLst>
          </p:cNvPr>
          <p:cNvPicPr>
            <a:picLocks noChangeAspect="1"/>
          </p:cNvPicPr>
          <p:nvPr/>
        </p:nvPicPr>
        <p:blipFill>
          <a:blip r:embed="rId7"/>
          <a:stretch>
            <a:fillRect/>
          </a:stretch>
        </p:blipFill>
        <p:spPr>
          <a:xfrm>
            <a:off x="253338" y="2821444"/>
            <a:ext cx="3202460" cy="2788750"/>
          </a:xfrm>
          <a:prstGeom prst="rect">
            <a:avLst/>
          </a:prstGeom>
        </p:spPr>
      </p:pic>
      <p:pic>
        <p:nvPicPr>
          <p:cNvPr id="27" name="Picture 26">
            <a:extLst>
              <a:ext uri="{FF2B5EF4-FFF2-40B4-BE49-F238E27FC236}">
                <a16:creationId xmlns:a16="http://schemas.microsoft.com/office/drawing/2014/main" id="{9220896C-5B7A-0CBD-EAE7-4A167BB2DC32}"/>
              </a:ext>
            </a:extLst>
          </p:cNvPr>
          <p:cNvPicPr>
            <a:picLocks noChangeAspect="1"/>
          </p:cNvPicPr>
          <p:nvPr/>
        </p:nvPicPr>
        <p:blipFill>
          <a:blip r:embed="rId8"/>
          <a:stretch>
            <a:fillRect/>
          </a:stretch>
        </p:blipFill>
        <p:spPr>
          <a:xfrm>
            <a:off x="3665761" y="2857060"/>
            <a:ext cx="2063528" cy="1590220"/>
          </a:xfrm>
          <a:prstGeom prst="rect">
            <a:avLst/>
          </a:prstGeom>
        </p:spPr>
      </p:pic>
      <p:pic>
        <p:nvPicPr>
          <p:cNvPr id="28" name="Picture 27">
            <a:extLst>
              <a:ext uri="{FF2B5EF4-FFF2-40B4-BE49-F238E27FC236}">
                <a16:creationId xmlns:a16="http://schemas.microsoft.com/office/drawing/2014/main" id="{354F1A56-96FC-28D3-9041-AF69E39D382E}"/>
              </a:ext>
            </a:extLst>
          </p:cNvPr>
          <p:cNvPicPr>
            <a:picLocks noChangeAspect="1"/>
          </p:cNvPicPr>
          <p:nvPr/>
        </p:nvPicPr>
        <p:blipFill>
          <a:blip r:embed="rId9"/>
          <a:stretch>
            <a:fillRect/>
          </a:stretch>
        </p:blipFill>
        <p:spPr>
          <a:xfrm>
            <a:off x="5729289" y="2857060"/>
            <a:ext cx="3242118" cy="1596719"/>
          </a:xfrm>
          <a:prstGeom prst="rect">
            <a:avLst/>
          </a:prstGeom>
        </p:spPr>
      </p:pic>
      <p:sp>
        <p:nvSpPr>
          <p:cNvPr id="30" name="TextBox 29">
            <a:extLst>
              <a:ext uri="{FF2B5EF4-FFF2-40B4-BE49-F238E27FC236}">
                <a16:creationId xmlns:a16="http://schemas.microsoft.com/office/drawing/2014/main" id="{006C057A-6B40-05FC-B010-7B31D23C2711}"/>
              </a:ext>
            </a:extLst>
          </p:cNvPr>
          <p:cNvSpPr txBox="1"/>
          <p:nvPr/>
        </p:nvSpPr>
        <p:spPr>
          <a:xfrm>
            <a:off x="9119049" y="3525242"/>
            <a:ext cx="2542639" cy="646331"/>
          </a:xfrm>
          <a:prstGeom prst="rect">
            <a:avLst/>
          </a:prstGeom>
          <a:noFill/>
        </p:spPr>
        <p:txBody>
          <a:bodyPr wrap="square">
            <a:spAutoFit/>
          </a:bodyPr>
          <a:lstStyle/>
          <a:p>
            <a:pPr algn="ct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Drona Aeroseeder AS30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împreună cu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r</a:t>
            </a:r>
            <a:r>
              <a:rPr lang="it-IT" sz="1200" dirty="0">
                <a:solidFill>
                  <a:srgbClr val="0000FF"/>
                </a:solidFill>
                <a:effectLst>
                  <a:outerShdw blurRad="38100" dist="38100" dir="2700000" algn="tl">
                    <a:srgbClr val="000000">
                      <a:alpha val="43137"/>
                    </a:srgbClr>
                  </a:outerShdw>
                </a:effectLst>
                <a:latin typeface="Times New Roman" panose="02020603050405020304" pitchFamily="18" charset="0"/>
              </a:rPr>
              <a:t>ezultatele recoltei de acoperire -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f</a:t>
            </a:r>
            <a:r>
              <a:rPr lang="it-IT" sz="1200" dirty="0">
                <a:solidFill>
                  <a:srgbClr val="0000FF"/>
                </a:solidFill>
                <a:effectLst>
                  <a:outerShdw blurRad="38100" dist="38100" dir="2700000" algn="tl">
                    <a:srgbClr val="000000">
                      <a:alpha val="43137"/>
                    </a:srgbClr>
                  </a:outerShdw>
                </a:effectLst>
                <a:latin typeface="Times New Roman" panose="02020603050405020304" pitchFamily="18" charset="0"/>
              </a:rPr>
              <a:t>erm</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lang="it-IT" sz="1200" dirty="0">
                <a:solidFill>
                  <a:srgbClr val="0000FF"/>
                </a:solidFill>
                <a:effectLst>
                  <a:outerShdw blurRad="38100" dist="38100" dir="2700000" algn="tl">
                    <a:srgbClr val="000000">
                      <a:alpha val="43137"/>
                    </a:srgbClr>
                  </a:outerShdw>
                </a:effectLst>
                <a:latin typeface="Times New Roman" panose="02020603050405020304" pitchFamily="18" charset="0"/>
              </a:rPr>
              <a:t> din comitatul Clayton</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a:t>
            </a:r>
          </a:p>
        </p:txBody>
      </p:sp>
      <p:sp>
        <p:nvSpPr>
          <p:cNvPr id="34" name="TextBox 33">
            <a:extLst>
              <a:ext uri="{FF2B5EF4-FFF2-40B4-BE49-F238E27FC236}">
                <a16:creationId xmlns:a16="http://schemas.microsoft.com/office/drawing/2014/main" id="{242DC5AD-5B49-2D6C-4EFF-482C51C63BAB}"/>
              </a:ext>
            </a:extLst>
          </p:cNvPr>
          <p:cNvSpPr txBox="1"/>
          <p:nvPr/>
        </p:nvSpPr>
        <p:spPr>
          <a:xfrm>
            <a:off x="3665760" y="4617663"/>
            <a:ext cx="8526239" cy="2308324"/>
          </a:xfrm>
          <a:prstGeom prst="rect">
            <a:avLst/>
          </a:prstGeom>
          <a:noFill/>
        </p:spPr>
        <p:txBody>
          <a:bodyPr wrap="square">
            <a:spAutoFit/>
          </a:bodyPr>
          <a:lstStyle/>
          <a:p>
            <a:pPr algn="just"/>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Dronecoria Seed Sower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este un proiect in care a fost dezvoltata o dronă pentru însămânțare, această tehnologie fiind prezentată în amănunt pentru a putea fi dezvoltată și creată de oricine, permite entităților și companiilor din întreaga lume sa dezvolte această dronă și astfel să se dezvolte o comunitate de restaurare ecologică.</a:t>
            </a:r>
          </a:p>
          <a:p>
            <a:pPr algn="just"/>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Dronecoria dezvoltă o tehnologie utilă și necesară pentru refacerea ecosistemelor prin însămânțare directă. Pe pagina acestora se poate accesa documentația pentru a replica modelul lor de dronă. Pâmă la însămânțarea cu ajutorul dronei in spate este nevoie de pregătirea semințelor cu ajutorul următoarele: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Banca de semințe</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Banca lor de semințe permite depozitarea și tratarea semințelor de pădure într-un mod economic. Implică piratarea unuia sau mai multor frigidere comune, care atunci când sunt conectate la placă pot fi controlate de la distanță,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Calculator de semințe: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este o versiune a Astroplant adaptată pentru a efectua experimente de germinare a semințelor în condiții controlate de umiditate și temperatură. Suprafața camerei de germinare a fost mărită în acest scop,</a:t>
            </a:r>
            <a:r>
              <a:rPr lang="pt-BR" sz="1200" dirty="0">
                <a:solidFill>
                  <a:srgbClr val="0000FF"/>
                </a:solidFill>
                <a:effectLst>
                  <a:outerShdw blurRad="38100" dist="38100" dir="2700000" algn="tl">
                    <a:srgbClr val="000000">
                      <a:alpha val="43137"/>
                    </a:srgbClr>
                  </a:outerShdw>
                </a:effectLst>
                <a:latin typeface="Times New Roman" panose="02020603050405020304" pitchFamily="18" charset="0"/>
              </a:rPr>
              <a:t> Mașină de acoperire a semințelor semințelor este un sistem complet care face posibilă acoperirea și peletizarea semințelor cu materiale lichide și pulbere, cu un grad ridicat de automatizare și precizie</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distribuitorul de semințe și drona, toate putand fi descarcate de oricine pentru a dezvolta acest produs. </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hlinkClick r:id="rId10"/>
              </a:rPr>
              <a:t>https://dronecoria.org</a:t>
            </a:r>
            <a:r>
              <a:rPr lang="ro-RO" sz="1200" dirty="0">
                <a:solidFill>
                  <a:srgbClr val="0000FF"/>
                </a:solidFill>
                <a:effectLst>
                  <a:outerShdw blurRad="38100" dist="38100" dir="2700000" algn="tl">
                    <a:srgbClr val="000000">
                      <a:alpha val="43137"/>
                    </a:srgbClr>
                  </a:outerShdw>
                </a:effectLst>
                <a:latin typeface="Times New Roman" panose="02020603050405020304" pitchFamily="18" charset="0"/>
              </a:rPr>
              <a:t> </a:t>
            </a:r>
          </a:p>
        </p:txBody>
      </p:sp>
    </p:spTree>
    <p:extLst>
      <p:ext uri="{BB962C8B-B14F-4D97-AF65-F5344CB8AC3E}">
        <p14:creationId xmlns:p14="http://schemas.microsoft.com/office/powerpoint/2010/main" val="27997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33812D-7929-81EF-4CFC-FD6BC89BB68B}"/>
              </a:ext>
            </a:extLst>
          </p:cNvPr>
          <p:cNvSpPr txBox="1"/>
          <p:nvPr/>
        </p:nvSpPr>
        <p:spPr>
          <a:xfrm>
            <a:off x="1524" y="0"/>
            <a:ext cx="12190476" cy="5572872"/>
          </a:xfrm>
          <a:prstGeom prst="rect">
            <a:avLst/>
          </a:prstGeom>
          <a:noFill/>
        </p:spPr>
        <p:txBody>
          <a:bodyPr wrap="square">
            <a:spAutoFit/>
          </a:bodyPr>
          <a:lstStyle/>
          <a:p>
            <a:pPr marL="6350" marR="38100" indent="452755" algn="just">
              <a:lnSpc>
                <a:spcPct val="120000"/>
              </a:lnSpc>
              <a:spcBef>
                <a:spcPts val="0"/>
              </a:spcBef>
              <a:spcAft>
                <a:spcPts val="0"/>
              </a:spcAft>
            </a:pPr>
            <a:r>
              <a:rPr lang="ro-RO" sz="1600" i="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Tehnologia inteligentă pentru aplicarea cu precizie ridicată a produselor de protecție a  plantelor, fertilizanților și pentru însămânțarea în zone greu accesibile </a:t>
            </a:r>
            <a:r>
              <a:rPr lang="ro-RO" sz="16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va fi folosită pentru îndeplinirea mai multor obiective secundare. </a:t>
            </a:r>
          </a:p>
          <a:p>
            <a:pPr marL="6350" marR="38100" indent="452755" algn="just">
              <a:lnSpc>
                <a:spcPct val="120000"/>
              </a:lnSpc>
              <a:spcBef>
                <a:spcPts val="0"/>
              </a:spcBef>
              <a:spcAft>
                <a:spcPts val="0"/>
              </a:spcAft>
            </a:pPr>
            <a:endParaRPr lang="en-US"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p>
            <a:pPr marL="6350" marR="38100" indent="212725" algn="just">
              <a:lnSpc>
                <a:spcPct val="120000"/>
              </a:lnSpc>
              <a:spcBef>
                <a:spcPts val="0"/>
              </a:spcBef>
              <a:spcAft>
                <a:spcPts val="0"/>
              </a:spcAft>
            </a:pPr>
            <a:r>
              <a:rPr lang="ro-RO" sz="14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O1. APLICAREA CU PRECIZIE RIDICATĂ A PRODUSELOR DE PROTECȚIA PLANTELOR</a:t>
            </a:r>
            <a:r>
              <a:rPr lang="ro-RO" sz="1400" b="1" i="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r>
              <a:rPr lang="ro-RO"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Dezvoltarea unui sistem de aplicare a produselor de protecție a plantelor utilizând sisteme inteligente, Dezvoltarea de metodologii și ghiduri de aplicare a PPP cu sisteme de aeronavă fără pilot. Lipsa acestor cercetări experimentale în vederea optimizării procesul de aplicare, precum și aplicare necontrolată pe toată suprafața culturii când este nevoie de aplicarea țintită doar asupra plantei duce la o risipă mare de substanță, dar și la o degradare în timp a solului.</a:t>
            </a:r>
            <a:endParaRPr lang="en-US"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p>
            <a:pPr marL="6350" marR="38100" indent="212725" algn="just">
              <a:lnSpc>
                <a:spcPct val="120000"/>
              </a:lnSpc>
              <a:spcBef>
                <a:spcPts val="0"/>
              </a:spcBef>
              <a:spcAft>
                <a:spcPts val="0"/>
              </a:spcAft>
            </a:pPr>
            <a:r>
              <a:rPr lang="ro-RO" sz="14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O2. APLICARE CU PRECIZIE RIDICATĂ A FERTILIZANȚILOR </a:t>
            </a:r>
            <a:r>
              <a:rPr lang="ro-RO"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Dezvoltarea unui sistem de aplicare a fertizanților utilizând sisteme inteligente, aplicarea țintită asupra plantei în diferite stadi de vegetație la diferite culturi, soluții de sisteme inteligente sunt multe care pot fi aplicate, soluția finală va fi in cadrul etapei de proiectare stabilită după efectuarea studiilor prospective și tehnologice, o multitudine de senzori deja utilizați în cadrul infrastructurii de cercetare a institutului în cadrul mai multe proiecte pot fi folositii si pentru dezvoltarea acestui sistem.</a:t>
            </a:r>
            <a:endParaRPr lang="en-US"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p>
            <a:pPr marL="6350" marR="38100" indent="212725" algn="just">
              <a:lnSpc>
                <a:spcPct val="120000"/>
              </a:lnSpc>
              <a:spcBef>
                <a:spcPts val="0"/>
              </a:spcBef>
              <a:spcAft>
                <a:spcPts val="0"/>
              </a:spcAft>
            </a:pPr>
            <a:r>
              <a:rPr lang="ro-RO" sz="14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O3. ÎNSĂMÂNȚAREA ÎN ZONE GREU ACCESIBILE</a:t>
            </a:r>
            <a:r>
              <a:rPr lang="ro-RO"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cu o dronă de împrăștiere a semințelor agricole, utilizatorul poate ajunge în locuri în care în mod tradițional ar fi greu de accesat sau pur și simplu să răspândească semințele mult mai repede. Cu ajutorul tehnologiei dezvoltate se poate răspândi până la 40 de ori mai repede decât împrăștierea manuală și le permite utilizatorilor să răspândească semințele rapid și eficient pe dealuri, zone umede și în alte locuri în care mașinile grele nu ajung. Tehnologia de împrăștiere a semințelor cu ajutorul dronelor este doar una dintre numeroasele metode disponibile pentru agricultura de precizie. Răspândirea semințelor în zonele umede - cu o dronă este o modalitate rapidă de a face o sarcină care în mod tradițional poate fi foarte dificilă. Natura zonelor umede le face greu accesibile cu utilaje grele tradiționale, fără a perturba ecosistemul. Utilizarea unei drone de împrăștiere a semințelor permite operatorului să planteze semințe mult mai eficient și cu întreruperi mult mai mici decât alte echipamente. Răspândirea semințelor în vederea înființărilor culturilor de acoperire - Acestea sunt plante cu creștere redusă, care sunt adăugate la cultura principală, odată ce a devenit stabilită. Printre altele, aceste plante contribuie la minimizarea eroziunii, rețin apa în sol, înăbușă buruienile și îmbunătățesc calitatea solului. Însămânțarea pădurilor unde accesul cu utilaje convenționale este limitat de configurația terenului. Toate semințele vor fi drajate pentru a ajuta la germinarea semințelor.</a:t>
            </a:r>
            <a:endParaRPr lang="en-US" sz="1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28614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548788"/>
            <a:ext cx="5606475" cy="5760423"/>
          </a:xfrm>
          <a:prstGeom prst="rect">
            <a:avLst/>
          </a:prstGeom>
          <a:noFill/>
        </p:spPr>
        <p:txBody>
          <a:bodyPr wrap="square">
            <a:spAutoFit/>
          </a:bodyPr>
          <a:lstStyle/>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Context </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Pe măsură ce populația globală crește continuu, furnizarea de alimente cu accesibilitate egală a devenit o problemă majoră și o provocare viitoare. Pentru a satisface atât cererea mondială de securitate alimentară, cât și noile nevoi de mediu, agricultura trebuie să crească producția și calitatea alimentelor, reducând în același timp impactul negativ asupra ecosistemelor și asupra mediului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(FAO, 2017)</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 toate acestea, terenurile agricole noi sunt limitate, astfel încât producția durabilă și creșterea productivității terenurilor agricole existente reprezintă un aspect important pentru abordarea securității alimentare globale. Schimbările climatice afectează precipitațiile, fluxurile de apă, umiditatea și temperatura. Frecvența și magnitudinea fenomenelor meteorologice și climatice extreme vor crește, iar distribuția și abundența speciilor dăunătoare și a polenizatorilor se pot schimba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Arvis</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2020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Bocci</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și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Smanis</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2019; EEA, 2021)</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Aceste schimbări vor influența creșterea culturilor, fenologia și recoltele, ducând în cele din urmă la schimbări drastice în zonele care sunt potrivite pentru cultivarea plantelor specifice și schimbări în utilizarea terenurilor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Ceglar</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2019,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Ahsan</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2021)</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E24A23A-9DA1-012F-E9F2-A445A3F4D5B1}"/>
              </a:ext>
            </a:extLst>
          </p:cNvPr>
          <p:cNvSpPr txBox="1"/>
          <p:nvPr/>
        </p:nvSpPr>
        <p:spPr>
          <a:xfrm>
            <a:off x="0" y="101827"/>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SISTEME INTELIGENTE DE CREȘTERE A PLANTELOR ÎN CONDIȚII CONTROLATE DE MEDIU</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10" name="Picture 9">
            <a:extLst>
              <a:ext uri="{FF2B5EF4-FFF2-40B4-BE49-F238E27FC236}">
                <a16:creationId xmlns:a16="http://schemas.microsoft.com/office/drawing/2014/main" id="{92E7F4EA-E8B9-3909-E91B-DECB3169643E}"/>
              </a:ext>
            </a:extLst>
          </p:cNvPr>
          <p:cNvPicPr>
            <a:picLocks noChangeAspect="1"/>
          </p:cNvPicPr>
          <p:nvPr/>
        </p:nvPicPr>
        <p:blipFill>
          <a:blip r:embed="rId2"/>
          <a:stretch>
            <a:fillRect/>
          </a:stretch>
        </p:blipFill>
        <p:spPr>
          <a:xfrm>
            <a:off x="5670871" y="1946614"/>
            <a:ext cx="6262764" cy="3253458"/>
          </a:xfrm>
          <a:prstGeom prst="rect">
            <a:avLst/>
          </a:prstGeom>
        </p:spPr>
      </p:pic>
      <p:sp>
        <p:nvSpPr>
          <p:cNvPr id="12" name="TextBox 11">
            <a:extLst>
              <a:ext uri="{FF2B5EF4-FFF2-40B4-BE49-F238E27FC236}">
                <a16:creationId xmlns:a16="http://schemas.microsoft.com/office/drawing/2014/main" id="{BB8D055C-7272-7C20-5279-866EF123C57C}"/>
              </a:ext>
            </a:extLst>
          </p:cNvPr>
          <p:cNvSpPr txBox="1"/>
          <p:nvPr/>
        </p:nvSpPr>
        <p:spPr>
          <a:xfrm>
            <a:off x="5745017" y="5459611"/>
            <a:ext cx="6114472" cy="646331"/>
          </a:xfrm>
          <a:prstGeom prst="rect">
            <a:avLst/>
          </a:prstGeom>
          <a:noFill/>
        </p:spPr>
        <p:txBody>
          <a:bodyPr wrap="square">
            <a:spAutoFit/>
          </a:bodyPr>
          <a:lstStyle/>
          <a:p>
            <a:pPr algn="ctr"/>
            <a:r>
              <a:rPr lang="ro-RO" sz="1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Impactul schimbărilor climatice asupra agriculturii (EEA, 2021, </a:t>
            </a:r>
            <a:r>
              <a:rPr lang="ro-RO" sz="18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Arvis</a:t>
            </a:r>
            <a:r>
              <a:rPr lang="ro-RO" sz="1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et al., 2020)</a:t>
            </a:r>
            <a:endParaRPr lang="en-US" dirty="0"/>
          </a:p>
        </p:txBody>
      </p:sp>
    </p:spTree>
    <p:extLst>
      <p:ext uri="{BB962C8B-B14F-4D97-AF65-F5344CB8AC3E}">
        <p14:creationId xmlns:p14="http://schemas.microsoft.com/office/powerpoint/2010/main" val="3157302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557265"/>
            <a:ext cx="6455664" cy="5489580"/>
          </a:xfrm>
          <a:prstGeom prst="rect">
            <a:avLst/>
          </a:prstGeom>
          <a:noFill/>
        </p:spPr>
        <p:txBody>
          <a:bodyPr wrap="square">
            <a:spAutoFit/>
          </a:bodyPr>
          <a:lstStyle/>
          <a:p>
            <a:pPr algn="just">
              <a:lnSpc>
                <a:spcPct val="110000"/>
              </a:lnSpc>
            </a:pPr>
            <a:endPar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inteligent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împărțit în trei camere principale:</a:t>
            </a:r>
          </a:p>
          <a:p>
            <a:pPr algn="just">
              <a:lnSpc>
                <a:spcPct val="110000"/>
              </a:lnSpc>
            </a:pPr>
            <a:endParaRPr lang="ro-R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Camera părților aeriene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prevăzută cu: instalație de iluminat cu LED pentru simularea diferitelor intensități luminoase și ore de lumină pe zi; cameră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time-lapse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 baterie de lungă durată montată pe partea superioară pentru crearea videoclipurilor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time-lapse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din momentul plantării semințelor până la germinarea plantelor și pe diferite stadii de dezvoltare; sistem de irigare, sistem de încălzire/răcire și ventilație. Senzori pentru monitorizarea temperaturii, umidității, concentrațiilor de CO</a:t>
            </a:r>
            <a:r>
              <a:rPr lang="ro-RO" sz="1600"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au fost instalați și conectați la sistemul de control.</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sistemului radicular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conectată la camera părții aeriene prin deschideri prin care plantele germinează și cresc în camera superioară și sunt formate din vase transparente individuale care pot fi fie umplute cu sol sau alt tip de substrat.</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de colectare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conectată la camera sistemului radicular și colectează excesul de apă substanțe aplicate care nu sunt consumate de plante și se vor “spăla” prin sol, urmând ca acestea să fie analizate</a:t>
            </a: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101827"/>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MODEL FUNCȚIONAL INTELIGENT PENTRU SIMULAREA CREȘTERII PLANTELOR</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20182FE3-4FA6-236F-4733-69F8D3DC95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04" t="10137" r="5779"/>
          <a:stretch/>
        </p:blipFill>
        <p:spPr bwMode="auto">
          <a:xfrm rot="10800000">
            <a:off x="7794134" y="2752748"/>
            <a:ext cx="3198494" cy="153073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01B19FA-246A-4734-190B-968642F59B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794133" y="4454902"/>
            <a:ext cx="3198495" cy="1439545"/>
          </a:xfrm>
          <a:prstGeom prst="rect">
            <a:avLst/>
          </a:prstGeom>
          <a:noFill/>
          <a:ln>
            <a:noFill/>
          </a:ln>
        </p:spPr>
      </p:pic>
      <p:pic>
        <p:nvPicPr>
          <p:cNvPr id="6" name="Picture 5">
            <a:extLst>
              <a:ext uri="{FF2B5EF4-FFF2-40B4-BE49-F238E27FC236}">
                <a16:creationId xmlns:a16="http://schemas.microsoft.com/office/drawing/2014/main" id="{9CFCE433-768E-A51D-46EA-30B5208ECE88}"/>
              </a:ext>
            </a:extLst>
          </p:cNvPr>
          <p:cNvPicPr>
            <a:picLocks noChangeAspect="1"/>
          </p:cNvPicPr>
          <p:nvPr/>
        </p:nvPicPr>
        <p:blipFill rotWithShape="1">
          <a:blip r:embed="rId4"/>
          <a:srcRect l="8849" r="5370"/>
          <a:stretch/>
        </p:blipFill>
        <p:spPr bwMode="auto">
          <a:xfrm>
            <a:off x="7794133" y="1151189"/>
            <a:ext cx="3198494" cy="13677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82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717C5-A74A-5E43-FFA2-31692EB22596}"/>
              </a:ext>
            </a:extLst>
          </p:cNvPr>
          <p:cNvPicPr>
            <a:picLocks noChangeAspect="1"/>
          </p:cNvPicPr>
          <p:nvPr/>
        </p:nvPicPr>
        <p:blipFill>
          <a:blip r:embed="rId2"/>
          <a:stretch>
            <a:fillRect/>
          </a:stretch>
        </p:blipFill>
        <p:spPr>
          <a:xfrm>
            <a:off x="6200976" y="851585"/>
            <a:ext cx="5812155" cy="4819650"/>
          </a:xfrm>
          <a:prstGeom prst="rect">
            <a:avLst/>
          </a:prstGeom>
        </p:spPr>
      </p:pic>
      <p:sp>
        <p:nvSpPr>
          <p:cNvPr id="5" name="TextBox 4">
            <a:extLst>
              <a:ext uri="{FF2B5EF4-FFF2-40B4-BE49-F238E27FC236}">
                <a16:creationId xmlns:a16="http://schemas.microsoft.com/office/drawing/2014/main" id="{668B095B-1AAD-4054-5CD0-06AD72E68C6F}"/>
              </a:ext>
            </a:extLst>
          </p:cNvPr>
          <p:cNvSpPr txBox="1"/>
          <p:nvPr/>
        </p:nvSpPr>
        <p:spPr>
          <a:xfrm>
            <a:off x="6495472" y="5783660"/>
            <a:ext cx="5223163" cy="307777"/>
          </a:xfrm>
          <a:prstGeom prst="rect">
            <a:avLst/>
          </a:prstGeom>
          <a:noFill/>
        </p:spPr>
        <p:txBody>
          <a:bodyPr wrap="square">
            <a:spAutoFit/>
          </a:bodyPr>
          <a:lstStyle/>
          <a:p>
            <a:pPr algn="ctr"/>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Model Funcțional Inteligent pentru Simularea Creșterii Plantelor</a:t>
            </a:r>
            <a:endParaRPr lang="en-US" sz="1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29CDF5-F309-CC28-21E5-F12BDFEBDA62}"/>
              </a:ext>
            </a:extLst>
          </p:cNvPr>
          <p:cNvSpPr txBox="1"/>
          <p:nvPr/>
        </p:nvSpPr>
        <p:spPr>
          <a:xfrm>
            <a:off x="147780" y="557265"/>
            <a:ext cx="5375564" cy="5760423"/>
          </a:xfrm>
          <a:prstGeom prst="rect">
            <a:avLst/>
          </a:prstGeom>
          <a:noFill/>
        </p:spPr>
        <p:txBody>
          <a:bodyPr wrap="square">
            <a:spAutoFit/>
          </a:bodyPr>
          <a:lstStyle/>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Modelul funcțional inteligent de simulare a creșterii plantelor în diverse condiții</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format din următoarele componente principale: </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cadru de susținere (1);</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roți pentru deplasare ușoară (2);</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iluminare pentru simularea germinării și creșterii plantelor în diferite perioade și intensități de lumină (3);</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irigare /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fertirigare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părților aeriene în care vor fi studiate și monitorizate părțile aeriene ale plantelor (5);</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sistemului radicular în care se va observa și monitoriza dezvoltarea rădăcinilor, formată din vase transparente (6) deschise în partea de sus pentru a permite plantei să crească în camera părților aeriene și având mici deschideri în partea de jos;</a:t>
            </a:r>
          </a:p>
          <a:p>
            <a:pPr algn="just">
              <a:lnSpc>
                <a:spcPct val="110000"/>
              </a:lnSpc>
            </a:pP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camera de colectare a excesului de apă și a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nutrienților</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care va colecta apa și îngrășămintele-pesticidele-erbicidele (IPE) care nu se consumă de către plantă și se spală din sol în tava de colectare (7);</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control și monitorizare (8).</a:t>
            </a:r>
          </a:p>
        </p:txBody>
      </p:sp>
    </p:spTree>
    <p:extLst>
      <p:ext uri="{BB962C8B-B14F-4D97-AF65-F5344CB8AC3E}">
        <p14:creationId xmlns:p14="http://schemas.microsoft.com/office/powerpoint/2010/main" val="122865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690679F-D5AA-2782-9997-E42C5FACEFC3}"/>
              </a:ext>
            </a:extLst>
          </p:cNvPr>
          <p:cNvSpPr txBox="1"/>
          <p:nvPr/>
        </p:nvSpPr>
        <p:spPr>
          <a:xfrm>
            <a:off x="288713" y="418922"/>
            <a:ext cx="5631795" cy="523220"/>
          </a:xfrm>
          <a:prstGeom prst="rect">
            <a:avLst/>
          </a:prstGeom>
          <a:noFill/>
        </p:spPr>
        <p:txBody>
          <a:bodyPr wrap="square">
            <a:spAutoFit/>
          </a:bodyPr>
          <a:lstStyle/>
          <a:p>
            <a:pPr algn="ctr"/>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Principale caracteristici ale Modelului Funcțional Inteligent pentru Simularea Creșterii Plantelor-MSCP  </a:t>
            </a:r>
          </a:p>
        </p:txBody>
      </p:sp>
      <p:graphicFrame>
        <p:nvGraphicFramePr>
          <p:cNvPr id="8" name="Table 7">
            <a:extLst>
              <a:ext uri="{FF2B5EF4-FFF2-40B4-BE49-F238E27FC236}">
                <a16:creationId xmlns:a16="http://schemas.microsoft.com/office/drawing/2014/main" id="{57C24ED3-9D9D-0065-644C-BC7D902A8D1F}"/>
              </a:ext>
            </a:extLst>
          </p:cNvPr>
          <p:cNvGraphicFramePr>
            <a:graphicFrameLocks noGrp="1"/>
          </p:cNvGraphicFramePr>
          <p:nvPr/>
        </p:nvGraphicFramePr>
        <p:xfrm>
          <a:off x="269875" y="985394"/>
          <a:ext cx="5826125" cy="2365375"/>
        </p:xfrm>
        <a:graphic>
          <a:graphicData uri="http://schemas.openxmlformats.org/drawingml/2006/table">
            <a:tbl>
              <a:tblPr>
                <a:tableStyleId>{5C22544A-7EE6-4342-B048-85BDC9FD1C3A}</a:tableStyleId>
              </a:tblPr>
              <a:tblGrid>
                <a:gridCol w="568325">
                  <a:extLst>
                    <a:ext uri="{9D8B030D-6E8A-4147-A177-3AD203B41FA5}">
                      <a16:colId xmlns:a16="http://schemas.microsoft.com/office/drawing/2014/main" val="3770801986"/>
                    </a:ext>
                  </a:extLst>
                </a:gridCol>
                <a:gridCol w="2571750">
                  <a:extLst>
                    <a:ext uri="{9D8B030D-6E8A-4147-A177-3AD203B41FA5}">
                      <a16:colId xmlns:a16="http://schemas.microsoft.com/office/drawing/2014/main" val="205518121"/>
                    </a:ext>
                  </a:extLst>
                </a:gridCol>
                <a:gridCol w="914400">
                  <a:extLst>
                    <a:ext uri="{9D8B030D-6E8A-4147-A177-3AD203B41FA5}">
                      <a16:colId xmlns:a16="http://schemas.microsoft.com/office/drawing/2014/main" val="2126265154"/>
                    </a:ext>
                  </a:extLst>
                </a:gridCol>
                <a:gridCol w="1771650">
                  <a:extLst>
                    <a:ext uri="{9D8B030D-6E8A-4147-A177-3AD203B41FA5}">
                      <a16:colId xmlns:a16="http://schemas.microsoft.com/office/drawing/2014/main" val="1741204357"/>
                    </a:ext>
                  </a:extLst>
                </a:gridCol>
              </a:tblGrid>
              <a:tr h="0">
                <a:tc>
                  <a:txBody>
                    <a:bodyPr/>
                    <a:lstStyle/>
                    <a:p>
                      <a:pPr algn="ctr">
                        <a:lnSpc>
                          <a:spcPct val="107000"/>
                        </a:lnSpc>
                        <a:spcAft>
                          <a:spcPts val="800"/>
                        </a:spcAft>
                      </a:pPr>
                      <a:r>
                        <a:rPr lang="ro-RO" sz="1200">
                          <a:effectLst/>
                        </a:rPr>
                        <a:t>Nr</a:t>
                      </a:r>
                      <a:endParaRPr lang="en-US" sz="1200">
                        <a:effectLst/>
                      </a:endParaRPr>
                    </a:p>
                    <a:p>
                      <a:pPr algn="ctr">
                        <a:lnSpc>
                          <a:spcPct val="107000"/>
                        </a:lnSpc>
                        <a:spcAft>
                          <a:spcPts val="800"/>
                        </a:spcAft>
                      </a:pPr>
                      <a:r>
                        <a:rPr lang="ro-RO" sz="1200">
                          <a:effectLst/>
                        </a:rPr>
                        <a:t>crt.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Caracteristica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Valoarea parametrilor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6265497"/>
                  </a:ext>
                </a:extLst>
              </a:tr>
              <a:tr h="190500">
                <a:tc>
                  <a:txBody>
                    <a:bodyPr/>
                    <a:lstStyle/>
                    <a:p>
                      <a:pPr algn="ctr">
                        <a:lnSpc>
                          <a:spcPct val="107000"/>
                        </a:lnSpc>
                        <a:spcAft>
                          <a:spcPts val="800"/>
                        </a:spcAft>
                      </a:pPr>
                      <a:r>
                        <a:rPr lang="ro-RO"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Lungime model experimental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1580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02463515"/>
                  </a:ext>
                </a:extLst>
              </a:tr>
              <a:tr h="190500">
                <a:tc>
                  <a:txBody>
                    <a:bodyPr/>
                    <a:lstStyle/>
                    <a:p>
                      <a:pPr algn="ctr">
                        <a:lnSpc>
                          <a:spcPct val="107000"/>
                        </a:lnSpc>
                        <a:spcAft>
                          <a:spcPts val="800"/>
                        </a:spcAft>
                      </a:pPr>
                      <a:r>
                        <a:rPr lang="ro-RO"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dirty="0">
                          <a:effectLst/>
                        </a:rPr>
                        <a:t>Lățime model experimental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980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6560653"/>
                  </a:ext>
                </a:extLst>
              </a:tr>
              <a:tr h="190500">
                <a:tc>
                  <a:txBody>
                    <a:bodyPr/>
                    <a:lstStyle/>
                    <a:p>
                      <a:pPr algn="ctr">
                        <a:lnSpc>
                          <a:spcPct val="107000"/>
                        </a:lnSpc>
                        <a:spcAft>
                          <a:spcPts val="800"/>
                        </a:spcAft>
                      </a:pPr>
                      <a:r>
                        <a:rPr lang="ro-RO"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Înălţime model experimental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2350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83116993"/>
                  </a:ext>
                </a:extLst>
              </a:tr>
              <a:tr h="0">
                <a:tc>
                  <a:txBody>
                    <a:bodyPr/>
                    <a:lstStyle/>
                    <a:p>
                      <a:pPr algn="ctr">
                        <a:lnSpc>
                          <a:spcPct val="107000"/>
                        </a:lnSpc>
                        <a:spcAft>
                          <a:spcPts val="800"/>
                        </a:spcAft>
                      </a:pPr>
                      <a:r>
                        <a:rPr lang="ro-RO"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Masă model experimental (gol)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51219277"/>
                  </a:ext>
                </a:extLst>
              </a:tr>
              <a:tr h="0">
                <a:tc>
                  <a:txBody>
                    <a:bodyPr/>
                    <a:lstStyle/>
                    <a:p>
                      <a:pPr algn="ctr">
                        <a:lnSpc>
                          <a:spcPct val="107000"/>
                        </a:lnSpc>
                        <a:spcAft>
                          <a:spcPts val="800"/>
                        </a:spcAft>
                      </a:pPr>
                      <a:r>
                        <a:rPr lang="ro-RO"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Putere sistem iluminat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320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38701827"/>
                  </a:ext>
                </a:extLst>
              </a:tr>
              <a:tr h="0">
                <a:tc>
                  <a:txBody>
                    <a:bodyPr/>
                    <a:lstStyle/>
                    <a:p>
                      <a:pPr algn="ctr">
                        <a:lnSpc>
                          <a:spcPct val="107000"/>
                        </a:lnSpc>
                        <a:spcAft>
                          <a:spcPts val="800"/>
                        </a:spcAft>
                      </a:pPr>
                      <a:r>
                        <a:rPr lang="ro-RO"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Debit pompă apă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l/h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2960865"/>
                  </a:ext>
                </a:extLst>
              </a:tr>
              <a:tr h="0">
                <a:tc>
                  <a:txBody>
                    <a:bodyPr/>
                    <a:lstStyle/>
                    <a:p>
                      <a:pPr algn="ctr">
                        <a:lnSpc>
                          <a:spcPct val="107000"/>
                        </a:lnSpc>
                        <a:spcAft>
                          <a:spcPts val="800"/>
                        </a:spcAft>
                      </a:pPr>
                      <a:r>
                        <a:rPr lang="ro-RO"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Capacitate rezervor apă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62851330"/>
                  </a:ext>
                </a:extLst>
              </a:tr>
              <a:tr h="0">
                <a:tc>
                  <a:txBody>
                    <a:bodyPr/>
                    <a:lstStyle/>
                    <a:p>
                      <a:pPr algn="ctr">
                        <a:lnSpc>
                          <a:spcPct val="107000"/>
                        </a:lnSpc>
                        <a:spcAft>
                          <a:spcPts val="800"/>
                        </a:spcAft>
                      </a:pPr>
                      <a:r>
                        <a:rPr lang="ro-RO"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Număr vase de creștere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24306714"/>
                  </a:ext>
                </a:extLst>
              </a:tr>
              <a:tr h="0">
                <a:tc>
                  <a:txBody>
                    <a:bodyPr/>
                    <a:lstStyle/>
                    <a:p>
                      <a:pPr algn="ctr">
                        <a:lnSpc>
                          <a:spcPct val="107000"/>
                        </a:lnSpc>
                        <a:spcAft>
                          <a:spcPts val="800"/>
                        </a:spcAft>
                      </a:pPr>
                      <a:r>
                        <a:rPr lang="ro-RO"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Randament ventilator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a:t>
                      </a:r>
                      <a:r>
                        <a:rPr lang="ro-RO" sz="1200" baseline="30000">
                          <a:effectLst/>
                        </a:rPr>
                        <a:t>3</a:t>
                      </a:r>
                      <a:r>
                        <a:rPr lang="ro-RO" sz="1200">
                          <a:effectLst/>
                        </a:rPr>
                        <a: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940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71565407"/>
                  </a:ext>
                </a:extLst>
              </a:tr>
              <a:tr h="0">
                <a:tc>
                  <a:txBody>
                    <a:bodyPr/>
                    <a:lstStyle/>
                    <a:p>
                      <a:pPr algn="ctr">
                        <a:lnSpc>
                          <a:spcPct val="107000"/>
                        </a:lnSpc>
                        <a:spcAft>
                          <a:spcPts val="800"/>
                        </a:spcAft>
                      </a:pPr>
                      <a:r>
                        <a:rPr lang="ro-RO"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Capacitate încălzitor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8169284"/>
                  </a:ext>
                </a:extLst>
              </a:tr>
            </a:tbl>
          </a:graphicData>
        </a:graphic>
      </p:graphicFrame>
      <p:pic>
        <p:nvPicPr>
          <p:cNvPr id="1027" name="Picture 3">
            <a:extLst>
              <a:ext uri="{FF2B5EF4-FFF2-40B4-BE49-F238E27FC236}">
                <a16:creationId xmlns:a16="http://schemas.microsoft.com/office/drawing/2014/main" id="{CB00CD07-CA2B-5371-0025-81B1FDA69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774" y="1015556"/>
            <a:ext cx="25622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a:extLst>
              <a:ext uri="{FF2B5EF4-FFF2-40B4-BE49-F238E27FC236}">
                <a16:creationId xmlns:a16="http://schemas.microsoft.com/office/drawing/2014/main" id="{09B54CE2-DB2F-7DD3-1B7A-C35395DA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53" r="35962"/>
          <a:stretch>
            <a:fillRect/>
          </a:stretch>
        </p:blipFill>
        <p:spPr bwMode="auto">
          <a:xfrm rot="-5400000">
            <a:off x="9601198" y="1044131"/>
            <a:ext cx="115252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a:extLst>
              <a:ext uri="{FF2B5EF4-FFF2-40B4-BE49-F238E27FC236}">
                <a16:creationId xmlns:a16="http://schemas.microsoft.com/office/drawing/2014/main" id="{4E4E7082-6E7C-F753-F52E-51F040B1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04" t="10431" r="36252"/>
          <a:stretch>
            <a:fillRect/>
          </a:stretch>
        </p:blipFill>
        <p:spPr bwMode="auto">
          <a:xfrm>
            <a:off x="6523914" y="2772921"/>
            <a:ext cx="1727057" cy="1348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7127615E-F135-2D4D-6826-C46E192DD62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CEC4DF2A-41FD-EF4F-14E2-87B0F236C538}"/>
              </a:ext>
            </a:extLst>
          </p:cNvPr>
          <p:cNvSpPr>
            <a:spLocks noChangeArrowheads="1"/>
          </p:cNvSpPr>
          <p:nvPr/>
        </p:nvSpPr>
        <p:spPr bwMode="auto">
          <a:xfrm>
            <a:off x="0" y="2886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7">
            <a:extLst>
              <a:ext uri="{FF2B5EF4-FFF2-40B4-BE49-F238E27FC236}">
                <a16:creationId xmlns:a16="http://schemas.microsoft.com/office/drawing/2014/main" id="{2A3C8F2A-B2A8-44BE-41C5-DF8442A4F8A4}"/>
              </a:ext>
            </a:extLst>
          </p:cNvPr>
          <p:cNvSpPr>
            <a:spLocks noChangeArrowheads="1"/>
          </p:cNvSpPr>
          <p:nvPr/>
        </p:nvSpPr>
        <p:spPr bwMode="auto">
          <a:xfrm>
            <a:off x="0" y="4038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FEA63D95-DDE8-ACDC-4373-E25B84903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822"/>
          <a:stretch/>
        </p:blipFill>
        <p:spPr bwMode="auto">
          <a:xfrm>
            <a:off x="10323108" y="2458416"/>
            <a:ext cx="1419860" cy="2099945"/>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585EA85C-B539-18B9-9C38-179B4740ABDF}"/>
              </a:ext>
            </a:extLst>
          </p:cNvPr>
          <p:cNvPicPr>
            <a:picLocks noChangeAspect="1"/>
          </p:cNvPicPr>
          <p:nvPr/>
        </p:nvPicPr>
        <p:blipFill rotWithShape="1">
          <a:blip r:embed="rId6"/>
          <a:srcRect b="37025"/>
          <a:stretch/>
        </p:blipFill>
        <p:spPr bwMode="auto">
          <a:xfrm>
            <a:off x="679336" y="3825865"/>
            <a:ext cx="1823720" cy="2552700"/>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51629FA-5139-6993-4F4B-0CF15F21D4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8803" y="3675537"/>
            <a:ext cx="3117487" cy="1890684"/>
          </a:xfrm>
          <a:prstGeom prst="rect">
            <a:avLst/>
          </a:prstGeom>
          <a:noFill/>
          <a:ln>
            <a:noFill/>
          </a:ln>
        </p:spPr>
      </p:pic>
      <p:sp>
        <p:nvSpPr>
          <p:cNvPr id="22" name="Rectangle 10">
            <a:extLst>
              <a:ext uri="{FF2B5EF4-FFF2-40B4-BE49-F238E27FC236}">
                <a16:creationId xmlns:a16="http://schemas.microsoft.com/office/drawing/2014/main" id="{6624172E-8C47-0048-2027-D9E02D11CC7B}"/>
              </a:ext>
            </a:extLst>
          </p:cNvPr>
          <p:cNvSpPr>
            <a:spLocks noChangeArrowheads="1"/>
          </p:cNvSpPr>
          <p:nvPr/>
        </p:nvSpPr>
        <p:spPr bwMode="auto">
          <a:xfrm>
            <a:off x="6453619" y="4121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1">
            <a:extLst>
              <a:ext uri="{FF2B5EF4-FFF2-40B4-BE49-F238E27FC236}">
                <a16:creationId xmlns:a16="http://schemas.microsoft.com/office/drawing/2014/main" id="{CAAC4877-D76F-C211-62D1-4D6DD4E780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14507" b="16823"/>
          <a:stretch>
            <a:fillRect/>
          </a:stretch>
        </p:blipFill>
        <p:spPr bwMode="auto">
          <a:xfrm>
            <a:off x="6812999" y="4546582"/>
            <a:ext cx="1308178" cy="20034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0118182-B543-1982-BD77-49FA74241719}"/>
              </a:ext>
            </a:extLst>
          </p:cNvPr>
          <p:cNvPicPr>
            <a:picLocks noChangeAspect="1"/>
          </p:cNvPicPr>
          <p:nvPr/>
        </p:nvPicPr>
        <p:blipFill rotWithShape="1">
          <a:blip r:embed="rId9"/>
          <a:srcRect b="26709"/>
          <a:stretch/>
        </p:blipFill>
        <p:spPr bwMode="auto">
          <a:xfrm>
            <a:off x="8592743" y="2399915"/>
            <a:ext cx="1285875" cy="2094230"/>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6BEFDA09-B5BA-1944-4C69-54FD8AC1BDC9}"/>
              </a:ext>
            </a:extLst>
          </p:cNvPr>
          <p:cNvPicPr>
            <a:picLocks noChangeAspect="1"/>
          </p:cNvPicPr>
          <p:nvPr/>
        </p:nvPicPr>
        <p:blipFill rotWithShape="1">
          <a:blip r:embed="rId10"/>
          <a:srcRect l="18150" t="5158" r="20475" b="4894"/>
          <a:stretch/>
        </p:blipFill>
        <p:spPr bwMode="auto">
          <a:xfrm rot="5400000">
            <a:off x="4047326" y="4648641"/>
            <a:ext cx="980440" cy="3194685"/>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FE8235E4-6224-98AF-E191-5A2F7EF303E9}"/>
              </a:ext>
            </a:extLst>
          </p:cNvPr>
          <p:cNvPicPr>
            <a:picLocks noChangeAspect="1"/>
          </p:cNvPicPr>
          <p:nvPr/>
        </p:nvPicPr>
        <p:blipFill rotWithShape="1">
          <a:blip r:embed="rId11"/>
          <a:srcRect t="23535" b="30363"/>
          <a:stretch/>
        </p:blipFill>
        <p:spPr bwMode="auto">
          <a:xfrm>
            <a:off x="9191231" y="4725979"/>
            <a:ext cx="1907094" cy="19537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840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F336-86B8-7F01-D6EA-EC4C63626808}"/>
              </a:ext>
            </a:extLst>
          </p:cNvPr>
          <p:cNvSpPr>
            <a:spLocks noGrp="1"/>
          </p:cNvSpPr>
          <p:nvPr>
            <p:ph type="title"/>
          </p:nvPr>
        </p:nvSpPr>
        <p:spPr>
          <a:xfrm>
            <a:off x="605725" y="-192814"/>
            <a:ext cx="10515600" cy="1325563"/>
          </a:xfrm>
        </p:spPr>
        <p:txBody>
          <a:bodyPr>
            <a:normAutofit/>
          </a:bodyPr>
          <a:lstStyle/>
          <a:p>
            <a:r>
              <a:rPr lang="en-US" sz="2400" b="1" dirty="0">
                <a:solidFill>
                  <a:srgbClr val="FF0000"/>
                </a:solidFill>
              </a:rPr>
              <a:t>Tehnologie </a:t>
            </a:r>
            <a:r>
              <a:rPr lang="en-US" sz="2400" b="1" dirty="0" err="1">
                <a:solidFill>
                  <a:srgbClr val="FF0000"/>
                </a:solidFill>
              </a:rPr>
              <a:t>inovativă</a:t>
            </a:r>
            <a:r>
              <a:rPr lang="en-US" sz="2400" b="1" dirty="0">
                <a:solidFill>
                  <a:srgbClr val="FF0000"/>
                </a:solidFill>
              </a:rPr>
              <a:t> de </a:t>
            </a:r>
            <a:r>
              <a:rPr lang="en-US" sz="2400" b="1" dirty="0" err="1">
                <a:solidFill>
                  <a:srgbClr val="FF0000"/>
                </a:solidFill>
              </a:rPr>
              <a:t>producere</a:t>
            </a:r>
            <a:r>
              <a:rPr lang="en-US" sz="2400" b="1" dirty="0">
                <a:solidFill>
                  <a:srgbClr val="FF0000"/>
                </a:solidFill>
              </a:rPr>
              <a:t> a </a:t>
            </a:r>
            <a:r>
              <a:rPr lang="en-US" sz="2400" b="1" dirty="0" err="1">
                <a:solidFill>
                  <a:srgbClr val="FF0000"/>
                </a:solidFill>
              </a:rPr>
              <a:t>biofertilizanţilor</a:t>
            </a:r>
            <a:r>
              <a:rPr lang="en-US" sz="2400" b="1" dirty="0">
                <a:solidFill>
                  <a:srgbClr val="FF0000"/>
                </a:solidFill>
              </a:rPr>
              <a:t> </a:t>
            </a:r>
            <a:r>
              <a:rPr lang="en-US" sz="2400" b="1" dirty="0" err="1">
                <a:solidFill>
                  <a:srgbClr val="FF0000"/>
                </a:solidFill>
              </a:rPr>
              <a:t>în</a:t>
            </a:r>
            <a:r>
              <a:rPr lang="en-US" sz="2400" b="1" dirty="0">
                <a:solidFill>
                  <a:srgbClr val="FF0000"/>
                </a:solidFill>
              </a:rPr>
              <a:t> </a:t>
            </a:r>
            <a:r>
              <a:rPr lang="en-US" sz="2400" b="1" dirty="0" err="1">
                <a:solidFill>
                  <a:srgbClr val="FF0000"/>
                </a:solidFill>
              </a:rPr>
              <a:t>vederea</a:t>
            </a:r>
            <a:r>
              <a:rPr lang="en-US" sz="2400" b="1" dirty="0">
                <a:solidFill>
                  <a:srgbClr val="FF0000"/>
                </a:solidFill>
              </a:rPr>
              <a:t> </a:t>
            </a:r>
            <a:r>
              <a:rPr lang="en-US" sz="2400" b="1" dirty="0" err="1">
                <a:solidFill>
                  <a:srgbClr val="FF0000"/>
                </a:solidFill>
              </a:rPr>
              <a:t>refacerii</a:t>
            </a:r>
            <a:r>
              <a:rPr lang="en-US" sz="2400" b="1" dirty="0">
                <a:solidFill>
                  <a:srgbClr val="FF0000"/>
                </a:solidFill>
              </a:rPr>
              <a:t> </a:t>
            </a:r>
            <a:r>
              <a:rPr lang="en-US" sz="2400" b="1" dirty="0" err="1">
                <a:solidFill>
                  <a:srgbClr val="FF0000"/>
                </a:solidFill>
              </a:rPr>
              <a:t>biodiversității</a:t>
            </a:r>
            <a:r>
              <a:rPr lang="en-US" sz="2400" b="1" dirty="0">
                <a:solidFill>
                  <a:srgbClr val="FF0000"/>
                </a:solidFill>
              </a:rPr>
              <a:t> </a:t>
            </a:r>
            <a:r>
              <a:rPr lang="en-US" sz="2400" b="1" dirty="0" err="1">
                <a:solidFill>
                  <a:srgbClr val="FF0000"/>
                </a:solidFill>
              </a:rPr>
              <a:t>solului</a:t>
            </a:r>
            <a:r>
              <a:rPr lang="en-US" sz="2400" b="1" dirty="0">
                <a:solidFill>
                  <a:srgbClr val="FF0000"/>
                </a:solidFill>
              </a:rPr>
              <a:t> </a:t>
            </a:r>
            <a:r>
              <a:rPr lang="en-US" sz="2400" b="1" dirty="0" err="1">
                <a:solidFill>
                  <a:srgbClr val="FF0000"/>
                </a:solidFill>
              </a:rPr>
              <a:t>și</a:t>
            </a:r>
            <a:r>
              <a:rPr lang="en-US" sz="2400" b="1" dirty="0">
                <a:solidFill>
                  <a:srgbClr val="FF0000"/>
                </a:solidFill>
              </a:rPr>
              <a:t> </a:t>
            </a:r>
            <a:r>
              <a:rPr lang="en-US" sz="2400" b="1" dirty="0" err="1">
                <a:solidFill>
                  <a:srgbClr val="FF0000"/>
                </a:solidFill>
              </a:rPr>
              <a:t>reducerea</a:t>
            </a:r>
            <a:r>
              <a:rPr lang="en-US" sz="2400" b="1" dirty="0">
                <a:solidFill>
                  <a:srgbClr val="FF0000"/>
                </a:solidFill>
              </a:rPr>
              <a:t> </a:t>
            </a:r>
            <a:r>
              <a:rPr lang="en-US" sz="2400" b="1" dirty="0" err="1">
                <a:solidFill>
                  <a:srgbClr val="FF0000"/>
                </a:solidFill>
              </a:rPr>
              <a:t>efectelor</a:t>
            </a:r>
            <a:r>
              <a:rPr lang="en-US" sz="2400" b="1" dirty="0">
                <a:solidFill>
                  <a:srgbClr val="FF0000"/>
                </a:solidFill>
              </a:rPr>
              <a:t> </a:t>
            </a:r>
            <a:r>
              <a:rPr lang="en-US" sz="2400" b="1" dirty="0" err="1">
                <a:solidFill>
                  <a:srgbClr val="FF0000"/>
                </a:solidFill>
              </a:rPr>
              <a:t>secetei</a:t>
            </a:r>
            <a:r>
              <a:rPr lang="en-US" sz="2400" b="1" dirty="0">
                <a:solidFill>
                  <a:srgbClr val="FF0000"/>
                </a:solidFill>
              </a:rPr>
              <a:t> </a:t>
            </a:r>
            <a:r>
              <a:rPr lang="en-US" sz="2400" b="1" dirty="0" err="1">
                <a:solidFill>
                  <a:srgbClr val="FF0000"/>
                </a:solidFill>
              </a:rPr>
              <a:t>asupra</a:t>
            </a:r>
            <a:r>
              <a:rPr lang="en-US" sz="2400" b="1" dirty="0">
                <a:solidFill>
                  <a:srgbClr val="FF0000"/>
                </a:solidFill>
              </a:rPr>
              <a:t> </a:t>
            </a:r>
            <a:r>
              <a:rPr lang="en-US" sz="2400" b="1" dirty="0" err="1">
                <a:solidFill>
                  <a:srgbClr val="FF0000"/>
                </a:solidFill>
              </a:rPr>
              <a:t>terenurilor</a:t>
            </a:r>
            <a:r>
              <a:rPr lang="en-US" sz="2400" b="1" dirty="0">
                <a:solidFill>
                  <a:srgbClr val="FF0000"/>
                </a:solidFill>
              </a:rPr>
              <a:t> </a:t>
            </a:r>
            <a:r>
              <a:rPr lang="en-US" sz="2400" b="1" dirty="0" err="1">
                <a:solidFill>
                  <a:srgbClr val="FF0000"/>
                </a:solidFill>
              </a:rPr>
              <a:t>agricole</a:t>
            </a:r>
            <a:r>
              <a:rPr lang="en-US" sz="2400" b="1" dirty="0">
                <a:solidFill>
                  <a:srgbClr val="FF0000"/>
                </a:solidFill>
              </a:rPr>
              <a:t> </a:t>
            </a:r>
            <a:endParaRPr lang="en-US" sz="2400" dirty="0">
              <a:solidFill>
                <a:srgbClr val="FF0000"/>
              </a:solidFill>
            </a:endParaRPr>
          </a:p>
        </p:txBody>
      </p:sp>
      <p:pic>
        <p:nvPicPr>
          <p:cNvPr id="4" name="Imagine 5">
            <a:extLst>
              <a:ext uri="{FF2B5EF4-FFF2-40B4-BE49-F238E27FC236}">
                <a16:creationId xmlns:a16="http://schemas.microsoft.com/office/drawing/2014/main" id="{1FB254B5-78EB-137F-776B-B16B718A398B}"/>
              </a:ext>
            </a:extLst>
          </p:cNvPr>
          <p:cNvPicPr>
            <a:picLocks noChangeAspect="1"/>
          </p:cNvPicPr>
          <p:nvPr/>
        </p:nvPicPr>
        <p:blipFill>
          <a:blip r:embed="rId2"/>
          <a:stretch>
            <a:fillRect/>
          </a:stretch>
        </p:blipFill>
        <p:spPr>
          <a:xfrm>
            <a:off x="371542" y="908102"/>
            <a:ext cx="4937212" cy="4835659"/>
          </a:xfrm>
          <a:prstGeom prst="rect">
            <a:avLst/>
          </a:prstGeom>
        </p:spPr>
      </p:pic>
      <p:pic>
        <p:nvPicPr>
          <p:cNvPr id="5" name="Imagine 6">
            <a:extLst>
              <a:ext uri="{FF2B5EF4-FFF2-40B4-BE49-F238E27FC236}">
                <a16:creationId xmlns:a16="http://schemas.microsoft.com/office/drawing/2014/main" id="{3F7692CD-664F-6B7A-E675-EAC4A391842C}"/>
              </a:ext>
            </a:extLst>
          </p:cNvPr>
          <p:cNvPicPr>
            <a:picLocks noChangeAspect="1"/>
          </p:cNvPicPr>
          <p:nvPr/>
        </p:nvPicPr>
        <p:blipFill>
          <a:blip r:embed="rId3">
            <a:extLst>
              <a:ext uri="{28A0092B-C50C-407E-A947-70E740481C1C}">
                <a14:useLocalDpi xmlns:a14="http://schemas.microsoft.com/office/drawing/2010/main" val="0"/>
              </a:ext>
            </a:extLst>
          </a:blip>
          <a:srcRect l="50833" t="16490" r="28929" b="45667"/>
          <a:stretch>
            <a:fillRect/>
          </a:stretch>
        </p:blipFill>
        <p:spPr bwMode="auto">
          <a:xfrm>
            <a:off x="6096000" y="908102"/>
            <a:ext cx="4937212" cy="4753919"/>
          </a:xfrm>
          <a:prstGeom prst="rect">
            <a:avLst/>
          </a:prstGeom>
          <a:noFill/>
          <a:ln>
            <a:noFill/>
          </a:ln>
        </p:spPr>
      </p:pic>
      <p:sp>
        <p:nvSpPr>
          <p:cNvPr id="6" name="CasetăText 8">
            <a:extLst>
              <a:ext uri="{FF2B5EF4-FFF2-40B4-BE49-F238E27FC236}">
                <a16:creationId xmlns:a16="http://schemas.microsoft.com/office/drawing/2014/main" id="{B819EAF3-1DE4-03E1-F6D7-468F3DAF801D}"/>
              </a:ext>
            </a:extLst>
          </p:cNvPr>
          <p:cNvSpPr txBox="1"/>
          <p:nvPr/>
        </p:nvSpPr>
        <p:spPr>
          <a:xfrm>
            <a:off x="104042" y="5743761"/>
            <a:ext cx="11983916" cy="1354217"/>
          </a:xfrm>
          <a:prstGeom prst="rect">
            <a:avLst/>
          </a:prstGeom>
          <a:noFill/>
        </p:spPr>
        <p:txBody>
          <a:bodyPr wrap="square">
            <a:spAutoFit/>
          </a:bodyPr>
          <a:lstStyle/>
          <a:p>
            <a:pPr algn="ctr"/>
            <a:r>
              <a:rPr lang="ro-RO" sz="1800" dirty="0">
                <a:effectLst/>
                <a:latin typeface="Calibri" panose="020F0502020204030204" pitchFamily="34" charset="0"/>
                <a:ea typeface="Times New Roman" panose="02020603050405020304" pitchFamily="18" charset="0"/>
              </a:rPr>
              <a:t>Fig.1. </a:t>
            </a:r>
            <a:r>
              <a:rPr lang="ro-RO" sz="1800" b="1" dirty="0">
                <a:effectLst/>
                <a:latin typeface="Calibri" panose="020F0502020204030204" pitchFamily="34" charset="0"/>
                <a:ea typeface="Times New Roman" panose="02020603050405020304" pitchFamily="18" charset="0"/>
              </a:rPr>
              <a:t>Echipament inovator pentru producție </a:t>
            </a:r>
            <a:r>
              <a:rPr lang="ro-RO" sz="1800" b="1" dirty="0" err="1">
                <a:effectLst/>
                <a:latin typeface="Calibri" panose="020F0502020204030204" pitchFamily="34" charset="0"/>
                <a:ea typeface="Times New Roman" panose="02020603050405020304" pitchFamily="18" charset="0"/>
              </a:rPr>
              <a:t>biofertilizant</a:t>
            </a:r>
            <a:r>
              <a:rPr lang="ro-RO" sz="1800" b="1" dirty="0">
                <a:effectLst/>
                <a:latin typeface="Calibri" panose="020F0502020204030204" pitchFamily="34" charset="0"/>
                <a:ea typeface="Times New Roman" panose="02020603050405020304" pitchFamily="18" charset="0"/>
              </a:rPr>
              <a:t> lichid</a:t>
            </a:r>
            <a:endParaRPr lang="en-US" sz="1800" b="1" dirty="0">
              <a:effectLst/>
              <a:latin typeface="Calibri" panose="020F0502020204030204" pitchFamily="34" charset="0"/>
              <a:ea typeface="Times New Roman" panose="02020603050405020304" pitchFamily="18" charset="0"/>
            </a:endParaRPr>
          </a:p>
          <a:p>
            <a:pPr algn="ctr"/>
            <a:r>
              <a:rPr lang="ro-RO" sz="1200" dirty="0">
                <a:effectLst/>
                <a:latin typeface="Calibri" panose="020F0502020204030204" pitchFamily="34" charset="0"/>
                <a:ea typeface="Calibri" panose="020F0502020204030204" pitchFamily="34" charset="0"/>
              </a:rPr>
              <a:t>Alcătuit</a:t>
            </a:r>
            <a:r>
              <a:rPr lang="en-US" sz="1200" dirty="0">
                <a:effectLst/>
                <a:latin typeface="Calibri" panose="020F0502020204030204" pitchFamily="34" charset="0"/>
                <a:ea typeface="Calibri" panose="020F0502020204030204" pitchFamily="34" charset="0"/>
              </a:rPr>
              <a:t> din: </a:t>
            </a:r>
            <a:r>
              <a:rPr lang="ro-RO" sz="1200" dirty="0">
                <a:effectLst/>
                <a:latin typeface="Calibri" panose="020F0502020204030204" pitchFamily="34" charset="0"/>
                <a:ea typeface="Calibri" panose="020F0502020204030204" pitchFamily="34" charset="0"/>
              </a:rPr>
              <a:t>platformă pentru susținere si transport (1), un bazin de extracție din inox (2) de formă cilindrică,  prevăzut cu perete dublu</a:t>
            </a:r>
            <a:r>
              <a:rPr lang="en-US" sz="1200" dirty="0">
                <a:effectLst/>
                <a:latin typeface="Calibri" panose="020F0502020204030204" pitchFamily="34" charset="0"/>
                <a:ea typeface="Calibri" panose="020F0502020204030204" pitchFamily="34" charset="0"/>
              </a:rPr>
              <a:t> p</a:t>
            </a:r>
            <a:r>
              <a:rPr lang="ro-RO" sz="1200" dirty="0" err="1">
                <a:effectLst/>
                <a:latin typeface="Calibri" panose="020F0502020204030204" pitchFamily="34" charset="0"/>
                <a:ea typeface="Calibri" panose="020F0502020204030204" pitchFamily="34" charset="0"/>
              </a:rPr>
              <a:t>entru</a:t>
            </a:r>
            <a:r>
              <a:rPr lang="ro-RO" sz="1200" dirty="0">
                <a:effectLst/>
                <a:latin typeface="Calibri" panose="020F0502020204030204" pitchFamily="34" charset="0"/>
                <a:ea typeface="Calibri" panose="020F0502020204030204" pitchFamily="34" charset="0"/>
              </a:rPr>
              <a:t> menținerea constante a temperaturii în recipient, dispozitivului automatizat de control al temperaturii (3). </a:t>
            </a:r>
            <a:r>
              <a:rPr lang="en-US" sz="1200" dirty="0">
                <a:effectLst/>
                <a:latin typeface="Calibri" panose="020F0502020204030204" pitchFamily="34" charset="0"/>
                <a:ea typeface="Calibri" panose="020F0502020204030204" pitchFamily="34" charset="0"/>
              </a:rPr>
              <a:t>Supra</a:t>
            </a:r>
            <a:r>
              <a:rPr lang="ro-RO" sz="1200" dirty="0">
                <a:effectLst/>
                <a:latin typeface="Calibri" panose="020F0502020204030204" pitchFamily="34" charset="0"/>
                <a:ea typeface="Calibri" panose="020F0502020204030204" pitchFamily="34" charset="0"/>
              </a:rPr>
              <a:t>-înălțare (4) prin care toate sistemele exterioare comunică si controlează procesele interne din bazin, bazinul de extracție, capacul inferior (5), prevăzut cu patru orificii de susținere (6) a coșurilor de inoculare din plasă de inox (7), capacul superior (8), orificii laterale de evacuare a gazelor de proces. </a:t>
            </a:r>
          </a:p>
          <a:p>
            <a:pPr algn="ctr"/>
            <a:r>
              <a:rPr lang="ro-RO" sz="1200" dirty="0">
                <a:effectLst/>
                <a:latin typeface="Calibri" panose="020F0502020204030204" pitchFamily="34" charset="0"/>
                <a:ea typeface="Calibri" panose="020F0502020204030204" pitchFamily="34" charset="0"/>
              </a:rPr>
              <a:t>Sistemul de dozare compus din  4 recipiente din inox (9), conectate la bazin prin conductele (10), controlate prin electrovalvele (11) de către panelul de control (12).</a:t>
            </a:r>
            <a:endParaRPr lang="en-US" sz="1200" dirty="0">
              <a:effectLst/>
              <a:latin typeface="Times New Roman" panose="02020603050405020304" pitchFamily="18" charset="0"/>
              <a:ea typeface="Times New Roman" panose="02020603050405020304" pitchFamily="18" charset="0"/>
            </a:endParaRPr>
          </a:p>
          <a:p>
            <a:pPr algn="ctr"/>
            <a:endParaRPr lang="en-US" sz="1600" dirty="0"/>
          </a:p>
        </p:txBody>
      </p:sp>
    </p:spTree>
    <p:extLst>
      <p:ext uri="{BB962C8B-B14F-4D97-AF65-F5344CB8AC3E}">
        <p14:creationId xmlns:p14="http://schemas.microsoft.com/office/powerpoint/2010/main" val="197072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id="{0983ECF7-1EBA-0CA9-D369-AF00CA429F08}"/>
              </a:ext>
            </a:extLst>
          </p:cNvPr>
          <p:cNvPicPr>
            <a:picLocks noChangeAspect="1"/>
          </p:cNvPicPr>
          <p:nvPr/>
        </p:nvPicPr>
        <p:blipFill>
          <a:blip r:embed="rId2"/>
          <a:stretch>
            <a:fillRect/>
          </a:stretch>
        </p:blipFill>
        <p:spPr>
          <a:xfrm>
            <a:off x="123092" y="184638"/>
            <a:ext cx="2841908" cy="2998177"/>
          </a:xfrm>
          <a:prstGeom prst="rect">
            <a:avLst/>
          </a:prstGeom>
        </p:spPr>
      </p:pic>
      <p:sp>
        <p:nvSpPr>
          <p:cNvPr id="8" name="CasetăText 7">
            <a:extLst>
              <a:ext uri="{FF2B5EF4-FFF2-40B4-BE49-F238E27FC236}">
                <a16:creationId xmlns:a16="http://schemas.microsoft.com/office/drawing/2014/main" id="{173DFDBC-22C5-7D59-7A6C-75F76EE9D8C3}"/>
              </a:ext>
            </a:extLst>
          </p:cNvPr>
          <p:cNvSpPr txBox="1"/>
          <p:nvPr/>
        </p:nvSpPr>
        <p:spPr>
          <a:xfrm>
            <a:off x="336100" y="3499275"/>
            <a:ext cx="2628900" cy="646331"/>
          </a:xfrm>
          <a:prstGeom prst="rect">
            <a:avLst/>
          </a:prstGeom>
          <a:noFill/>
        </p:spPr>
        <p:txBody>
          <a:bodyPr wrap="square">
            <a:spAutoFit/>
          </a:bodyPr>
          <a:lstStyle/>
          <a:p>
            <a:pPr algn="ctr"/>
            <a:r>
              <a:rPr lang="ro-RO" b="1" dirty="0"/>
              <a:t>Pregătire </a:t>
            </a:r>
            <a:r>
              <a:rPr lang="ro-RO" b="1" dirty="0" err="1"/>
              <a:t>inocul</a:t>
            </a:r>
            <a:r>
              <a:rPr lang="ro-RO" b="1" dirty="0"/>
              <a:t> prin </a:t>
            </a:r>
            <a:r>
              <a:rPr lang="ro-RO" b="1" dirty="0" err="1"/>
              <a:t>vermicompostare</a:t>
            </a:r>
            <a:endParaRPr lang="en-US" b="1" dirty="0"/>
          </a:p>
        </p:txBody>
      </p:sp>
      <p:sp>
        <p:nvSpPr>
          <p:cNvPr id="9" name="Săgeată: dreapta 8">
            <a:extLst>
              <a:ext uri="{FF2B5EF4-FFF2-40B4-BE49-F238E27FC236}">
                <a16:creationId xmlns:a16="http://schemas.microsoft.com/office/drawing/2014/main" id="{E72535CB-7A5B-349D-50BC-B180419B2DB4}"/>
              </a:ext>
            </a:extLst>
          </p:cNvPr>
          <p:cNvSpPr/>
          <p:nvPr/>
        </p:nvSpPr>
        <p:spPr>
          <a:xfrm>
            <a:off x="3115428" y="1507879"/>
            <a:ext cx="615462" cy="3868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ine 9">
            <a:extLst>
              <a:ext uri="{FF2B5EF4-FFF2-40B4-BE49-F238E27FC236}">
                <a16:creationId xmlns:a16="http://schemas.microsoft.com/office/drawing/2014/main" id="{C39DC614-7DD4-F28B-50F4-9BE984DB3F2B}"/>
              </a:ext>
            </a:extLst>
          </p:cNvPr>
          <p:cNvPicPr>
            <a:picLocks noChangeAspect="1"/>
          </p:cNvPicPr>
          <p:nvPr/>
        </p:nvPicPr>
        <p:blipFill>
          <a:blip r:embed="rId3"/>
          <a:stretch>
            <a:fillRect/>
          </a:stretch>
        </p:blipFill>
        <p:spPr>
          <a:xfrm>
            <a:off x="8681876" y="184638"/>
            <a:ext cx="3319624" cy="2998176"/>
          </a:xfrm>
          <a:prstGeom prst="rect">
            <a:avLst/>
          </a:prstGeom>
        </p:spPr>
      </p:pic>
      <p:sp>
        <p:nvSpPr>
          <p:cNvPr id="11" name="CasetăText 10">
            <a:extLst>
              <a:ext uri="{FF2B5EF4-FFF2-40B4-BE49-F238E27FC236}">
                <a16:creationId xmlns:a16="http://schemas.microsoft.com/office/drawing/2014/main" id="{E5F17884-BE9A-4009-0CFC-12D8F58956D6}"/>
              </a:ext>
            </a:extLst>
          </p:cNvPr>
          <p:cNvSpPr txBox="1"/>
          <p:nvPr/>
        </p:nvSpPr>
        <p:spPr>
          <a:xfrm>
            <a:off x="8875307" y="3586959"/>
            <a:ext cx="2628900" cy="646331"/>
          </a:xfrm>
          <a:prstGeom prst="rect">
            <a:avLst/>
          </a:prstGeom>
          <a:noFill/>
        </p:spPr>
        <p:txBody>
          <a:bodyPr wrap="square">
            <a:spAutoFit/>
          </a:bodyPr>
          <a:lstStyle/>
          <a:p>
            <a:pPr algn="ctr"/>
            <a:r>
              <a:rPr lang="ro-RO" b="1" dirty="0"/>
              <a:t>Promovarea culturilor ecologice</a:t>
            </a:r>
            <a:endParaRPr lang="en-US" b="1" dirty="0"/>
          </a:p>
        </p:txBody>
      </p:sp>
      <p:sp>
        <p:nvSpPr>
          <p:cNvPr id="12" name="Săgeată: dreapta 11">
            <a:extLst>
              <a:ext uri="{FF2B5EF4-FFF2-40B4-BE49-F238E27FC236}">
                <a16:creationId xmlns:a16="http://schemas.microsoft.com/office/drawing/2014/main" id="{BAA2317E-98C4-F7C5-864D-8C1D27D14FC6}"/>
              </a:ext>
            </a:extLst>
          </p:cNvPr>
          <p:cNvSpPr/>
          <p:nvPr/>
        </p:nvSpPr>
        <p:spPr>
          <a:xfrm>
            <a:off x="7843633" y="1358416"/>
            <a:ext cx="615462" cy="3868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ine 14">
            <a:extLst>
              <a:ext uri="{FF2B5EF4-FFF2-40B4-BE49-F238E27FC236}">
                <a16:creationId xmlns:a16="http://schemas.microsoft.com/office/drawing/2014/main" id="{70076990-32A0-81BC-19CB-4C7A3C9956FE}"/>
              </a:ext>
            </a:extLst>
          </p:cNvPr>
          <p:cNvPicPr>
            <a:picLocks noChangeAspect="1"/>
          </p:cNvPicPr>
          <p:nvPr/>
        </p:nvPicPr>
        <p:blipFill>
          <a:blip r:embed="rId4"/>
          <a:stretch>
            <a:fillRect/>
          </a:stretch>
        </p:blipFill>
        <p:spPr>
          <a:xfrm>
            <a:off x="3881318" y="184639"/>
            <a:ext cx="3794367" cy="2998176"/>
          </a:xfrm>
          <a:prstGeom prst="rect">
            <a:avLst/>
          </a:prstGeom>
        </p:spPr>
      </p:pic>
      <p:sp>
        <p:nvSpPr>
          <p:cNvPr id="16" name="CasetăText 15">
            <a:extLst>
              <a:ext uri="{FF2B5EF4-FFF2-40B4-BE49-F238E27FC236}">
                <a16:creationId xmlns:a16="http://schemas.microsoft.com/office/drawing/2014/main" id="{CA448AF8-5183-9C2B-CE9C-EDFCF945A218}"/>
              </a:ext>
            </a:extLst>
          </p:cNvPr>
          <p:cNvSpPr txBox="1"/>
          <p:nvPr/>
        </p:nvSpPr>
        <p:spPr>
          <a:xfrm>
            <a:off x="4295569" y="3429000"/>
            <a:ext cx="3380116" cy="923330"/>
          </a:xfrm>
          <a:prstGeom prst="rect">
            <a:avLst/>
          </a:prstGeom>
          <a:noFill/>
        </p:spPr>
        <p:txBody>
          <a:bodyPr wrap="square">
            <a:spAutoFit/>
          </a:bodyPr>
          <a:lstStyle/>
          <a:p>
            <a:pPr algn="ctr"/>
            <a:r>
              <a:rPr lang="ro-RO" b="1" dirty="0"/>
              <a:t>Pregătire </a:t>
            </a:r>
            <a:r>
              <a:rPr lang="ro-RO" b="1" dirty="0" err="1"/>
              <a:t>biofertilizant</a:t>
            </a:r>
            <a:r>
              <a:rPr lang="ro-RO" b="1" dirty="0"/>
              <a:t> </a:t>
            </a:r>
            <a:r>
              <a:rPr lang="ro-RO" b="1" dirty="0" err="1"/>
              <a:t>imbogățit</a:t>
            </a:r>
            <a:r>
              <a:rPr lang="ro-RO" b="1" dirty="0"/>
              <a:t> microbiologic și nutritiv</a:t>
            </a:r>
            <a:endParaRPr lang="en-US" b="1" dirty="0"/>
          </a:p>
        </p:txBody>
      </p:sp>
      <p:sp>
        <p:nvSpPr>
          <p:cNvPr id="17" name="CasetăText 16">
            <a:extLst>
              <a:ext uri="{FF2B5EF4-FFF2-40B4-BE49-F238E27FC236}">
                <a16:creationId xmlns:a16="http://schemas.microsoft.com/office/drawing/2014/main" id="{DEF76067-2191-21AE-264D-E782387896B5}"/>
              </a:ext>
            </a:extLst>
          </p:cNvPr>
          <p:cNvSpPr txBox="1"/>
          <p:nvPr/>
        </p:nvSpPr>
        <p:spPr>
          <a:xfrm>
            <a:off x="259373" y="4698982"/>
            <a:ext cx="11673254" cy="1477328"/>
          </a:xfrm>
          <a:prstGeom prst="rect">
            <a:avLst/>
          </a:prstGeom>
          <a:solidFill>
            <a:schemeClr val="accent2">
              <a:lumMod val="40000"/>
              <a:lumOff val="60000"/>
            </a:schemeClr>
          </a:solidFill>
        </p:spPr>
        <p:txBody>
          <a:bodyPr wrap="square">
            <a:spAutoFit/>
          </a:bodyPr>
          <a:lstStyle/>
          <a:p>
            <a:r>
              <a:rPr lang="ro-RO" dirty="0"/>
              <a:t>Realizarea </a:t>
            </a:r>
            <a:r>
              <a:rPr lang="en-US" dirty="0"/>
              <a:t>un</a:t>
            </a:r>
            <a:r>
              <a:rPr lang="ro-RO" dirty="0"/>
              <a:t>ui</a:t>
            </a:r>
            <a:r>
              <a:rPr lang="en-US" dirty="0"/>
              <a:t> </a:t>
            </a:r>
            <a:r>
              <a:rPr lang="en-US" dirty="0" err="1"/>
              <a:t>echipament</a:t>
            </a:r>
            <a:r>
              <a:rPr lang="en-US" dirty="0"/>
              <a:t> </a:t>
            </a:r>
            <a:r>
              <a:rPr lang="ro-RO" dirty="0"/>
              <a:t>inovator </a:t>
            </a:r>
            <a:r>
              <a:rPr lang="en-US" dirty="0"/>
              <a:t>pentru </a:t>
            </a:r>
            <a:r>
              <a:rPr lang="en-US" dirty="0" err="1"/>
              <a:t>producerea</a:t>
            </a:r>
            <a:r>
              <a:rPr lang="en-US" dirty="0"/>
              <a:t> </a:t>
            </a:r>
            <a:r>
              <a:rPr lang="ro-RO" dirty="0" err="1"/>
              <a:t>biofertilizanților</a:t>
            </a:r>
            <a:r>
              <a:rPr lang="ro-RO" dirty="0"/>
              <a:t> îmbogățiți microbiologic</a:t>
            </a:r>
            <a:r>
              <a:rPr lang="en-US" dirty="0"/>
              <a:t>, </a:t>
            </a:r>
            <a:r>
              <a:rPr lang="ro-RO" dirty="0"/>
              <a:t>pentru producerea unei </a:t>
            </a:r>
            <a:r>
              <a:rPr lang="en-US" dirty="0" err="1"/>
              <a:t>soluți</a:t>
            </a:r>
            <a:r>
              <a:rPr lang="ro-RO" dirty="0"/>
              <a:t>i</a:t>
            </a:r>
            <a:r>
              <a:rPr lang="en-US" dirty="0"/>
              <a:t> </a:t>
            </a:r>
            <a:r>
              <a:rPr lang="en-US" dirty="0" err="1"/>
              <a:t>biofertilizant</a:t>
            </a:r>
            <a:r>
              <a:rPr lang="ro-RO" dirty="0"/>
              <a:t>e</a:t>
            </a:r>
            <a:r>
              <a:rPr lang="en-US" dirty="0"/>
              <a:t> </a:t>
            </a:r>
            <a:r>
              <a:rPr lang="en-US" dirty="0" err="1"/>
              <a:t>îmbogățită</a:t>
            </a:r>
            <a:r>
              <a:rPr lang="en-US" dirty="0"/>
              <a:t> cu </a:t>
            </a:r>
            <a:r>
              <a:rPr lang="en-US" dirty="0" err="1"/>
              <a:t>microorganisme</a:t>
            </a:r>
            <a:r>
              <a:rPr lang="en-US" dirty="0"/>
              <a:t> </a:t>
            </a:r>
            <a:r>
              <a:rPr lang="en-US" dirty="0" err="1"/>
              <a:t>și</a:t>
            </a:r>
            <a:r>
              <a:rPr lang="en-US" dirty="0"/>
              <a:t> </a:t>
            </a:r>
            <a:r>
              <a:rPr lang="en-US" dirty="0" err="1"/>
              <a:t>microelemente</a:t>
            </a:r>
            <a:r>
              <a:rPr lang="en-US" dirty="0"/>
              <a:t>, care </a:t>
            </a:r>
            <a:r>
              <a:rPr lang="en-US" dirty="0" err="1"/>
              <a:t>poate</a:t>
            </a:r>
            <a:r>
              <a:rPr lang="en-US" dirty="0"/>
              <a:t> fi </a:t>
            </a:r>
            <a:r>
              <a:rPr lang="en-US" dirty="0" err="1"/>
              <a:t>utilizată</a:t>
            </a:r>
            <a:r>
              <a:rPr lang="en-US" dirty="0"/>
              <a:t> </a:t>
            </a:r>
            <a:r>
              <a:rPr lang="en-US" dirty="0" err="1"/>
              <a:t>în</a:t>
            </a:r>
            <a:r>
              <a:rPr lang="en-US" dirty="0"/>
              <a:t> </a:t>
            </a:r>
            <a:r>
              <a:rPr lang="en-US" dirty="0" err="1"/>
              <a:t>mediile</a:t>
            </a:r>
            <a:r>
              <a:rPr lang="en-US" dirty="0"/>
              <a:t> </a:t>
            </a:r>
            <a:r>
              <a:rPr lang="en-US" dirty="0" err="1"/>
              <a:t>agricole</a:t>
            </a:r>
            <a:r>
              <a:rPr lang="en-US" dirty="0"/>
              <a:t> </a:t>
            </a:r>
            <a:r>
              <a:rPr lang="en-US" dirty="0" err="1"/>
              <a:t>și</a:t>
            </a:r>
            <a:r>
              <a:rPr lang="en-US" dirty="0"/>
              <a:t> </a:t>
            </a:r>
            <a:r>
              <a:rPr lang="en-US" dirty="0" err="1"/>
              <a:t>horticole</a:t>
            </a:r>
            <a:r>
              <a:rPr lang="en-US" dirty="0"/>
              <a:t> </a:t>
            </a:r>
            <a:r>
              <a:rPr lang="en-US" dirty="0" err="1"/>
              <a:t>casnice</a:t>
            </a:r>
            <a:r>
              <a:rPr lang="en-US" dirty="0"/>
              <a:t> </a:t>
            </a:r>
            <a:r>
              <a:rPr lang="en-US" dirty="0" err="1"/>
              <a:t>și</a:t>
            </a:r>
            <a:r>
              <a:rPr lang="en-US" dirty="0"/>
              <a:t> </a:t>
            </a:r>
            <a:r>
              <a:rPr lang="en-US" dirty="0" err="1"/>
              <a:t>comerciale</a:t>
            </a:r>
            <a:r>
              <a:rPr lang="en-US" dirty="0"/>
              <a:t>, </a:t>
            </a:r>
            <a:r>
              <a:rPr lang="en-US" dirty="0" err="1"/>
              <a:t>în</a:t>
            </a:r>
            <a:r>
              <a:rPr lang="en-US" dirty="0"/>
              <a:t> </a:t>
            </a:r>
            <a:r>
              <a:rPr lang="en-US" dirty="0" err="1"/>
              <a:t>scopul</a:t>
            </a:r>
            <a:r>
              <a:rPr lang="en-US" dirty="0"/>
              <a:t> </a:t>
            </a:r>
            <a:r>
              <a:rPr lang="en-US" dirty="0" err="1"/>
              <a:t>îmbunătățirii</a:t>
            </a:r>
            <a:r>
              <a:rPr lang="en-US" dirty="0"/>
              <a:t> </a:t>
            </a:r>
            <a:r>
              <a:rPr lang="en-US" dirty="0" err="1"/>
              <a:t>ratei</a:t>
            </a:r>
            <a:r>
              <a:rPr lang="en-US" dirty="0"/>
              <a:t> de </a:t>
            </a:r>
            <a:r>
              <a:rPr lang="en-US" dirty="0" err="1"/>
              <a:t>creștere</a:t>
            </a:r>
            <a:r>
              <a:rPr lang="en-US" dirty="0"/>
              <a:t> a </a:t>
            </a:r>
            <a:r>
              <a:rPr lang="en-US" dirty="0" err="1"/>
              <a:t>plantelor</a:t>
            </a:r>
            <a:r>
              <a:rPr lang="en-US" dirty="0"/>
              <a:t> cultivate </a:t>
            </a:r>
            <a:r>
              <a:rPr lang="en-US" dirty="0" err="1"/>
              <a:t>în</a:t>
            </a:r>
            <a:r>
              <a:rPr lang="en-US" dirty="0"/>
              <a:t> sere </a:t>
            </a:r>
            <a:r>
              <a:rPr lang="en-US" dirty="0" err="1"/>
              <a:t>și</a:t>
            </a:r>
            <a:r>
              <a:rPr lang="en-US" dirty="0"/>
              <a:t> </a:t>
            </a:r>
            <a:r>
              <a:rPr lang="en-US" dirty="0" err="1"/>
              <a:t>în</a:t>
            </a:r>
            <a:r>
              <a:rPr lang="en-US" dirty="0"/>
              <a:t> </a:t>
            </a:r>
            <a:r>
              <a:rPr lang="en-US" dirty="0" err="1"/>
              <a:t>culturile</a:t>
            </a:r>
            <a:r>
              <a:rPr lang="en-US" dirty="0"/>
              <a:t> de </a:t>
            </a:r>
            <a:r>
              <a:rPr lang="en-US" dirty="0" err="1"/>
              <a:t>câmp</a:t>
            </a:r>
            <a:r>
              <a:rPr lang="en-US" dirty="0"/>
              <a:t>, </a:t>
            </a:r>
            <a:r>
              <a:rPr lang="en-US" dirty="0" err="1"/>
              <a:t>combaterea</a:t>
            </a:r>
            <a:r>
              <a:rPr lang="en-US" dirty="0"/>
              <a:t> </a:t>
            </a:r>
            <a:r>
              <a:rPr lang="en-US" dirty="0" err="1"/>
              <a:t>agenților</a:t>
            </a:r>
            <a:r>
              <a:rPr lang="en-US" dirty="0"/>
              <a:t> </a:t>
            </a:r>
            <a:r>
              <a:rPr lang="en-US" dirty="0" err="1"/>
              <a:t>patogeni</a:t>
            </a:r>
            <a:r>
              <a:rPr lang="en-US" dirty="0"/>
              <a:t> din sol </a:t>
            </a:r>
            <a:r>
              <a:rPr lang="en-US" dirty="0" err="1"/>
              <a:t>sau</a:t>
            </a:r>
            <a:r>
              <a:rPr lang="en-US" dirty="0"/>
              <a:t> de pe </a:t>
            </a:r>
            <a:r>
              <a:rPr lang="en-US" dirty="0" err="1"/>
              <a:t>plante</a:t>
            </a:r>
            <a:r>
              <a:rPr lang="en-US" dirty="0"/>
              <a:t>, </a:t>
            </a:r>
            <a:r>
              <a:rPr lang="en-US" dirty="0" err="1"/>
              <a:t>utilizarea</a:t>
            </a:r>
            <a:r>
              <a:rPr lang="en-US" dirty="0"/>
              <a:t> </a:t>
            </a:r>
            <a:r>
              <a:rPr lang="en-US" dirty="0" err="1"/>
              <a:t>în</a:t>
            </a:r>
            <a:r>
              <a:rPr lang="en-US" dirty="0"/>
              <a:t> </a:t>
            </a:r>
            <a:r>
              <a:rPr lang="en-US" dirty="0" err="1"/>
              <a:t>sisteme</a:t>
            </a:r>
            <a:r>
              <a:rPr lang="en-US" dirty="0"/>
              <a:t> </a:t>
            </a:r>
            <a:r>
              <a:rPr lang="en-US" dirty="0" err="1"/>
              <a:t>hidroponice</a:t>
            </a:r>
            <a:r>
              <a:rPr lang="en-US" dirty="0"/>
              <a:t>, precum </a:t>
            </a:r>
            <a:r>
              <a:rPr lang="en-US" dirty="0" err="1"/>
              <a:t>și</a:t>
            </a:r>
            <a:r>
              <a:rPr lang="en-US" dirty="0"/>
              <a:t> </a:t>
            </a:r>
            <a:r>
              <a:rPr lang="en-US" dirty="0" err="1"/>
              <a:t>în</a:t>
            </a:r>
            <a:r>
              <a:rPr lang="en-US" dirty="0"/>
              <a:t> </a:t>
            </a:r>
            <a:r>
              <a:rPr lang="en-US" dirty="0" err="1"/>
              <a:t>tehnologiile</a:t>
            </a:r>
            <a:r>
              <a:rPr lang="en-US" dirty="0"/>
              <a:t> de </a:t>
            </a:r>
            <a:r>
              <a:rPr lang="en-US" dirty="0" err="1"/>
              <a:t>refacere</a:t>
            </a:r>
            <a:r>
              <a:rPr lang="en-US" dirty="0"/>
              <a:t> a </a:t>
            </a:r>
            <a:r>
              <a:rPr lang="en-US" dirty="0" err="1"/>
              <a:t>solurilor</a:t>
            </a:r>
            <a:r>
              <a:rPr lang="en-US" dirty="0"/>
              <a:t> </a:t>
            </a:r>
            <a:r>
              <a:rPr lang="en-US" dirty="0" err="1"/>
              <a:t>degradate</a:t>
            </a:r>
            <a:r>
              <a:rPr lang="en-US" dirty="0"/>
              <a:t> </a:t>
            </a:r>
            <a:r>
              <a:rPr lang="en-US" dirty="0" err="1"/>
              <a:t>în</a:t>
            </a:r>
            <a:r>
              <a:rPr lang="en-US" dirty="0"/>
              <a:t> </a:t>
            </a:r>
            <a:r>
              <a:rPr lang="en-US" dirty="0" err="1"/>
              <a:t>urma</a:t>
            </a:r>
            <a:r>
              <a:rPr lang="en-US" dirty="0"/>
              <a:t> </a:t>
            </a:r>
            <a:r>
              <a:rPr lang="en-US" dirty="0" err="1"/>
              <a:t>deșertificării</a:t>
            </a:r>
            <a:r>
              <a:rPr lang="en-US" dirty="0"/>
              <a:t>.</a:t>
            </a:r>
          </a:p>
        </p:txBody>
      </p:sp>
    </p:spTree>
    <p:extLst>
      <p:ext uri="{BB962C8B-B14F-4D97-AF65-F5344CB8AC3E}">
        <p14:creationId xmlns:p14="http://schemas.microsoft.com/office/powerpoint/2010/main" val="213766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6FB46B6A-61D8-3330-172B-CE8ECB374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7999"/>
          </a:xfrm>
          <a:prstGeom prst="rect">
            <a:avLst/>
          </a:prstGeom>
        </p:spPr>
      </p:pic>
      <p:sp>
        <p:nvSpPr>
          <p:cNvPr id="8" name="CasetăText 7">
            <a:extLst>
              <a:ext uri="{FF2B5EF4-FFF2-40B4-BE49-F238E27FC236}">
                <a16:creationId xmlns:a16="http://schemas.microsoft.com/office/drawing/2014/main" id="{C27AAEC2-D10D-EA9C-48B3-70F7C4ED833C}"/>
              </a:ext>
            </a:extLst>
          </p:cNvPr>
          <p:cNvSpPr txBox="1"/>
          <p:nvPr/>
        </p:nvSpPr>
        <p:spPr>
          <a:xfrm>
            <a:off x="0" y="499335"/>
            <a:ext cx="6274051" cy="5909310"/>
          </a:xfrm>
          <a:prstGeom prst="rect">
            <a:avLst/>
          </a:prstGeom>
          <a:noFill/>
        </p:spPr>
        <p:txBody>
          <a:bodyPr wrap="square">
            <a:spAutoFit/>
          </a:bodyPr>
          <a:lstStyle/>
          <a:p>
            <a:pPr marL="285750" indent="-285750" algn="just">
              <a:buFont typeface="Wingdings" panose="05000000000000000000" pitchFamily="2" charset="2"/>
              <a:buChar char="§"/>
            </a:pPr>
            <a:r>
              <a:rPr lang="en-US" b="1" i="0" dirty="0" err="1">
                <a:solidFill>
                  <a:srgbClr val="0D0D0D"/>
                </a:solidFill>
                <a:effectLst/>
                <a:latin typeface="Söhne"/>
              </a:rPr>
              <a:t>Îmbunătățirea</a:t>
            </a:r>
            <a:r>
              <a:rPr lang="en-US" b="1" i="0" dirty="0">
                <a:solidFill>
                  <a:srgbClr val="0D0D0D"/>
                </a:solidFill>
                <a:effectLst/>
                <a:latin typeface="Söhne"/>
              </a:rPr>
              <a:t> </a:t>
            </a:r>
            <a:r>
              <a:rPr lang="en-US" b="1" i="0" dirty="0" err="1">
                <a:solidFill>
                  <a:srgbClr val="0D0D0D"/>
                </a:solidFill>
                <a:effectLst/>
                <a:latin typeface="Söhne"/>
              </a:rPr>
              <a:t>fertilității</a:t>
            </a:r>
            <a:r>
              <a:rPr lang="en-US" b="1" i="0" dirty="0">
                <a:solidFill>
                  <a:srgbClr val="0D0D0D"/>
                </a:solidFill>
                <a:effectLst/>
                <a:latin typeface="Söhne"/>
              </a:rPr>
              <a:t> </a:t>
            </a:r>
            <a:r>
              <a:rPr lang="en-US" b="1" i="0" dirty="0" err="1">
                <a:solidFill>
                  <a:srgbClr val="0D0D0D"/>
                </a:solidFill>
                <a:effectLst/>
                <a:latin typeface="Söhne"/>
              </a:rPr>
              <a:t>solului</a:t>
            </a:r>
            <a:r>
              <a:rPr lang="en-US" b="0" i="0" dirty="0">
                <a:solidFill>
                  <a:srgbClr val="0D0D0D"/>
                </a:solidFill>
                <a:effectLst/>
                <a:latin typeface="Söhne"/>
              </a:rPr>
              <a:t>: </a:t>
            </a:r>
            <a:r>
              <a:rPr lang="en-US" b="0" i="0" dirty="0" err="1">
                <a:solidFill>
                  <a:srgbClr val="0D0D0D"/>
                </a:solidFill>
                <a:effectLst/>
                <a:latin typeface="Söhne"/>
              </a:rPr>
              <a:t>Biofertilizanții</a:t>
            </a:r>
            <a:r>
              <a:rPr lang="en-US" b="0" i="0" dirty="0">
                <a:solidFill>
                  <a:srgbClr val="0D0D0D"/>
                </a:solidFill>
                <a:effectLst/>
                <a:latin typeface="Söhne"/>
              </a:rPr>
              <a:t> </a:t>
            </a:r>
            <a:r>
              <a:rPr lang="en-US" b="0" i="0" dirty="0" err="1">
                <a:solidFill>
                  <a:srgbClr val="0D0D0D"/>
                </a:solidFill>
                <a:effectLst/>
                <a:latin typeface="Söhne"/>
              </a:rPr>
              <a:t>conțin</a:t>
            </a:r>
            <a:r>
              <a:rPr lang="en-US" b="0" i="0" dirty="0">
                <a:solidFill>
                  <a:srgbClr val="0D0D0D"/>
                </a:solidFill>
                <a:effectLst/>
                <a:latin typeface="Söhne"/>
              </a:rPr>
              <a:t> </a:t>
            </a:r>
            <a:r>
              <a:rPr lang="en-US" b="0" i="0" dirty="0" err="1">
                <a:solidFill>
                  <a:srgbClr val="0D0D0D"/>
                </a:solidFill>
                <a:effectLst/>
                <a:latin typeface="Söhne"/>
              </a:rPr>
              <a:t>microorganisme</a:t>
            </a:r>
            <a:r>
              <a:rPr lang="en-US" b="0" i="0" dirty="0">
                <a:solidFill>
                  <a:srgbClr val="0D0D0D"/>
                </a:solidFill>
                <a:effectLst/>
                <a:latin typeface="Söhne"/>
              </a:rPr>
              <a:t> benefice care </a:t>
            </a:r>
            <a:r>
              <a:rPr lang="en-US" b="0" i="0" dirty="0" err="1">
                <a:solidFill>
                  <a:srgbClr val="0D0D0D"/>
                </a:solidFill>
                <a:effectLst/>
                <a:latin typeface="Söhne"/>
              </a:rPr>
              <a:t>ajută</a:t>
            </a:r>
            <a:r>
              <a:rPr lang="en-US" b="0" i="0" dirty="0">
                <a:solidFill>
                  <a:srgbClr val="0D0D0D"/>
                </a:solidFill>
                <a:effectLst/>
                <a:latin typeface="Söhne"/>
              </a:rPr>
              <a:t> la </a:t>
            </a:r>
            <a:r>
              <a:rPr lang="en-US" b="0" i="0" dirty="0" err="1">
                <a:solidFill>
                  <a:srgbClr val="0D0D0D"/>
                </a:solidFill>
                <a:effectLst/>
                <a:latin typeface="Söhne"/>
              </a:rPr>
              <a:t>descompunerea</a:t>
            </a:r>
            <a:r>
              <a:rPr lang="en-US" b="0" i="0" dirty="0">
                <a:solidFill>
                  <a:srgbClr val="0D0D0D"/>
                </a:solidFill>
                <a:effectLst/>
                <a:latin typeface="Söhne"/>
              </a:rPr>
              <a:t> </a:t>
            </a:r>
            <a:r>
              <a:rPr lang="en-US" b="0" i="0" dirty="0" err="1">
                <a:solidFill>
                  <a:srgbClr val="0D0D0D"/>
                </a:solidFill>
                <a:effectLst/>
                <a:latin typeface="Söhne"/>
              </a:rPr>
              <a:t>materiei</a:t>
            </a:r>
            <a:r>
              <a:rPr lang="en-US" b="0" i="0" dirty="0">
                <a:solidFill>
                  <a:srgbClr val="0D0D0D"/>
                </a:solidFill>
                <a:effectLst/>
                <a:latin typeface="Söhne"/>
              </a:rPr>
              <a:t> </a:t>
            </a:r>
            <a:r>
              <a:rPr lang="en-US" b="0" i="0" dirty="0" err="1">
                <a:solidFill>
                  <a:srgbClr val="0D0D0D"/>
                </a:solidFill>
                <a:effectLst/>
                <a:latin typeface="Söhne"/>
              </a:rPr>
              <a:t>organice</a:t>
            </a:r>
            <a:r>
              <a:rPr lang="en-US" b="0" i="0" dirty="0">
                <a:solidFill>
                  <a:srgbClr val="0D0D0D"/>
                </a:solidFill>
                <a:effectLst/>
                <a:latin typeface="Söhne"/>
              </a:rPr>
              <a:t> </a:t>
            </a:r>
            <a:r>
              <a:rPr lang="en-US" b="0" i="0" dirty="0" err="1">
                <a:solidFill>
                  <a:srgbClr val="0D0D0D"/>
                </a:solidFill>
                <a:effectLst/>
                <a:latin typeface="Söhne"/>
              </a:rPr>
              <a:t>și</a:t>
            </a:r>
            <a:r>
              <a:rPr lang="en-US" b="0" i="0" dirty="0">
                <a:solidFill>
                  <a:srgbClr val="0D0D0D"/>
                </a:solidFill>
                <a:effectLst/>
                <a:latin typeface="Söhne"/>
              </a:rPr>
              <a:t> la </a:t>
            </a:r>
            <a:r>
              <a:rPr lang="en-US" b="0" i="0" dirty="0" err="1">
                <a:solidFill>
                  <a:srgbClr val="0D0D0D"/>
                </a:solidFill>
                <a:effectLst/>
                <a:latin typeface="Söhne"/>
              </a:rPr>
              <a:t>eliberarea</a:t>
            </a:r>
            <a:r>
              <a:rPr lang="en-US" b="0" i="0" dirty="0">
                <a:solidFill>
                  <a:srgbClr val="0D0D0D"/>
                </a:solidFill>
                <a:effectLst/>
                <a:latin typeface="Söhne"/>
              </a:rPr>
              <a:t> </a:t>
            </a:r>
            <a:r>
              <a:rPr lang="en-US" b="0" i="0" dirty="0" err="1">
                <a:solidFill>
                  <a:srgbClr val="0D0D0D"/>
                </a:solidFill>
                <a:effectLst/>
                <a:latin typeface="Söhne"/>
              </a:rPr>
              <a:t>substanțelor</a:t>
            </a:r>
            <a:r>
              <a:rPr lang="en-US" b="0" i="0" dirty="0">
                <a:solidFill>
                  <a:srgbClr val="0D0D0D"/>
                </a:solidFill>
                <a:effectLst/>
                <a:latin typeface="Söhne"/>
              </a:rPr>
              <a:t> nutritive </a:t>
            </a:r>
            <a:r>
              <a:rPr lang="en-US" b="0" i="0" dirty="0" err="1">
                <a:solidFill>
                  <a:srgbClr val="0D0D0D"/>
                </a:solidFill>
                <a:effectLst/>
                <a:latin typeface="Söhne"/>
              </a:rPr>
              <a:t>în</a:t>
            </a:r>
            <a:r>
              <a:rPr lang="en-US" b="0" i="0" dirty="0">
                <a:solidFill>
                  <a:srgbClr val="0D0D0D"/>
                </a:solidFill>
                <a:effectLst/>
                <a:latin typeface="Söhne"/>
              </a:rPr>
              <a:t> sol, </a:t>
            </a:r>
            <a:r>
              <a:rPr lang="ro-RO" b="0" i="0" dirty="0">
                <a:solidFill>
                  <a:srgbClr val="0D0D0D"/>
                </a:solidFill>
                <a:effectLst/>
                <a:latin typeface="Söhne"/>
              </a:rPr>
              <a:t>conducând </a:t>
            </a:r>
            <a:r>
              <a:rPr lang="en-US" b="0" i="0" dirty="0">
                <a:solidFill>
                  <a:srgbClr val="0D0D0D"/>
                </a:solidFill>
                <a:effectLst/>
                <a:latin typeface="Söhne"/>
              </a:rPr>
              <a:t>la o </a:t>
            </a:r>
            <a:r>
              <a:rPr lang="en-US" b="0" i="0" dirty="0" err="1">
                <a:solidFill>
                  <a:srgbClr val="0D0D0D"/>
                </a:solidFill>
                <a:effectLst/>
                <a:latin typeface="Söhne"/>
              </a:rPr>
              <a:t>creștere</a:t>
            </a:r>
            <a:r>
              <a:rPr lang="en-US" b="0" i="0" dirty="0">
                <a:solidFill>
                  <a:srgbClr val="0D0D0D"/>
                </a:solidFill>
                <a:effectLst/>
                <a:latin typeface="Söhne"/>
              </a:rPr>
              <a:t> a </a:t>
            </a:r>
            <a:r>
              <a:rPr lang="en-US" b="0" i="0" dirty="0" err="1">
                <a:solidFill>
                  <a:srgbClr val="0D0D0D"/>
                </a:solidFill>
                <a:effectLst/>
                <a:latin typeface="Söhne"/>
              </a:rPr>
              <a:t>fertilității</a:t>
            </a:r>
            <a:r>
              <a:rPr lang="en-US" b="0" i="0" dirty="0">
                <a:solidFill>
                  <a:srgbClr val="0D0D0D"/>
                </a:solidFill>
                <a:effectLst/>
                <a:latin typeface="Söhne"/>
              </a:rPr>
              <a:t> </a:t>
            </a:r>
            <a:r>
              <a:rPr lang="ro-RO" b="0" i="0" dirty="0">
                <a:solidFill>
                  <a:srgbClr val="0D0D0D"/>
                </a:solidFill>
                <a:effectLst/>
                <a:latin typeface="Söhne"/>
              </a:rPr>
              <a:t>solului</a:t>
            </a:r>
            <a:r>
              <a:rPr lang="en-US" b="0" i="0" dirty="0">
                <a:solidFill>
                  <a:srgbClr val="0D0D0D"/>
                </a:solidFill>
                <a:effectLst/>
                <a:latin typeface="Söhne"/>
              </a:rPr>
              <a:t>.</a:t>
            </a:r>
            <a:endParaRPr lang="ro-RO" dirty="0">
              <a:solidFill>
                <a:srgbClr val="0D0D0D"/>
              </a:solidFill>
              <a:latin typeface="Söhne"/>
            </a:endParaRPr>
          </a:p>
          <a:p>
            <a:pPr marL="285750" indent="-285750" algn="just">
              <a:buFont typeface="Wingdings" panose="05000000000000000000" pitchFamily="2" charset="2"/>
              <a:buChar char="§"/>
            </a:pPr>
            <a:r>
              <a:rPr lang="en-US" b="1" i="0" dirty="0" err="1">
                <a:solidFill>
                  <a:srgbClr val="0D0D0D"/>
                </a:solidFill>
                <a:effectLst/>
                <a:latin typeface="Söhne"/>
              </a:rPr>
              <a:t>Stimularea</a:t>
            </a:r>
            <a:r>
              <a:rPr lang="en-US" b="1" i="0" dirty="0">
                <a:solidFill>
                  <a:srgbClr val="0D0D0D"/>
                </a:solidFill>
                <a:effectLst/>
                <a:latin typeface="Söhne"/>
              </a:rPr>
              <a:t> </a:t>
            </a:r>
            <a:r>
              <a:rPr lang="en-US" b="1" i="0" dirty="0" err="1">
                <a:solidFill>
                  <a:srgbClr val="0D0D0D"/>
                </a:solidFill>
                <a:effectLst/>
                <a:latin typeface="Söhne"/>
              </a:rPr>
              <a:t>creșterii</a:t>
            </a:r>
            <a:r>
              <a:rPr lang="en-US" b="1" i="0" dirty="0">
                <a:solidFill>
                  <a:srgbClr val="0D0D0D"/>
                </a:solidFill>
                <a:effectLst/>
                <a:latin typeface="Söhne"/>
              </a:rPr>
              <a:t> </a:t>
            </a:r>
            <a:r>
              <a:rPr lang="en-US" b="1" i="0" dirty="0" err="1">
                <a:solidFill>
                  <a:srgbClr val="0D0D0D"/>
                </a:solidFill>
                <a:effectLst/>
                <a:latin typeface="Söhne"/>
              </a:rPr>
              <a:t>plantelor</a:t>
            </a:r>
            <a:r>
              <a:rPr lang="en-US" b="0" i="0" dirty="0">
                <a:solidFill>
                  <a:srgbClr val="0D0D0D"/>
                </a:solidFill>
                <a:effectLst/>
                <a:latin typeface="Söhne"/>
              </a:rPr>
              <a:t>: </a:t>
            </a:r>
            <a:r>
              <a:rPr lang="en-US" b="0" i="0" dirty="0" err="1">
                <a:solidFill>
                  <a:srgbClr val="0D0D0D"/>
                </a:solidFill>
                <a:effectLst/>
                <a:latin typeface="Söhne"/>
              </a:rPr>
              <a:t>Microorganismele</a:t>
            </a:r>
            <a:r>
              <a:rPr lang="en-US" b="0" i="0" dirty="0">
                <a:solidFill>
                  <a:srgbClr val="0D0D0D"/>
                </a:solidFill>
                <a:effectLst/>
                <a:latin typeface="Söhne"/>
              </a:rPr>
              <a:t> din </a:t>
            </a:r>
            <a:r>
              <a:rPr lang="en-US" b="0" i="0" dirty="0" err="1">
                <a:solidFill>
                  <a:srgbClr val="0D0D0D"/>
                </a:solidFill>
                <a:effectLst/>
                <a:latin typeface="Söhne"/>
              </a:rPr>
              <a:t>biofertilizanți</a:t>
            </a:r>
            <a:r>
              <a:rPr lang="en-US" b="0" i="0" dirty="0">
                <a:solidFill>
                  <a:srgbClr val="0D0D0D"/>
                </a:solidFill>
                <a:effectLst/>
                <a:latin typeface="Söhne"/>
              </a:rPr>
              <a:t> </a:t>
            </a:r>
            <a:r>
              <a:rPr lang="en-US" b="0" i="0" dirty="0" err="1">
                <a:solidFill>
                  <a:srgbClr val="0D0D0D"/>
                </a:solidFill>
                <a:effectLst/>
                <a:latin typeface="Söhne"/>
              </a:rPr>
              <a:t>produc</a:t>
            </a:r>
            <a:r>
              <a:rPr lang="en-US" b="0" i="0" dirty="0">
                <a:solidFill>
                  <a:srgbClr val="0D0D0D"/>
                </a:solidFill>
                <a:effectLst/>
                <a:latin typeface="Söhne"/>
              </a:rPr>
              <a:t> </a:t>
            </a:r>
            <a:r>
              <a:rPr lang="en-US" b="0" i="0" dirty="0" err="1">
                <a:solidFill>
                  <a:srgbClr val="0D0D0D"/>
                </a:solidFill>
                <a:effectLst/>
                <a:latin typeface="Söhne"/>
              </a:rPr>
              <a:t>hormoni</a:t>
            </a:r>
            <a:r>
              <a:rPr lang="en-US" b="0" i="0" dirty="0">
                <a:solidFill>
                  <a:srgbClr val="0D0D0D"/>
                </a:solidFill>
                <a:effectLst/>
                <a:latin typeface="Söhne"/>
              </a:rPr>
              <a:t> de </a:t>
            </a:r>
            <a:r>
              <a:rPr lang="en-US" b="0" i="0" dirty="0" err="1">
                <a:solidFill>
                  <a:srgbClr val="0D0D0D"/>
                </a:solidFill>
                <a:effectLst/>
                <a:latin typeface="Söhne"/>
              </a:rPr>
              <a:t>creștere</a:t>
            </a:r>
            <a:r>
              <a:rPr lang="en-US" b="0" i="0" dirty="0">
                <a:solidFill>
                  <a:srgbClr val="0D0D0D"/>
                </a:solidFill>
                <a:effectLst/>
                <a:latin typeface="Söhne"/>
              </a:rPr>
              <a:t> </a:t>
            </a:r>
            <a:r>
              <a:rPr lang="en-US" b="0" i="0" dirty="0" err="1">
                <a:solidFill>
                  <a:srgbClr val="0D0D0D"/>
                </a:solidFill>
                <a:effectLst/>
                <a:latin typeface="Söhne"/>
              </a:rPr>
              <a:t>și</a:t>
            </a:r>
            <a:r>
              <a:rPr lang="en-US" b="0" i="0" dirty="0">
                <a:solidFill>
                  <a:srgbClr val="0D0D0D"/>
                </a:solidFill>
                <a:effectLst/>
                <a:latin typeface="Söhne"/>
              </a:rPr>
              <a:t> </a:t>
            </a:r>
            <a:r>
              <a:rPr lang="en-US" b="0" i="0" dirty="0" err="1">
                <a:solidFill>
                  <a:srgbClr val="0D0D0D"/>
                </a:solidFill>
                <a:effectLst/>
                <a:latin typeface="Söhne"/>
              </a:rPr>
              <a:t>alte</a:t>
            </a:r>
            <a:r>
              <a:rPr lang="en-US" b="0" i="0" dirty="0">
                <a:solidFill>
                  <a:srgbClr val="0D0D0D"/>
                </a:solidFill>
                <a:effectLst/>
                <a:latin typeface="Söhne"/>
              </a:rPr>
              <a:t> </a:t>
            </a:r>
            <a:r>
              <a:rPr lang="en-US" b="0" i="0" dirty="0" err="1">
                <a:solidFill>
                  <a:srgbClr val="0D0D0D"/>
                </a:solidFill>
                <a:effectLst/>
                <a:latin typeface="Söhne"/>
              </a:rPr>
              <a:t>substanțe</a:t>
            </a:r>
            <a:r>
              <a:rPr lang="en-US" b="0" i="0" dirty="0">
                <a:solidFill>
                  <a:srgbClr val="0D0D0D"/>
                </a:solidFill>
                <a:effectLst/>
                <a:latin typeface="Söhne"/>
              </a:rPr>
              <a:t> care </a:t>
            </a:r>
            <a:r>
              <a:rPr lang="en-US" b="0" i="0" dirty="0" err="1">
                <a:solidFill>
                  <a:srgbClr val="0D0D0D"/>
                </a:solidFill>
                <a:effectLst/>
                <a:latin typeface="Söhne"/>
              </a:rPr>
              <a:t>stimulează</a:t>
            </a:r>
            <a:r>
              <a:rPr lang="en-US" b="0" i="0" dirty="0">
                <a:solidFill>
                  <a:srgbClr val="0D0D0D"/>
                </a:solidFill>
                <a:effectLst/>
                <a:latin typeface="Söhne"/>
              </a:rPr>
              <a:t> </a:t>
            </a:r>
            <a:r>
              <a:rPr lang="en-US" b="0" i="0" dirty="0" err="1">
                <a:solidFill>
                  <a:srgbClr val="0D0D0D"/>
                </a:solidFill>
                <a:effectLst/>
                <a:latin typeface="Söhne"/>
              </a:rPr>
              <a:t>dezvoltarea</a:t>
            </a:r>
            <a:r>
              <a:rPr lang="en-US" b="0" i="0" dirty="0">
                <a:solidFill>
                  <a:srgbClr val="0D0D0D"/>
                </a:solidFill>
                <a:effectLst/>
                <a:latin typeface="Söhne"/>
              </a:rPr>
              <a:t> </a:t>
            </a:r>
            <a:r>
              <a:rPr lang="en-US" b="0" i="0" dirty="0" err="1">
                <a:solidFill>
                  <a:srgbClr val="0D0D0D"/>
                </a:solidFill>
                <a:effectLst/>
                <a:latin typeface="Söhne"/>
              </a:rPr>
              <a:t>plantelor</a:t>
            </a:r>
            <a:r>
              <a:rPr lang="en-US" b="0" i="0" dirty="0">
                <a:solidFill>
                  <a:srgbClr val="0D0D0D"/>
                </a:solidFill>
                <a:effectLst/>
                <a:latin typeface="Söhne"/>
              </a:rPr>
              <a:t>, </a:t>
            </a:r>
            <a:r>
              <a:rPr lang="en-US" b="0" i="0" dirty="0" err="1">
                <a:solidFill>
                  <a:srgbClr val="0D0D0D"/>
                </a:solidFill>
                <a:effectLst/>
                <a:latin typeface="Söhne"/>
              </a:rPr>
              <a:t>crescând</a:t>
            </a:r>
            <a:r>
              <a:rPr lang="en-US" b="0" i="0" dirty="0">
                <a:solidFill>
                  <a:srgbClr val="0D0D0D"/>
                </a:solidFill>
                <a:effectLst/>
                <a:latin typeface="Söhne"/>
              </a:rPr>
              <a:t> </a:t>
            </a:r>
            <a:r>
              <a:rPr lang="en-US" b="0" i="0" dirty="0" err="1">
                <a:solidFill>
                  <a:srgbClr val="0D0D0D"/>
                </a:solidFill>
                <a:effectLst/>
                <a:latin typeface="Söhne"/>
              </a:rPr>
              <a:t>randamentul</a:t>
            </a:r>
            <a:r>
              <a:rPr lang="en-US" b="0" i="0" dirty="0">
                <a:solidFill>
                  <a:srgbClr val="0D0D0D"/>
                </a:solidFill>
                <a:effectLst/>
                <a:latin typeface="Söhne"/>
              </a:rPr>
              <a:t> </a:t>
            </a:r>
            <a:r>
              <a:rPr lang="en-US" b="0" i="0" dirty="0" err="1">
                <a:solidFill>
                  <a:srgbClr val="0D0D0D"/>
                </a:solidFill>
                <a:effectLst/>
                <a:latin typeface="Söhne"/>
              </a:rPr>
              <a:t>și</a:t>
            </a:r>
            <a:r>
              <a:rPr lang="en-US" b="0" i="0" dirty="0">
                <a:solidFill>
                  <a:srgbClr val="0D0D0D"/>
                </a:solidFill>
                <a:effectLst/>
                <a:latin typeface="Söhne"/>
              </a:rPr>
              <a:t> </a:t>
            </a:r>
            <a:r>
              <a:rPr lang="en-US" b="0" i="0" dirty="0" err="1">
                <a:solidFill>
                  <a:srgbClr val="0D0D0D"/>
                </a:solidFill>
                <a:effectLst/>
                <a:latin typeface="Söhne"/>
              </a:rPr>
              <a:t>calitatea</a:t>
            </a:r>
            <a:r>
              <a:rPr lang="en-US" b="0" i="0" dirty="0">
                <a:solidFill>
                  <a:srgbClr val="0D0D0D"/>
                </a:solidFill>
                <a:effectLst/>
                <a:latin typeface="Söhne"/>
              </a:rPr>
              <a:t> </a:t>
            </a:r>
            <a:r>
              <a:rPr lang="en-US" b="0" i="0" dirty="0" err="1">
                <a:solidFill>
                  <a:srgbClr val="0D0D0D"/>
                </a:solidFill>
                <a:effectLst/>
                <a:latin typeface="Söhne"/>
              </a:rPr>
              <a:t>recoltelor</a:t>
            </a:r>
            <a:r>
              <a:rPr lang="en-US" b="0" i="0" dirty="0">
                <a:solidFill>
                  <a:srgbClr val="0D0D0D"/>
                </a:solidFill>
                <a:effectLst/>
                <a:latin typeface="Söhne"/>
              </a:rPr>
              <a:t>.</a:t>
            </a:r>
            <a:endParaRPr lang="ro-RO" b="0" i="0" dirty="0">
              <a:solidFill>
                <a:srgbClr val="0D0D0D"/>
              </a:solidFill>
              <a:effectLst/>
              <a:latin typeface="Söhne"/>
            </a:endParaRPr>
          </a:p>
          <a:p>
            <a:pPr marL="285750" indent="-285750" algn="just">
              <a:buFont typeface="Wingdings" panose="05000000000000000000" pitchFamily="2" charset="2"/>
              <a:buChar char="§"/>
            </a:pPr>
            <a:r>
              <a:rPr lang="en-US" b="1" i="0" dirty="0" err="1">
                <a:solidFill>
                  <a:srgbClr val="0D0D0D"/>
                </a:solidFill>
                <a:effectLst/>
                <a:latin typeface="Söhne"/>
              </a:rPr>
              <a:t>Reducerea</a:t>
            </a:r>
            <a:r>
              <a:rPr lang="en-US" b="1" i="0" dirty="0">
                <a:solidFill>
                  <a:srgbClr val="0D0D0D"/>
                </a:solidFill>
                <a:effectLst/>
                <a:latin typeface="Söhne"/>
              </a:rPr>
              <a:t> </a:t>
            </a:r>
            <a:r>
              <a:rPr lang="en-US" b="1" i="0" dirty="0" err="1">
                <a:solidFill>
                  <a:srgbClr val="0D0D0D"/>
                </a:solidFill>
                <a:effectLst/>
                <a:latin typeface="Söhne"/>
              </a:rPr>
              <a:t>dependenței</a:t>
            </a:r>
            <a:r>
              <a:rPr lang="en-US" b="1" i="0" dirty="0">
                <a:solidFill>
                  <a:srgbClr val="0D0D0D"/>
                </a:solidFill>
                <a:effectLst/>
                <a:latin typeface="Söhne"/>
              </a:rPr>
              <a:t> de </a:t>
            </a:r>
            <a:r>
              <a:rPr lang="en-US" b="1" i="0" dirty="0" err="1">
                <a:solidFill>
                  <a:srgbClr val="0D0D0D"/>
                </a:solidFill>
                <a:effectLst/>
                <a:latin typeface="Söhne"/>
              </a:rPr>
              <a:t>îngrășăminte</a:t>
            </a:r>
            <a:r>
              <a:rPr lang="en-US" b="1" i="0" dirty="0">
                <a:solidFill>
                  <a:srgbClr val="0D0D0D"/>
                </a:solidFill>
                <a:effectLst/>
                <a:latin typeface="Söhne"/>
              </a:rPr>
              <a:t> </a:t>
            </a:r>
            <a:r>
              <a:rPr lang="en-US" b="1" i="0" dirty="0" err="1">
                <a:solidFill>
                  <a:srgbClr val="0D0D0D"/>
                </a:solidFill>
                <a:effectLst/>
                <a:latin typeface="Söhne"/>
              </a:rPr>
              <a:t>chimice</a:t>
            </a:r>
            <a:r>
              <a:rPr lang="en-US" b="0" i="0" dirty="0">
                <a:solidFill>
                  <a:srgbClr val="0D0D0D"/>
                </a:solidFill>
                <a:effectLst/>
                <a:latin typeface="Söhne"/>
              </a:rPr>
              <a:t>: </a:t>
            </a:r>
            <a:r>
              <a:rPr lang="en-US" b="0" i="0" dirty="0" err="1">
                <a:solidFill>
                  <a:srgbClr val="0D0D0D"/>
                </a:solidFill>
                <a:effectLst/>
                <a:latin typeface="Söhne"/>
              </a:rPr>
              <a:t>Utilizarea</a:t>
            </a:r>
            <a:r>
              <a:rPr lang="en-US" b="0" i="0" dirty="0">
                <a:solidFill>
                  <a:srgbClr val="0D0D0D"/>
                </a:solidFill>
                <a:effectLst/>
                <a:latin typeface="Söhne"/>
              </a:rPr>
              <a:t> </a:t>
            </a:r>
            <a:r>
              <a:rPr lang="en-US" b="0" i="0" dirty="0" err="1">
                <a:solidFill>
                  <a:srgbClr val="0D0D0D"/>
                </a:solidFill>
                <a:effectLst/>
                <a:latin typeface="Söhne"/>
              </a:rPr>
              <a:t>biofertilizanților</a:t>
            </a:r>
            <a:r>
              <a:rPr lang="en-US" b="0" i="0" dirty="0">
                <a:solidFill>
                  <a:srgbClr val="0D0D0D"/>
                </a:solidFill>
                <a:effectLst/>
                <a:latin typeface="Söhne"/>
              </a:rPr>
              <a:t> </a:t>
            </a:r>
            <a:r>
              <a:rPr lang="en-US" b="0" i="0" dirty="0" err="1">
                <a:solidFill>
                  <a:srgbClr val="0D0D0D"/>
                </a:solidFill>
                <a:effectLst/>
                <a:latin typeface="Söhne"/>
              </a:rPr>
              <a:t>poate</a:t>
            </a:r>
            <a:r>
              <a:rPr lang="en-US" b="0" i="0" dirty="0">
                <a:solidFill>
                  <a:srgbClr val="0D0D0D"/>
                </a:solidFill>
                <a:effectLst/>
                <a:latin typeface="Söhne"/>
              </a:rPr>
              <a:t> reduce </a:t>
            </a:r>
            <a:r>
              <a:rPr lang="en-US" b="0" i="0" dirty="0" err="1">
                <a:solidFill>
                  <a:srgbClr val="0D0D0D"/>
                </a:solidFill>
                <a:effectLst/>
                <a:latin typeface="Söhne"/>
              </a:rPr>
              <a:t>sau</a:t>
            </a:r>
            <a:r>
              <a:rPr lang="en-US" b="0" i="0" dirty="0">
                <a:solidFill>
                  <a:srgbClr val="0D0D0D"/>
                </a:solidFill>
                <a:effectLst/>
                <a:latin typeface="Söhne"/>
              </a:rPr>
              <a:t> </a:t>
            </a:r>
            <a:r>
              <a:rPr lang="en-US" b="0" i="0" dirty="0" err="1">
                <a:solidFill>
                  <a:srgbClr val="0D0D0D"/>
                </a:solidFill>
                <a:effectLst/>
                <a:latin typeface="Söhne"/>
              </a:rPr>
              <a:t>elimin</a:t>
            </a:r>
            <a:r>
              <a:rPr lang="ro-RO" b="0" i="0" dirty="0">
                <a:solidFill>
                  <a:srgbClr val="0D0D0D"/>
                </a:solidFill>
                <a:effectLst/>
                <a:latin typeface="Söhne"/>
              </a:rPr>
              <a:t>ă</a:t>
            </a:r>
            <a:r>
              <a:rPr lang="en-US" b="0" i="0" dirty="0">
                <a:solidFill>
                  <a:srgbClr val="0D0D0D"/>
                </a:solidFill>
                <a:effectLst/>
                <a:latin typeface="Söhne"/>
              </a:rPr>
              <a:t> </a:t>
            </a:r>
            <a:r>
              <a:rPr lang="en-US" b="0" i="0" dirty="0" err="1">
                <a:solidFill>
                  <a:srgbClr val="0D0D0D"/>
                </a:solidFill>
                <a:effectLst/>
                <a:latin typeface="Söhne"/>
              </a:rPr>
              <a:t>necesitatea</a:t>
            </a:r>
            <a:r>
              <a:rPr lang="en-US" b="0" i="0" dirty="0">
                <a:solidFill>
                  <a:srgbClr val="0D0D0D"/>
                </a:solidFill>
                <a:effectLst/>
                <a:latin typeface="Söhne"/>
              </a:rPr>
              <a:t> </a:t>
            </a:r>
            <a:r>
              <a:rPr lang="en-US" b="0" i="0" dirty="0" err="1">
                <a:solidFill>
                  <a:srgbClr val="0D0D0D"/>
                </a:solidFill>
                <a:effectLst/>
                <a:latin typeface="Söhne"/>
              </a:rPr>
              <a:t>utilizării</a:t>
            </a:r>
            <a:r>
              <a:rPr lang="en-US" b="0" i="0" dirty="0">
                <a:solidFill>
                  <a:srgbClr val="0D0D0D"/>
                </a:solidFill>
                <a:effectLst/>
                <a:latin typeface="Söhne"/>
              </a:rPr>
              <a:t> </a:t>
            </a:r>
            <a:r>
              <a:rPr lang="en-US" b="0" i="0" dirty="0" err="1">
                <a:solidFill>
                  <a:srgbClr val="0D0D0D"/>
                </a:solidFill>
                <a:effectLst/>
                <a:latin typeface="Söhne"/>
              </a:rPr>
              <a:t>îngrășămintelor</a:t>
            </a:r>
            <a:r>
              <a:rPr lang="en-US" b="0" i="0" dirty="0">
                <a:solidFill>
                  <a:srgbClr val="0D0D0D"/>
                </a:solidFill>
                <a:effectLst/>
                <a:latin typeface="Söhne"/>
              </a:rPr>
              <a:t> </a:t>
            </a:r>
            <a:r>
              <a:rPr lang="en-US" b="0" i="0" dirty="0" err="1">
                <a:solidFill>
                  <a:srgbClr val="0D0D0D"/>
                </a:solidFill>
                <a:effectLst/>
                <a:latin typeface="Söhne"/>
              </a:rPr>
              <a:t>chimice</a:t>
            </a:r>
            <a:r>
              <a:rPr lang="en-US" b="0" i="0" dirty="0">
                <a:solidFill>
                  <a:srgbClr val="0D0D0D"/>
                </a:solidFill>
                <a:effectLst/>
                <a:latin typeface="Söhne"/>
              </a:rPr>
              <a:t>.</a:t>
            </a:r>
            <a:endParaRPr lang="ro-RO" b="0" i="0" dirty="0">
              <a:solidFill>
                <a:srgbClr val="0D0D0D"/>
              </a:solidFill>
              <a:effectLst/>
              <a:latin typeface="Söhne"/>
            </a:endParaRPr>
          </a:p>
          <a:p>
            <a:pPr marL="285750" indent="-285750" algn="just">
              <a:buFont typeface="Wingdings" panose="05000000000000000000" pitchFamily="2" charset="2"/>
              <a:buChar char="§"/>
            </a:pPr>
            <a:r>
              <a:rPr lang="en-US" b="1" i="0" dirty="0" err="1">
                <a:solidFill>
                  <a:srgbClr val="0D0D0D"/>
                </a:solidFill>
                <a:effectLst/>
                <a:latin typeface="Söhne"/>
              </a:rPr>
              <a:t>Combaterea</a:t>
            </a:r>
            <a:r>
              <a:rPr lang="en-US" b="1" i="0" dirty="0">
                <a:solidFill>
                  <a:srgbClr val="0D0D0D"/>
                </a:solidFill>
                <a:effectLst/>
                <a:latin typeface="Söhne"/>
              </a:rPr>
              <a:t> </a:t>
            </a:r>
            <a:r>
              <a:rPr lang="en-US" b="1" i="0" dirty="0" err="1">
                <a:solidFill>
                  <a:srgbClr val="0D0D0D"/>
                </a:solidFill>
                <a:effectLst/>
                <a:latin typeface="Söhne"/>
              </a:rPr>
              <a:t>bolilor</a:t>
            </a:r>
            <a:r>
              <a:rPr lang="en-US" b="1" i="0" dirty="0">
                <a:solidFill>
                  <a:srgbClr val="0D0D0D"/>
                </a:solidFill>
                <a:effectLst/>
                <a:latin typeface="Söhne"/>
              </a:rPr>
              <a:t> </a:t>
            </a:r>
            <a:r>
              <a:rPr lang="en-US" b="1" i="0" dirty="0" err="1">
                <a:solidFill>
                  <a:srgbClr val="0D0D0D"/>
                </a:solidFill>
                <a:effectLst/>
                <a:latin typeface="Söhne"/>
              </a:rPr>
              <a:t>și</a:t>
            </a:r>
            <a:r>
              <a:rPr lang="en-US" b="1" i="0" dirty="0">
                <a:solidFill>
                  <a:srgbClr val="0D0D0D"/>
                </a:solidFill>
                <a:effectLst/>
                <a:latin typeface="Söhne"/>
              </a:rPr>
              <a:t> </a:t>
            </a:r>
            <a:r>
              <a:rPr lang="en-US" b="1" i="0" dirty="0" err="1">
                <a:solidFill>
                  <a:srgbClr val="0D0D0D"/>
                </a:solidFill>
                <a:effectLst/>
                <a:latin typeface="Söhne"/>
              </a:rPr>
              <a:t>dăunătorilor</a:t>
            </a:r>
            <a:r>
              <a:rPr lang="en-US" b="0" i="0" dirty="0">
                <a:solidFill>
                  <a:srgbClr val="0D0D0D"/>
                </a:solidFill>
                <a:effectLst/>
                <a:latin typeface="Söhne"/>
              </a:rPr>
              <a:t>: </a:t>
            </a:r>
            <a:r>
              <a:rPr lang="ro-RO" b="0" i="0" dirty="0">
                <a:solidFill>
                  <a:srgbClr val="0D0D0D"/>
                </a:solidFill>
                <a:effectLst/>
                <a:latin typeface="Söhne"/>
              </a:rPr>
              <a:t>M</a:t>
            </a:r>
            <a:r>
              <a:rPr lang="en-US" b="0" i="0" dirty="0" err="1">
                <a:solidFill>
                  <a:srgbClr val="0D0D0D"/>
                </a:solidFill>
                <a:effectLst/>
                <a:latin typeface="Söhne"/>
              </a:rPr>
              <a:t>icroorganisme</a:t>
            </a:r>
            <a:r>
              <a:rPr lang="ro-RO" b="0" i="0" dirty="0">
                <a:solidFill>
                  <a:srgbClr val="0D0D0D"/>
                </a:solidFill>
                <a:effectLst/>
                <a:latin typeface="Söhne"/>
              </a:rPr>
              <a:t>le</a:t>
            </a:r>
            <a:r>
              <a:rPr lang="en-US" b="0" i="0" dirty="0">
                <a:solidFill>
                  <a:srgbClr val="0D0D0D"/>
                </a:solidFill>
                <a:effectLst/>
                <a:latin typeface="Söhne"/>
              </a:rPr>
              <a:t> pot </a:t>
            </a:r>
            <a:r>
              <a:rPr lang="en-US" b="0" i="0" dirty="0" err="1">
                <a:solidFill>
                  <a:srgbClr val="0D0D0D"/>
                </a:solidFill>
                <a:effectLst/>
                <a:latin typeface="Söhne"/>
              </a:rPr>
              <a:t>suprima</a:t>
            </a:r>
            <a:r>
              <a:rPr lang="en-US" b="0" i="0" dirty="0">
                <a:solidFill>
                  <a:srgbClr val="0D0D0D"/>
                </a:solidFill>
                <a:effectLst/>
                <a:latin typeface="Söhne"/>
              </a:rPr>
              <a:t> </a:t>
            </a:r>
            <a:r>
              <a:rPr lang="en-US" b="0" i="0" dirty="0" err="1">
                <a:solidFill>
                  <a:srgbClr val="0D0D0D"/>
                </a:solidFill>
                <a:effectLst/>
                <a:latin typeface="Söhne"/>
              </a:rPr>
              <a:t>dezvoltarea</a:t>
            </a:r>
            <a:r>
              <a:rPr lang="en-US" b="0" i="0" dirty="0">
                <a:solidFill>
                  <a:srgbClr val="0D0D0D"/>
                </a:solidFill>
                <a:effectLst/>
                <a:latin typeface="Söhne"/>
              </a:rPr>
              <a:t> </a:t>
            </a:r>
            <a:r>
              <a:rPr lang="en-US" b="0" i="0" dirty="0" err="1">
                <a:solidFill>
                  <a:srgbClr val="0D0D0D"/>
                </a:solidFill>
                <a:effectLst/>
                <a:latin typeface="Söhne"/>
              </a:rPr>
              <a:t>agenților</a:t>
            </a:r>
            <a:r>
              <a:rPr lang="en-US" b="0" i="0" dirty="0">
                <a:solidFill>
                  <a:srgbClr val="0D0D0D"/>
                </a:solidFill>
                <a:effectLst/>
                <a:latin typeface="Söhne"/>
              </a:rPr>
              <a:t> </a:t>
            </a:r>
            <a:r>
              <a:rPr lang="en-US" b="0" i="0" dirty="0" err="1">
                <a:solidFill>
                  <a:srgbClr val="0D0D0D"/>
                </a:solidFill>
                <a:effectLst/>
                <a:latin typeface="Söhne"/>
              </a:rPr>
              <a:t>patogeni</a:t>
            </a:r>
            <a:r>
              <a:rPr lang="en-US" b="0" i="0" dirty="0">
                <a:solidFill>
                  <a:srgbClr val="0D0D0D"/>
                </a:solidFill>
                <a:effectLst/>
                <a:latin typeface="Söhne"/>
              </a:rPr>
              <a:t> </a:t>
            </a:r>
            <a:r>
              <a:rPr lang="en-US" b="0" i="0" dirty="0" err="1">
                <a:solidFill>
                  <a:srgbClr val="0D0D0D"/>
                </a:solidFill>
                <a:effectLst/>
                <a:latin typeface="Söhne"/>
              </a:rPr>
              <a:t>și</a:t>
            </a:r>
            <a:r>
              <a:rPr lang="en-US" b="0" i="0" dirty="0">
                <a:solidFill>
                  <a:srgbClr val="0D0D0D"/>
                </a:solidFill>
                <a:effectLst/>
                <a:latin typeface="Söhne"/>
              </a:rPr>
              <a:t> a </a:t>
            </a:r>
            <a:r>
              <a:rPr lang="en-US" b="0" i="0" dirty="0" err="1">
                <a:solidFill>
                  <a:srgbClr val="0D0D0D"/>
                </a:solidFill>
                <a:effectLst/>
                <a:latin typeface="Söhne"/>
              </a:rPr>
              <a:t>dăunătorilor</a:t>
            </a:r>
            <a:r>
              <a:rPr lang="en-US" b="0" i="0" dirty="0">
                <a:solidFill>
                  <a:srgbClr val="0D0D0D"/>
                </a:solidFill>
                <a:effectLst/>
                <a:latin typeface="Söhne"/>
              </a:rPr>
              <a:t> din sol, </a:t>
            </a:r>
            <a:r>
              <a:rPr lang="en-US" b="0" i="0" dirty="0" err="1">
                <a:solidFill>
                  <a:srgbClr val="0D0D0D"/>
                </a:solidFill>
                <a:effectLst/>
                <a:latin typeface="Söhne"/>
              </a:rPr>
              <a:t>protejând</a:t>
            </a:r>
            <a:r>
              <a:rPr lang="en-US" b="0" i="0" dirty="0">
                <a:solidFill>
                  <a:srgbClr val="0D0D0D"/>
                </a:solidFill>
                <a:effectLst/>
                <a:latin typeface="Söhne"/>
              </a:rPr>
              <a:t> </a:t>
            </a:r>
            <a:r>
              <a:rPr lang="en-US" b="0" i="0" dirty="0" err="1">
                <a:solidFill>
                  <a:srgbClr val="0D0D0D"/>
                </a:solidFill>
                <a:effectLst/>
                <a:latin typeface="Söhne"/>
              </a:rPr>
              <a:t>plantele</a:t>
            </a:r>
            <a:r>
              <a:rPr lang="en-US" b="0" i="0" dirty="0">
                <a:solidFill>
                  <a:srgbClr val="0D0D0D"/>
                </a:solidFill>
                <a:effectLst/>
                <a:latin typeface="Söhne"/>
              </a:rPr>
              <a:t> </a:t>
            </a:r>
            <a:r>
              <a:rPr lang="en-US" b="0" i="0" dirty="0" err="1">
                <a:solidFill>
                  <a:srgbClr val="0D0D0D"/>
                </a:solidFill>
                <a:effectLst/>
                <a:latin typeface="Söhne"/>
              </a:rPr>
              <a:t>împotriva</a:t>
            </a:r>
            <a:r>
              <a:rPr lang="en-US" b="0" i="0" dirty="0">
                <a:solidFill>
                  <a:srgbClr val="0D0D0D"/>
                </a:solidFill>
                <a:effectLst/>
                <a:latin typeface="Söhne"/>
              </a:rPr>
              <a:t> </a:t>
            </a:r>
            <a:r>
              <a:rPr lang="en-US" b="0" i="0" dirty="0" err="1">
                <a:solidFill>
                  <a:srgbClr val="0D0D0D"/>
                </a:solidFill>
                <a:effectLst/>
                <a:latin typeface="Söhne"/>
              </a:rPr>
              <a:t>bolilor</a:t>
            </a:r>
            <a:r>
              <a:rPr lang="en-US" b="0" i="0" dirty="0">
                <a:solidFill>
                  <a:srgbClr val="0D0D0D"/>
                </a:solidFill>
                <a:effectLst/>
                <a:latin typeface="Söhne"/>
              </a:rPr>
              <a:t> </a:t>
            </a:r>
            <a:r>
              <a:rPr lang="en-US" b="0" i="0" dirty="0" err="1">
                <a:solidFill>
                  <a:srgbClr val="0D0D0D"/>
                </a:solidFill>
                <a:effectLst/>
                <a:latin typeface="Söhne"/>
              </a:rPr>
              <a:t>și</a:t>
            </a:r>
            <a:r>
              <a:rPr lang="en-US" b="0" i="0" dirty="0">
                <a:solidFill>
                  <a:srgbClr val="0D0D0D"/>
                </a:solidFill>
                <a:effectLst/>
                <a:latin typeface="Söhne"/>
              </a:rPr>
              <a:t> </a:t>
            </a:r>
            <a:r>
              <a:rPr lang="en-US" b="0" i="0" dirty="0" err="1">
                <a:solidFill>
                  <a:srgbClr val="0D0D0D"/>
                </a:solidFill>
                <a:effectLst/>
                <a:latin typeface="Söhne"/>
              </a:rPr>
              <a:t>atacurilor</a:t>
            </a:r>
            <a:r>
              <a:rPr lang="en-US" b="0" i="0" dirty="0">
                <a:solidFill>
                  <a:srgbClr val="0D0D0D"/>
                </a:solidFill>
                <a:effectLst/>
                <a:latin typeface="Söhne"/>
              </a:rPr>
              <a:t> de </a:t>
            </a:r>
            <a:r>
              <a:rPr lang="en-US" b="0" i="0" dirty="0" err="1">
                <a:solidFill>
                  <a:srgbClr val="0D0D0D"/>
                </a:solidFill>
                <a:effectLst/>
                <a:latin typeface="Söhne"/>
              </a:rPr>
              <a:t>insecte</a:t>
            </a:r>
            <a:r>
              <a:rPr lang="en-US" b="0" i="0" dirty="0">
                <a:solidFill>
                  <a:srgbClr val="0D0D0D"/>
                </a:solidFill>
                <a:effectLst/>
                <a:latin typeface="Söhne"/>
              </a:rPr>
              <a:t>.</a:t>
            </a:r>
            <a:endParaRPr lang="ro-RO" b="0" i="0" dirty="0">
              <a:solidFill>
                <a:srgbClr val="0D0D0D"/>
              </a:solidFill>
              <a:effectLst/>
              <a:latin typeface="Söhne"/>
            </a:endParaRPr>
          </a:p>
          <a:p>
            <a:pPr marL="285750" indent="-285750" algn="just">
              <a:buFont typeface="Wingdings" panose="05000000000000000000" pitchFamily="2" charset="2"/>
              <a:buChar char="§"/>
            </a:pPr>
            <a:r>
              <a:rPr lang="en-US" b="1" i="0" dirty="0" err="1">
                <a:solidFill>
                  <a:srgbClr val="0D0D0D"/>
                </a:solidFill>
                <a:effectLst/>
                <a:latin typeface="Söhne"/>
              </a:rPr>
              <a:t>Restaurarea</a:t>
            </a:r>
            <a:r>
              <a:rPr lang="en-US" b="1" i="0" dirty="0">
                <a:solidFill>
                  <a:srgbClr val="0D0D0D"/>
                </a:solidFill>
                <a:effectLst/>
                <a:latin typeface="Söhne"/>
              </a:rPr>
              <a:t> </a:t>
            </a:r>
            <a:r>
              <a:rPr lang="en-US" b="1" i="0" dirty="0" err="1">
                <a:solidFill>
                  <a:srgbClr val="0D0D0D"/>
                </a:solidFill>
                <a:effectLst/>
                <a:latin typeface="Söhne"/>
              </a:rPr>
              <a:t>echilibrului</a:t>
            </a:r>
            <a:r>
              <a:rPr lang="en-US" b="1" i="0" dirty="0">
                <a:solidFill>
                  <a:srgbClr val="0D0D0D"/>
                </a:solidFill>
                <a:effectLst/>
                <a:latin typeface="Söhne"/>
              </a:rPr>
              <a:t> ecologic</a:t>
            </a:r>
            <a:r>
              <a:rPr lang="en-US" b="0" i="0" dirty="0">
                <a:solidFill>
                  <a:srgbClr val="0D0D0D"/>
                </a:solidFill>
                <a:effectLst/>
                <a:latin typeface="Söhne"/>
              </a:rPr>
              <a:t>: </a:t>
            </a:r>
            <a:r>
              <a:rPr lang="en-US" b="0" i="0" dirty="0" err="1">
                <a:solidFill>
                  <a:srgbClr val="0D0D0D"/>
                </a:solidFill>
                <a:effectLst/>
                <a:latin typeface="Söhne"/>
              </a:rPr>
              <a:t>Utilizarea</a:t>
            </a:r>
            <a:r>
              <a:rPr lang="en-US" b="0" i="0" dirty="0">
                <a:solidFill>
                  <a:srgbClr val="0D0D0D"/>
                </a:solidFill>
                <a:effectLst/>
                <a:latin typeface="Söhne"/>
              </a:rPr>
              <a:t> </a:t>
            </a:r>
            <a:r>
              <a:rPr lang="en-US" b="0" i="0" dirty="0" err="1">
                <a:solidFill>
                  <a:srgbClr val="0D0D0D"/>
                </a:solidFill>
                <a:effectLst/>
                <a:latin typeface="Söhne"/>
              </a:rPr>
              <a:t>biofertilizanților</a:t>
            </a:r>
            <a:r>
              <a:rPr lang="en-US" b="0" i="0" dirty="0">
                <a:solidFill>
                  <a:srgbClr val="0D0D0D"/>
                </a:solidFill>
                <a:effectLst/>
                <a:latin typeface="Söhne"/>
              </a:rPr>
              <a:t> </a:t>
            </a:r>
            <a:r>
              <a:rPr lang="en-US" b="0" i="0" dirty="0" err="1">
                <a:solidFill>
                  <a:srgbClr val="0D0D0D"/>
                </a:solidFill>
                <a:effectLst/>
                <a:latin typeface="Söhne"/>
              </a:rPr>
              <a:t>contribui</a:t>
            </a:r>
            <a:r>
              <a:rPr lang="ro-RO" b="0" i="0" dirty="0">
                <a:solidFill>
                  <a:srgbClr val="0D0D0D"/>
                </a:solidFill>
                <a:effectLst/>
                <a:latin typeface="Söhne"/>
              </a:rPr>
              <a:t>e</a:t>
            </a:r>
            <a:r>
              <a:rPr lang="en-US" b="0" i="0" dirty="0">
                <a:solidFill>
                  <a:srgbClr val="0D0D0D"/>
                </a:solidFill>
                <a:effectLst/>
                <a:latin typeface="Söhne"/>
              </a:rPr>
              <a:t> la </a:t>
            </a:r>
            <a:r>
              <a:rPr lang="en-US" b="0" i="0" dirty="0" err="1">
                <a:solidFill>
                  <a:srgbClr val="0D0D0D"/>
                </a:solidFill>
                <a:effectLst/>
                <a:latin typeface="Söhne"/>
              </a:rPr>
              <a:t>restabilirea</a:t>
            </a:r>
            <a:r>
              <a:rPr lang="en-US" b="0" i="0" dirty="0">
                <a:solidFill>
                  <a:srgbClr val="0D0D0D"/>
                </a:solidFill>
                <a:effectLst/>
                <a:latin typeface="Söhne"/>
              </a:rPr>
              <a:t> </a:t>
            </a:r>
            <a:r>
              <a:rPr lang="en-US" b="0" i="0" dirty="0" err="1">
                <a:solidFill>
                  <a:srgbClr val="0D0D0D"/>
                </a:solidFill>
                <a:effectLst/>
                <a:latin typeface="Söhne"/>
              </a:rPr>
              <a:t>echilibrului</a:t>
            </a:r>
            <a:r>
              <a:rPr lang="en-US" b="0" i="0" dirty="0">
                <a:solidFill>
                  <a:srgbClr val="0D0D0D"/>
                </a:solidFill>
                <a:effectLst/>
                <a:latin typeface="Söhne"/>
              </a:rPr>
              <a:t> ecologic din sol </a:t>
            </a:r>
            <a:r>
              <a:rPr lang="en-US" b="0" i="0" dirty="0" err="1">
                <a:solidFill>
                  <a:srgbClr val="0D0D0D"/>
                </a:solidFill>
                <a:effectLst/>
                <a:latin typeface="Söhne"/>
              </a:rPr>
              <a:t>și</a:t>
            </a:r>
            <a:r>
              <a:rPr lang="en-US" b="0" i="0" dirty="0">
                <a:solidFill>
                  <a:srgbClr val="0D0D0D"/>
                </a:solidFill>
                <a:effectLst/>
                <a:latin typeface="Söhne"/>
              </a:rPr>
              <a:t> la </a:t>
            </a:r>
            <a:r>
              <a:rPr lang="en-US" b="0" i="0" dirty="0" err="1">
                <a:solidFill>
                  <a:srgbClr val="0D0D0D"/>
                </a:solidFill>
                <a:effectLst/>
                <a:latin typeface="Söhne"/>
              </a:rPr>
              <a:t>regenerarea</a:t>
            </a:r>
            <a:r>
              <a:rPr lang="en-US" b="0" i="0" dirty="0">
                <a:solidFill>
                  <a:srgbClr val="0D0D0D"/>
                </a:solidFill>
                <a:effectLst/>
                <a:latin typeface="Söhne"/>
              </a:rPr>
              <a:t> </a:t>
            </a:r>
            <a:r>
              <a:rPr lang="en-US" b="0" i="0" dirty="0" err="1">
                <a:solidFill>
                  <a:srgbClr val="0D0D0D"/>
                </a:solidFill>
                <a:effectLst/>
                <a:latin typeface="Söhne"/>
              </a:rPr>
              <a:t>biodiversității</a:t>
            </a:r>
            <a:r>
              <a:rPr lang="en-US" b="0" i="0" dirty="0">
                <a:solidFill>
                  <a:srgbClr val="0D0D0D"/>
                </a:solidFill>
                <a:effectLst/>
                <a:latin typeface="Söhne"/>
              </a:rPr>
              <a:t> </a:t>
            </a:r>
            <a:r>
              <a:rPr lang="en-US" b="0" i="0" dirty="0" err="1">
                <a:solidFill>
                  <a:srgbClr val="0D0D0D"/>
                </a:solidFill>
                <a:effectLst/>
                <a:latin typeface="Söhne"/>
              </a:rPr>
              <a:t>microbiene</a:t>
            </a:r>
            <a:r>
              <a:rPr lang="en-US" b="0" i="0" dirty="0">
                <a:solidFill>
                  <a:srgbClr val="0D0D0D"/>
                </a:solidFill>
                <a:effectLst/>
                <a:latin typeface="Söhne"/>
              </a:rPr>
              <a:t>.</a:t>
            </a:r>
            <a:endParaRPr lang="ro-RO" b="0" i="0" dirty="0">
              <a:solidFill>
                <a:srgbClr val="0D0D0D"/>
              </a:solidFill>
              <a:effectLst/>
              <a:latin typeface="Söhne"/>
            </a:endParaRPr>
          </a:p>
          <a:p>
            <a:pPr marL="285750" indent="-285750" algn="just">
              <a:buFont typeface="Wingdings" panose="05000000000000000000" pitchFamily="2" charset="2"/>
              <a:buChar char="§"/>
            </a:pPr>
            <a:r>
              <a:rPr lang="en-US" b="1" i="0" dirty="0" err="1">
                <a:solidFill>
                  <a:srgbClr val="0D0D0D"/>
                </a:solidFill>
                <a:effectLst/>
                <a:latin typeface="Söhne"/>
              </a:rPr>
              <a:t>Reducerea</a:t>
            </a:r>
            <a:r>
              <a:rPr lang="en-US" b="1" i="0" dirty="0">
                <a:solidFill>
                  <a:srgbClr val="0D0D0D"/>
                </a:solidFill>
                <a:effectLst/>
                <a:latin typeface="Söhne"/>
              </a:rPr>
              <a:t> </a:t>
            </a:r>
            <a:r>
              <a:rPr lang="en-US" b="1" i="0" dirty="0" err="1">
                <a:solidFill>
                  <a:srgbClr val="0D0D0D"/>
                </a:solidFill>
                <a:effectLst/>
                <a:latin typeface="Söhne"/>
              </a:rPr>
              <a:t>costurilor</a:t>
            </a:r>
            <a:r>
              <a:rPr lang="en-US" b="1" i="0" dirty="0">
                <a:solidFill>
                  <a:srgbClr val="0D0D0D"/>
                </a:solidFill>
                <a:effectLst/>
                <a:latin typeface="Söhne"/>
              </a:rPr>
              <a:t> de </a:t>
            </a:r>
            <a:r>
              <a:rPr lang="en-US" b="1" i="0" dirty="0" err="1">
                <a:solidFill>
                  <a:srgbClr val="0D0D0D"/>
                </a:solidFill>
                <a:effectLst/>
                <a:latin typeface="Söhne"/>
              </a:rPr>
              <a:t>producție</a:t>
            </a:r>
            <a:r>
              <a:rPr lang="en-US" b="0" i="0" dirty="0">
                <a:solidFill>
                  <a:srgbClr val="0D0D0D"/>
                </a:solidFill>
                <a:effectLst/>
                <a:latin typeface="Söhne"/>
              </a:rPr>
              <a:t>: </a:t>
            </a:r>
            <a:r>
              <a:rPr lang="ro-RO" b="0" i="0" dirty="0">
                <a:solidFill>
                  <a:srgbClr val="0D0D0D"/>
                </a:solidFill>
                <a:effectLst/>
                <a:latin typeface="Söhne"/>
              </a:rPr>
              <a:t>B</a:t>
            </a:r>
            <a:r>
              <a:rPr lang="en-US" b="0" i="0" dirty="0" err="1">
                <a:solidFill>
                  <a:srgbClr val="0D0D0D"/>
                </a:solidFill>
                <a:effectLst/>
                <a:latin typeface="Söhne"/>
              </a:rPr>
              <a:t>iofertilizanții</a:t>
            </a:r>
            <a:r>
              <a:rPr lang="en-US" b="0" i="0" dirty="0">
                <a:solidFill>
                  <a:srgbClr val="0D0D0D"/>
                </a:solidFill>
                <a:effectLst/>
                <a:latin typeface="Söhne"/>
              </a:rPr>
              <a:t> pot fi </a:t>
            </a:r>
            <a:r>
              <a:rPr lang="en-US" b="0" i="0" dirty="0" err="1">
                <a:solidFill>
                  <a:srgbClr val="0D0D0D"/>
                </a:solidFill>
                <a:effectLst/>
                <a:latin typeface="Söhne"/>
              </a:rPr>
              <a:t>mai</a:t>
            </a:r>
            <a:r>
              <a:rPr lang="en-US" b="0" i="0" dirty="0">
                <a:solidFill>
                  <a:srgbClr val="0D0D0D"/>
                </a:solidFill>
                <a:effectLst/>
                <a:latin typeface="Söhne"/>
              </a:rPr>
              <a:t> </a:t>
            </a:r>
            <a:r>
              <a:rPr lang="en-US" b="0" i="0" dirty="0" err="1">
                <a:solidFill>
                  <a:srgbClr val="0D0D0D"/>
                </a:solidFill>
                <a:effectLst/>
                <a:latin typeface="Söhne"/>
              </a:rPr>
              <a:t>rentabili</a:t>
            </a:r>
            <a:r>
              <a:rPr lang="en-US" b="0" i="0" dirty="0">
                <a:solidFill>
                  <a:srgbClr val="0D0D0D"/>
                </a:solidFill>
                <a:effectLst/>
                <a:latin typeface="Söhne"/>
              </a:rPr>
              <a:t> pe termen lung, </a:t>
            </a:r>
            <a:r>
              <a:rPr lang="en-US" b="0" i="0" dirty="0" err="1">
                <a:solidFill>
                  <a:srgbClr val="0D0D0D"/>
                </a:solidFill>
                <a:effectLst/>
                <a:latin typeface="Söhne"/>
              </a:rPr>
              <a:t>reduc</a:t>
            </a:r>
            <a:r>
              <a:rPr lang="ro-RO" b="0" i="0" dirty="0" err="1">
                <a:solidFill>
                  <a:srgbClr val="0D0D0D"/>
                </a:solidFill>
                <a:effectLst/>
                <a:latin typeface="Söhne"/>
              </a:rPr>
              <a:t>ând</a:t>
            </a:r>
            <a:r>
              <a:rPr lang="en-US" b="0" i="0" dirty="0">
                <a:solidFill>
                  <a:srgbClr val="0D0D0D"/>
                </a:solidFill>
                <a:effectLst/>
                <a:latin typeface="Söhne"/>
              </a:rPr>
              <a:t> </a:t>
            </a:r>
            <a:r>
              <a:rPr lang="en-US" b="0" i="0" dirty="0" err="1">
                <a:solidFill>
                  <a:srgbClr val="0D0D0D"/>
                </a:solidFill>
                <a:effectLst/>
                <a:latin typeface="Söhne"/>
              </a:rPr>
              <a:t>costurile</a:t>
            </a:r>
            <a:r>
              <a:rPr lang="en-US" b="0" i="0" dirty="0">
                <a:solidFill>
                  <a:srgbClr val="0D0D0D"/>
                </a:solidFill>
                <a:effectLst/>
                <a:latin typeface="Söhne"/>
              </a:rPr>
              <a:t> de input </a:t>
            </a:r>
            <a:r>
              <a:rPr lang="en-US" b="0" i="0" dirty="0" err="1">
                <a:solidFill>
                  <a:srgbClr val="0D0D0D"/>
                </a:solidFill>
                <a:effectLst/>
                <a:latin typeface="Söhne"/>
              </a:rPr>
              <a:t>în</a:t>
            </a:r>
            <a:r>
              <a:rPr lang="en-US" b="0" i="0" dirty="0">
                <a:solidFill>
                  <a:srgbClr val="0D0D0D"/>
                </a:solidFill>
                <a:effectLst/>
                <a:latin typeface="Söhne"/>
              </a:rPr>
              <a:t> mod </a:t>
            </a:r>
            <a:r>
              <a:rPr lang="en-US" b="0" i="0" dirty="0" err="1">
                <a:solidFill>
                  <a:srgbClr val="0D0D0D"/>
                </a:solidFill>
                <a:effectLst/>
                <a:latin typeface="Söhne"/>
              </a:rPr>
              <a:t>sustenabil</a:t>
            </a:r>
            <a:r>
              <a:rPr lang="en-US" b="0" i="0" dirty="0">
                <a:solidFill>
                  <a:srgbClr val="0D0D0D"/>
                </a:solidFill>
                <a:effectLst/>
                <a:latin typeface="Söhne"/>
              </a:rPr>
              <a:t>.</a:t>
            </a:r>
          </a:p>
        </p:txBody>
      </p:sp>
    </p:spTree>
    <p:extLst>
      <p:ext uri="{BB962C8B-B14F-4D97-AF65-F5344CB8AC3E}">
        <p14:creationId xmlns:p14="http://schemas.microsoft.com/office/powerpoint/2010/main" val="3079307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BA8E2C77-924A-1CE6-5F01-4EE5867B6C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84082" y="997684"/>
            <a:ext cx="6410081" cy="4712676"/>
          </a:xfrm>
          <a:prstGeom prst="rect">
            <a:avLst/>
          </a:prstGeom>
        </p:spPr>
      </p:pic>
      <p:sp>
        <p:nvSpPr>
          <p:cNvPr id="7" name="CasetăText 6">
            <a:extLst>
              <a:ext uri="{FF2B5EF4-FFF2-40B4-BE49-F238E27FC236}">
                <a16:creationId xmlns:a16="http://schemas.microsoft.com/office/drawing/2014/main" id="{5682126B-2B7C-3E40-1A4A-691B75B1607E}"/>
              </a:ext>
            </a:extLst>
          </p:cNvPr>
          <p:cNvSpPr txBox="1"/>
          <p:nvPr/>
        </p:nvSpPr>
        <p:spPr>
          <a:xfrm>
            <a:off x="272562" y="276517"/>
            <a:ext cx="6778868" cy="5632311"/>
          </a:xfrm>
          <a:prstGeom prst="rect">
            <a:avLst/>
          </a:prstGeom>
          <a:noFill/>
        </p:spPr>
        <p:txBody>
          <a:bodyPr wrap="square">
            <a:spAutoFit/>
          </a:bodyPr>
          <a:lstStyle/>
          <a:p>
            <a:pPr marL="285750" indent="-285750" algn="just">
              <a:buFont typeface="Wingdings" panose="05000000000000000000" pitchFamily="2" charset="2"/>
              <a:buChar char="Ø"/>
            </a:pPr>
            <a:r>
              <a:rPr lang="en-US" dirty="0" err="1"/>
              <a:t>Modelul</a:t>
            </a:r>
            <a:r>
              <a:rPr lang="en-US" dirty="0"/>
              <a:t> experimental </a:t>
            </a:r>
            <a:r>
              <a:rPr lang="ro-RO" dirty="0"/>
              <a:t>inovator </a:t>
            </a:r>
            <a:r>
              <a:rPr lang="en-US" dirty="0"/>
              <a:t>de </a:t>
            </a:r>
            <a:r>
              <a:rPr lang="en-US" dirty="0" err="1"/>
              <a:t>echipament</a:t>
            </a:r>
            <a:r>
              <a:rPr lang="en-US" dirty="0"/>
              <a:t> de </a:t>
            </a:r>
            <a:r>
              <a:rPr lang="en-US" dirty="0" err="1"/>
              <a:t>producere</a:t>
            </a:r>
            <a:r>
              <a:rPr lang="en-US" dirty="0"/>
              <a:t> </a:t>
            </a:r>
            <a:r>
              <a:rPr lang="en-US" dirty="0" err="1"/>
              <a:t>biofertilizanți</a:t>
            </a:r>
            <a:r>
              <a:rPr lang="en-US" dirty="0"/>
              <a:t> </a:t>
            </a:r>
            <a:r>
              <a:rPr lang="ro-RO" dirty="0"/>
              <a:t>are </a:t>
            </a:r>
            <a:r>
              <a:rPr lang="en-US" dirty="0"/>
              <a:t>un design </a:t>
            </a:r>
            <a:r>
              <a:rPr lang="en-US" dirty="0" err="1"/>
              <a:t>optimizat</a:t>
            </a:r>
            <a:r>
              <a:rPr lang="en-US" dirty="0"/>
              <a:t> pentru </a:t>
            </a:r>
            <a:r>
              <a:rPr lang="en-US" dirty="0" err="1"/>
              <a:t>dezvoltarea</a:t>
            </a:r>
            <a:r>
              <a:rPr lang="en-US" dirty="0"/>
              <a:t> </a:t>
            </a:r>
            <a:r>
              <a:rPr lang="en-US" dirty="0" err="1"/>
              <a:t>microorganismelor</a:t>
            </a:r>
            <a:r>
              <a:rPr lang="en-US" dirty="0"/>
              <a:t> </a:t>
            </a:r>
            <a:r>
              <a:rPr lang="en-US" dirty="0" err="1"/>
              <a:t>și</a:t>
            </a:r>
            <a:r>
              <a:rPr lang="en-US" dirty="0"/>
              <a:t> </a:t>
            </a:r>
            <a:r>
              <a:rPr lang="en-US" dirty="0" err="1"/>
              <a:t>permite</a:t>
            </a:r>
            <a:r>
              <a:rPr lang="en-US" dirty="0"/>
              <a:t> un control </a:t>
            </a:r>
            <a:r>
              <a:rPr lang="en-US" dirty="0" err="1"/>
              <a:t>mai</a:t>
            </a:r>
            <a:r>
              <a:rPr lang="en-US" dirty="0"/>
              <a:t> </a:t>
            </a:r>
            <a:r>
              <a:rPr lang="en-US" dirty="0" err="1"/>
              <a:t>eficient</a:t>
            </a:r>
            <a:r>
              <a:rPr lang="en-US" dirty="0"/>
              <a:t> al </a:t>
            </a:r>
            <a:r>
              <a:rPr lang="en-US" dirty="0" err="1"/>
              <a:t>proceselor</a:t>
            </a:r>
            <a:r>
              <a:rPr lang="en-US" dirty="0"/>
              <a:t>. </a:t>
            </a:r>
            <a:r>
              <a:rPr lang="en-US" dirty="0" err="1"/>
              <a:t>În</a:t>
            </a:r>
            <a:r>
              <a:rPr lang="en-US" dirty="0"/>
              <a:t> plus, </a:t>
            </a:r>
            <a:r>
              <a:rPr lang="en-US" dirty="0" err="1"/>
              <a:t>permite</a:t>
            </a:r>
            <a:r>
              <a:rPr lang="en-US" dirty="0"/>
              <a:t> </a:t>
            </a:r>
            <a:r>
              <a:rPr lang="en-US" dirty="0" err="1"/>
              <a:t>personalizarea</a:t>
            </a:r>
            <a:r>
              <a:rPr lang="en-US" dirty="0"/>
              <a:t> pentru volume </a:t>
            </a:r>
            <a:r>
              <a:rPr lang="en-US" dirty="0" err="1"/>
              <a:t>variabile</a:t>
            </a:r>
            <a:r>
              <a:rPr lang="en-US" dirty="0"/>
              <a:t> de </a:t>
            </a:r>
            <a:r>
              <a:rPr lang="en-US" dirty="0" err="1"/>
              <a:t>produs</a:t>
            </a:r>
            <a:r>
              <a:rPr lang="en-US" dirty="0"/>
              <a:t>, </a:t>
            </a:r>
            <a:r>
              <a:rPr lang="en-US" dirty="0" err="1"/>
              <a:t>este</a:t>
            </a:r>
            <a:r>
              <a:rPr lang="en-US" dirty="0"/>
              <a:t> </a:t>
            </a:r>
            <a:r>
              <a:rPr lang="en-US" dirty="0" err="1"/>
              <a:t>ușor</a:t>
            </a:r>
            <a:r>
              <a:rPr lang="en-US" dirty="0"/>
              <a:t> de </a:t>
            </a:r>
            <a:r>
              <a:rPr lang="en-US" dirty="0" err="1"/>
              <a:t>manipulat</a:t>
            </a:r>
            <a:r>
              <a:rPr lang="en-US" dirty="0"/>
              <a:t>, </a:t>
            </a:r>
            <a:r>
              <a:rPr lang="en-US" dirty="0" err="1"/>
              <a:t>având</a:t>
            </a:r>
            <a:r>
              <a:rPr lang="en-US" dirty="0"/>
              <a:t> un </a:t>
            </a:r>
            <a:r>
              <a:rPr lang="en-US" dirty="0" err="1"/>
              <a:t>nivel</a:t>
            </a:r>
            <a:r>
              <a:rPr lang="en-US" dirty="0"/>
              <a:t> </a:t>
            </a:r>
            <a:r>
              <a:rPr lang="en-US" dirty="0" err="1"/>
              <a:t>ridicat</a:t>
            </a:r>
            <a:r>
              <a:rPr lang="en-US" dirty="0"/>
              <a:t> de </a:t>
            </a:r>
            <a:r>
              <a:rPr lang="en-US" dirty="0" err="1"/>
              <a:t>mobilitate</a:t>
            </a:r>
            <a:r>
              <a:rPr lang="en-US" dirty="0"/>
              <a:t> </a:t>
            </a:r>
            <a:r>
              <a:rPr lang="en-US" dirty="0" err="1"/>
              <a:t>și</a:t>
            </a:r>
            <a:r>
              <a:rPr lang="en-US" dirty="0"/>
              <a:t> </a:t>
            </a:r>
            <a:r>
              <a:rPr lang="en-US" dirty="0" err="1"/>
              <a:t>automatizare</a:t>
            </a:r>
            <a:r>
              <a:rPr lang="en-US" dirty="0"/>
              <a:t>. </a:t>
            </a:r>
            <a:endParaRPr lang="ro-RO" dirty="0"/>
          </a:p>
          <a:p>
            <a:pPr marL="285750" indent="-285750" algn="just">
              <a:buFont typeface="Wingdings" panose="05000000000000000000" pitchFamily="2" charset="2"/>
              <a:buChar char="Ø"/>
            </a:pPr>
            <a:endParaRPr lang="ro-RO" dirty="0"/>
          </a:p>
          <a:p>
            <a:pPr marL="285750" indent="-285750" algn="just">
              <a:buFont typeface="Wingdings" panose="05000000000000000000" pitchFamily="2" charset="2"/>
              <a:buChar char="Ø"/>
            </a:pPr>
            <a:r>
              <a:rPr lang="en-US" dirty="0" err="1"/>
              <a:t>Dezvoltarea</a:t>
            </a:r>
            <a:r>
              <a:rPr lang="en-US" dirty="0"/>
              <a:t> </a:t>
            </a:r>
            <a:r>
              <a:rPr lang="en-US" dirty="0" err="1"/>
              <a:t>unui</a:t>
            </a:r>
            <a:r>
              <a:rPr lang="en-US" dirty="0"/>
              <a:t> </a:t>
            </a:r>
            <a:r>
              <a:rPr lang="en-US" dirty="0" err="1"/>
              <a:t>sistem</a:t>
            </a:r>
            <a:r>
              <a:rPr lang="en-US" dirty="0"/>
              <a:t> digital de </a:t>
            </a:r>
            <a:r>
              <a:rPr lang="en-US" dirty="0" err="1"/>
              <a:t>monitorizare</a:t>
            </a:r>
            <a:r>
              <a:rPr lang="en-US" dirty="0"/>
              <a:t> </a:t>
            </a:r>
            <a:r>
              <a:rPr lang="en-US" dirty="0" err="1"/>
              <a:t>și</a:t>
            </a:r>
            <a:r>
              <a:rPr lang="en-US" dirty="0"/>
              <a:t> control </a:t>
            </a:r>
            <a:r>
              <a:rPr lang="en-US" dirty="0" err="1"/>
              <a:t>integr</a:t>
            </a:r>
            <a:r>
              <a:rPr lang="ro-RO" dirty="0" err="1"/>
              <a:t>ează</a:t>
            </a:r>
            <a:r>
              <a:rPr lang="en-US" dirty="0"/>
              <a:t> </a:t>
            </a:r>
            <a:r>
              <a:rPr lang="en-US" dirty="0" err="1"/>
              <a:t>detecția</a:t>
            </a:r>
            <a:r>
              <a:rPr lang="en-US" dirty="0"/>
              <a:t> </a:t>
            </a:r>
            <a:r>
              <a:rPr lang="en-US" dirty="0" err="1"/>
              <a:t>în</a:t>
            </a:r>
            <a:r>
              <a:rPr lang="en-US" dirty="0"/>
              <a:t> </a:t>
            </a:r>
            <a:r>
              <a:rPr lang="en-US" dirty="0" err="1"/>
              <a:t>timp</a:t>
            </a:r>
            <a:r>
              <a:rPr lang="en-US" dirty="0"/>
              <a:t> real a </a:t>
            </a:r>
            <a:r>
              <a:rPr lang="en-US" dirty="0" err="1"/>
              <a:t>parametrilor</a:t>
            </a:r>
            <a:r>
              <a:rPr lang="en-US" dirty="0"/>
              <a:t>, </a:t>
            </a:r>
            <a:r>
              <a:rPr lang="en-US" dirty="0" err="1"/>
              <a:t>permițând</a:t>
            </a:r>
            <a:r>
              <a:rPr lang="en-US" dirty="0"/>
              <a:t> </a:t>
            </a:r>
            <a:r>
              <a:rPr lang="en-US" dirty="0" err="1"/>
              <a:t>totodată</a:t>
            </a:r>
            <a:r>
              <a:rPr lang="en-US" dirty="0"/>
              <a:t> </a:t>
            </a:r>
            <a:r>
              <a:rPr lang="en-US" dirty="0" err="1"/>
              <a:t>declanșarea</a:t>
            </a:r>
            <a:r>
              <a:rPr lang="en-US" dirty="0"/>
              <a:t> </a:t>
            </a:r>
            <a:r>
              <a:rPr lang="en-US" dirty="0" err="1"/>
              <a:t>unor</a:t>
            </a:r>
            <a:r>
              <a:rPr lang="en-US" dirty="0"/>
              <a:t> </a:t>
            </a:r>
            <a:r>
              <a:rPr lang="en-US" dirty="0" err="1"/>
              <a:t>procese</a:t>
            </a:r>
            <a:r>
              <a:rPr lang="en-US" dirty="0"/>
              <a:t> </a:t>
            </a:r>
            <a:r>
              <a:rPr lang="en-US" dirty="0" err="1"/>
              <a:t>automatizate</a:t>
            </a:r>
            <a:r>
              <a:rPr lang="en-US" dirty="0"/>
              <a:t> de </a:t>
            </a:r>
            <a:r>
              <a:rPr lang="en-US" dirty="0" err="1"/>
              <a:t>adiție</a:t>
            </a:r>
            <a:r>
              <a:rPr lang="en-US" dirty="0"/>
              <a:t> de </a:t>
            </a:r>
            <a:r>
              <a:rPr lang="en-US" dirty="0" err="1"/>
              <a:t>hrană</a:t>
            </a:r>
            <a:r>
              <a:rPr lang="en-US" dirty="0"/>
              <a:t>, </a:t>
            </a:r>
            <a:r>
              <a:rPr lang="en-US" dirty="0" err="1"/>
              <a:t>reglare</a:t>
            </a:r>
            <a:r>
              <a:rPr lang="en-US" dirty="0"/>
              <a:t> a pH-</a:t>
            </a:r>
            <a:r>
              <a:rPr lang="en-US" dirty="0" err="1"/>
              <a:t>ului</a:t>
            </a:r>
            <a:r>
              <a:rPr lang="en-US" dirty="0"/>
              <a:t>, </a:t>
            </a:r>
            <a:r>
              <a:rPr lang="en-US" dirty="0" err="1"/>
              <a:t>sau</a:t>
            </a:r>
            <a:r>
              <a:rPr lang="en-US" dirty="0"/>
              <a:t> </a:t>
            </a:r>
            <a:r>
              <a:rPr lang="en-US" dirty="0" err="1"/>
              <a:t>finalizarea</a:t>
            </a:r>
            <a:r>
              <a:rPr lang="en-US" dirty="0"/>
              <a:t> </a:t>
            </a:r>
            <a:r>
              <a:rPr lang="en-US" dirty="0" err="1"/>
              <a:t>procesului</a:t>
            </a:r>
            <a:r>
              <a:rPr lang="en-US" dirty="0"/>
              <a:t>.</a:t>
            </a:r>
            <a:endParaRPr lang="ro-RO" dirty="0"/>
          </a:p>
          <a:p>
            <a:pPr marL="285750" indent="-285750" algn="just">
              <a:buFont typeface="Wingdings" panose="05000000000000000000" pitchFamily="2" charset="2"/>
              <a:buChar char="Ø"/>
            </a:pPr>
            <a:endParaRPr lang="ro-RO" dirty="0"/>
          </a:p>
          <a:p>
            <a:pPr marL="285750" indent="-285750" algn="just">
              <a:buFont typeface="Wingdings" panose="05000000000000000000" pitchFamily="2" charset="2"/>
              <a:buChar char="Ø"/>
            </a:pPr>
            <a:r>
              <a:rPr lang="en-US" dirty="0"/>
              <a:t>Pe </a:t>
            </a:r>
            <a:r>
              <a:rPr lang="en-US" dirty="0" err="1"/>
              <a:t>lângă</a:t>
            </a:r>
            <a:r>
              <a:rPr lang="en-US" dirty="0"/>
              <a:t> </a:t>
            </a:r>
            <a:r>
              <a:rPr lang="en-US" dirty="0" err="1"/>
              <a:t>reducerea</a:t>
            </a:r>
            <a:r>
              <a:rPr lang="en-US" dirty="0"/>
              <a:t> </a:t>
            </a:r>
            <a:r>
              <a:rPr lang="en-US" dirty="0" err="1"/>
              <a:t>costurilor</a:t>
            </a:r>
            <a:r>
              <a:rPr lang="en-US" dirty="0"/>
              <a:t> cu </a:t>
            </a:r>
            <a:r>
              <a:rPr lang="en-US" dirty="0" err="1"/>
              <a:t>forța</a:t>
            </a:r>
            <a:r>
              <a:rPr lang="en-US" dirty="0"/>
              <a:t> de </a:t>
            </a:r>
            <a:r>
              <a:rPr lang="en-US" dirty="0" err="1"/>
              <a:t>muncă</a:t>
            </a:r>
            <a:r>
              <a:rPr lang="en-US" dirty="0"/>
              <a:t>, </a:t>
            </a:r>
            <a:r>
              <a:rPr lang="en-US" dirty="0" err="1"/>
              <a:t>automatizarea</a:t>
            </a:r>
            <a:r>
              <a:rPr lang="en-US" dirty="0"/>
              <a:t> reduce </a:t>
            </a:r>
            <a:r>
              <a:rPr lang="en-US" dirty="0" err="1"/>
              <a:t>foarte</a:t>
            </a:r>
            <a:r>
              <a:rPr lang="en-US" dirty="0"/>
              <a:t> </a:t>
            </a:r>
            <a:r>
              <a:rPr lang="en-US" dirty="0" err="1"/>
              <a:t>mult</a:t>
            </a:r>
            <a:r>
              <a:rPr lang="en-US" dirty="0"/>
              <a:t> </a:t>
            </a:r>
            <a:r>
              <a:rPr lang="en-US" dirty="0" err="1"/>
              <a:t>numărul</a:t>
            </a:r>
            <a:r>
              <a:rPr lang="en-US" dirty="0"/>
              <a:t> de </a:t>
            </a:r>
            <a:r>
              <a:rPr lang="en-US" dirty="0" err="1"/>
              <a:t>erori</a:t>
            </a:r>
            <a:r>
              <a:rPr lang="en-US" dirty="0"/>
              <a:t> care </a:t>
            </a:r>
            <a:r>
              <a:rPr lang="en-US" dirty="0" err="1"/>
              <a:t>trebuie</a:t>
            </a:r>
            <a:r>
              <a:rPr lang="en-US" dirty="0"/>
              <a:t> investigate, </a:t>
            </a:r>
            <a:r>
              <a:rPr lang="en-US" dirty="0" err="1"/>
              <a:t>timpul</a:t>
            </a:r>
            <a:r>
              <a:rPr lang="en-US" dirty="0"/>
              <a:t> </a:t>
            </a:r>
            <a:r>
              <a:rPr lang="en-US" dirty="0" err="1"/>
              <a:t>și</a:t>
            </a:r>
            <a:r>
              <a:rPr lang="en-US" dirty="0"/>
              <a:t> </a:t>
            </a:r>
            <a:r>
              <a:rPr lang="en-US" dirty="0" err="1"/>
              <a:t>serviciile</a:t>
            </a:r>
            <a:r>
              <a:rPr lang="en-US" dirty="0"/>
              <a:t> </a:t>
            </a:r>
            <a:r>
              <a:rPr lang="en-US" dirty="0" err="1"/>
              <a:t>specializate</a:t>
            </a:r>
            <a:r>
              <a:rPr lang="en-US" dirty="0"/>
              <a:t>. </a:t>
            </a:r>
            <a:r>
              <a:rPr lang="en-US" dirty="0" err="1"/>
              <a:t>În</a:t>
            </a:r>
            <a:r>
              <a:rPr lang="en-US" dirty="0"/>
              <a:t> </a:t>
            </a:r>
            <a:r>
              <a:rPr lang="en-US" dirty="0" err="1"/>
              <a:t>contextul</a:t>
            </a:r>
            <a:r>
              <a:rPr lang="en-US" dirty="0"/>
              <a:t> </a:t>
            </a:r>
            <a:r>
              <a:rPr lang="en-US" dirty="0" err="1"/>
              <a:t>degradării</a:t>
            </a:r>
            <a:r>
              <a:rPr lang="en-US" dirty="0"/>
              <a:t> </a:t>
            </a:r>
            <a:r>
              <a:rPr lang="en-US" dirty="0" err="1"/>
              <a:t>ecosistemelor</a:t>
            </a:r>
            <a:r>
              <a:rPr lang="en-US" dirty="0"/>
              <a:t>, </a:t>
            </a:r>
            <a:r>
              <a:rPr lang="en-US" dirty="0" err="1"/>
              <a:t>intensificarea</a:t>
            </a:r>
            <a:r>
              <a:rPr lang="en-US" dirty="0"/>
              <a:t> </a:t>
            </a:r>
            <a:r>
              <a:rPr lang="en-US" dirty="0" err="1"/>
              <a:t>efectelor</a:t>
            </a:r>
            <a:r>
              <a:rPr lang="en-US" dirty="0"/>
              <a:t> </a:t>
            </a:r>
            <a:r>
              <a:rPr lang="en-US" dirty="0" err="1"/>
              <a:t>schimbărilor</a:t>
            </a:r>
            <a:r>
              <a:rPr lang="en-US" dirty="0"/>
              <a:t> </a:t>
            </a:r>
            <a:r>
              <a:rPr lang="en-US" dirty="0" err="1"/>
              <a:t>climatice</a:t>
            </a:r>
            <a:r>
              <a:rPr lang="en-US" dirty="0"/>
              <a:t>, </a:t>
            </a:r>
            <a:r>
              <a:rPr lang="en-US" dirty="0" err="1"/>
              <a:t>eroziunea</a:t>
            </a:r>
            <a:r>
              <a:rPr lang="en-US" dirty="0"/>
              <a:t> </a:t>
            </a:r>
            <a:r>
              <a:rPr lang="en-US" dirty="0" err="1"/>
              <a:t>solului</a:t>
            </a:r>
            <a:r>
              <a:rPr lang="en-US" dirty="0"/>
              <a:t>, </a:t>
            </a:r>
            <a:r>
              <a:rPr lang="en-US" dirty="0" err="1"/>
              <a:t>deșertificarea</a:t>
            </a:r>
            <a:r>
              <a:rPr lang="en-US" dirty="0"/>
              <a:t> </a:t>
            </a:r>
            <a:r>
              <a:rPr lang="en-US" dirty="0" err="1"/>
              <a:t>și</a:t>
            </a:r>
            <a:r>
              <a:rPr lang="en-US" dirty="0"/>
              <a:t> </a:t>
            </a:r>
            <a:r>
              <a:rPr lang="en-US" dirty="0" err="1"/>
              <a:t>pierderea</a:t>
            </a:r>
            <a:r>
              <a:rPr lang="en-US" dirty="0"/>
              <a:t> </a:t>
            </a:r>
            <a:r>
              <a:rPr lang="en-US" dirty="0" err="1"/>
              <a:t>biodiversității</a:t>
            </a:r>
            <a:r>
              <a:rPr lang="en-US" dirty="0"/>
              <a:t>, </a:t>
            </a:r>
            <a:r>
              <a:rPr lang="en-US" dirty="0" err="1"/>
              <a:t>utilizarea</a:t>
            </a:r>
            <a:r>
              <a:rPr lang="en-US" dirty="0"/>
              <a:t> </a:t>
            </a:r>
            <a:r>
              <a:rPr lang="en-US" dirty="0" err="1"/>
              <a:t>unor</a:t>
            </a:r>
            <a:r>
              <a:rPr lang="en-US" dirty="0"/>
              <a:t> </a:t>
            </a:r>
            <a:r>
              <a:rPr lang="en-US" dirty="0" err="1"/>
              <a:t>amestecuri</a:t>
            </a:r>
            <a:r>
              <a:rPr lang="en-US" dirty="0"/>
              <a:t> de </a:t>
            </a:r>
            <a:r>
              <a:rPr lang="en-US" dirty="0" err="1"/>
              <a:t>nutrienţi</a:t>
            </a:r>
            <a:r>
              <a:rPr lang="en-US" dirty="0"/>
              <a:t> </a:t>
            </a:r>
            <a:r>
              <a:rPr lang="en-US" dirty="0" err="1"/>
              <a:t>naturali</a:t>
            </a:r>
            <a:r>
              <a:rPr lang="en-US" dirty="0"/>
              <a:t> </a:t>
            </a:r>
            <a:r>
              <a:rPr lang="en-US" dirty="0" err="1"/>
              <a:t>și</a:t>
            </a:r>
            <a:r>
              <a:rPr lang="en-US" dirty="0"/>
              <a:t> </a:t>
            </a:r>
            <a:r>
              <a:rPr lang="en-US" dirty="0" err="1"/>
              <a:t>microorganisme</a:t>
            </a:r>
            <a:r>
              <a:rPr lang="en-US" dirty="0"/>
              <a:t> ca </a:t>
            </a:r>
            <a:r>
              <a:rPr lang="en-US" dirty="0" err="1"/>
              <a:t>biofertilizanţi</a:t>
            </a:r>
            <a:r>
              <a:rPr lang="en-US" dirty="0"/>
              <a:t> a </a:t>
            </a:r>
            <a:r>
              <a:rPr lang="en-US" dirty="0" err="1"/>
              <a:t>devenit</a:t>
            </a:r>
            <a:r>
              <a:rPr lang="en-US" dirty="0"/>
              <a:t> un </a:t>
            </a:r>
            <a:r>
              <a:rPr lang="en-US" dirty="0" err="1"/>
              <a:t>obiectiv</a:t>
            </a:r>
            <a:r>
              <a:rPr lang="en-US" dirty="0"/>
              <a:t> strategic </a:t>
            </a:r>
            <a:r>
              <a:rPr lang="en-US" dirty="0" err="1"/>
              <a:t>în</a:t>
            </a:r>
            <a:r>
              <a:rPr lang="en-US" dirty="0"/>
              <a:t> </a:t>
            </a:r>
            <a:r>
              <a:rPr lang="en-US" dirty="0" err="1"/>
              <a:t>agricultură</a:t>
            </a:r>
            <a:r>
              <a:rPr lang="en-US" dirty="0"/>
              <a:t>. </a:t>
            </a:r>
            <a:endParaRPr lang="ro-RO" dirty="0"/>
          </a:p>
        </p:txBody>
      </p:sp>
    </p:spTree>
    <p:extLst>
      <p:ext uri="{BB962C8B-B14F-4D97-AF65-F5344CB8AC3E}">
        <p14:creationId xmlns:p14="http://schemas.microsoft.com/office/powerpoint/2010/main" val="94856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FBA73A82-4333-4669-E94B-7DC9813BE777}"/>
              </a:ext>
            </a:extLst>
          </p:cNvPr>
          <p:cNvGraphicFramePr>
            <a:graphicFrameLocks noGrp="1"/>
          </p:cNvGraphicFramePr>
          <p:nvPr>
            <p:extLst>
              <p:ext uri="{D42A27DB-BD31-4B8C-83A1-F6EECF244321}">
                <p14:modId xmlns:p14="http://schemas.microsoft.com/office/powerpoint/2010/main" val="2976235235"/>
              </p:ext>
            </p:extLst>
          </p:nvPr>
        </p:nvGraphicFramePr>
        <p:xfrm>
          <a:off x="0" y="454917"/>
          <a:ext cx="4825904" cy="6313925"/>
        </p:xfrm>
        <a:graphic>
          <a:graphicData uri="http://schemas.openxmlformats.org/drawingml/2006/table">
            <a:tbl>
              <a:tblPr firstRow="1" firstCol="1" bandRow="1"/>
              <a:tblGrid>
                <a:gridCol w="1379618">
                  <a:extLst>
                    <a:ext uri="{9D8B030D-6E8A-4147-A177-3AD203B41FA5}">
                      <a16:colId xmlns:a16="http://schemas.microsoft.com/office/drawing/2014/main" val="2749396711"/>
                    </a:ext>
                  </a:extLst>
                </a:gridCol>
                <a:gridCol w="2121383">
                  <a:extLst>
                    <a:ext uri="{9D8B030D-6E8A-4147-A177-3AD203B41FA5}">
                      <a16:colId xmlns:a16="http://schemas.microsoft.com/office/drawing/2014/main" val="1788344778"/>
                    </a:ext>
                  </a:extLst>
                </a:gridCol>
                <a:gridCol w="1324903">
                  <a:extLst>
                    <a:ext uri="{9D8B030D-6E8A-4147-A177-3AD203B41FA5}">
                      <a16:colId xmlns:a16="http://schemas.microsoft.com/office/drawing/2014/main" val="2738401884"/>
                    </a:ext>
                  </a:extLst>
                </a:gridCol>
              </a:tblGrid>
              <a:tr h="169529">
                <a:tc>
                  <a:txBody>
                    <a:bodyPr/>
                    <a:lstStyle/>
                    <a:p>
                      <a:pPr algn="ctr">
                        <a:lnSpc>
                          <a:spcPct val="105000"/>
                        </a:lnSpc>
                      </a:pPr>
                      <a:r>
                        <a:rPr lang="ro-RO" sz="1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Componenta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5000"/>
                        </a:lnSpc>
                      </a:pPr>
                      <a:r>
                        <a:rPr lang="ro-RO"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Caracteristica</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5000"/>
                        </a:lnSpc>
                      </a:pPr>
                      <a:r>
                        <a:rPr lang="ro-RO" sz="1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Valoare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676841723"/>
                  </a:ext>
                </a:extLst>
              </a:tr>
              <a:tr h="169529">
                <a:tc rowSpan="6">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Ventilator in-line de tubulatură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Diametru, mm</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40574644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Tip motor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 01</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211938702"/>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consumată,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282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620944951"/>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Turație, (variabilă), rot/min</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2440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55123776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Debitul max., mc/h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2960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0404215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max., kW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394881996"/>
                  </a:ext>
                </a:extLst>
              </a:tr>
              <a:tr h="169529">
                <a:tc rowSpan="6">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Pompa de circulație 32-60-180</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 maxim, mc/h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064489995"/>
                  </a:ext>
                </a:extLst>
              </a:tr>
              <a:tr h="172861">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Temperatura maximă a apei, °C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21854447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maximă, bar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90104475"/>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Clasa de protecție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 44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0996115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consumată (I / II / III),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135 / 190 / 245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0132599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Racorduri hidraulice, țoli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 1 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60771500"/>
                  </a:ext>
                </a:extLst>
              </a:tr>
              <a:tr h="169529">
                <a:tc rowSpan="5">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Electrovalva de apă</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 filet, țoli</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97160869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Poziție fără tensiune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normal inchis</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125622247"/>
                  </a:ext>
                </a:extLst>
              </a:tr>
              <a:tr h="169529">
                <a:tc vMerge="1">
                  <a:txBody>
                    <a:bodyPr/>
                    <a:lstStyle/>
                    <a:p>
                      <a:endParaRPr lang="ro-RO"/>
                    </a:p>
                  </a:txBody>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de operare maximă,  bar</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19574272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absorbită c.a, VA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80490478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Tensiunea de alimentare, Vca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270107918"/>
                  </a:ext>
                </a:extLst>
              </a:tr>
              <a:tr h="169529">
                <a:tc rowSpan="6">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Pompa periferică de presiune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Alimentare, V / HZ</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220 / 50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564130811"/>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5432360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Clasa de protectie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 54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0117728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maximă, bar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91606581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 maxim, l/min</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1213685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 aspirație / refulare, țoli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309491427"/>
                  </a:ext>
                </a:extLst>
              </a:tr>
              <a:tr h="350621">
                <a:tc rowSpan="5">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Traductor de umiditate și temperatură</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Domeniul de măsură %, °C</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0…..100 RH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0....50 temperatură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36657785"/>
                  </a:ext>
                </a:extLst>
              </a:tr>
              <a:tr h="353952">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Precizia, %, °C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RH la 23°C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la 10...40°C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169224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Ieșire analogică V / mA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 / 4-20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03171505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Alimentare, Vcc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12...24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21519576"/>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Grad de protecție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IP54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999801465"/>
                  </a:ext>
                </a:extLst>
              </a:tr>
              <a:tr h="169529">
                <a:tc rowSpan="3">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Izolație</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Material</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spumă elastomerică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4945194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Conductivitate termică, W/(m·K)</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0,036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48461398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Grosime, mm</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15124405"/>
                  </a:ext>
                </a:extLst>
              </a:tr>
              <a:tr h="169529">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Perete colector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Suprafața desfășurată, m</a:t>
                      </a:r>
                      <a:r>
                        <a:rPr lang="ro-RO" sz="1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553863110"/>
                  </a:ext>
                </a:extLst>
              </a:tr>
              <a:tr h="350621">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Camera de umidificare aerului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Volum, m</a:t>
                      </a:r>
                      <a:r>
                        <a:rPr lang="ro-RO" sz="1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00493688"/>
                  </a:ext>
                </a:extLst>
              </a:tr>
            </a:tbl>
          </a:graphicData>
        </a:graphic>
      </p:graphicFrame>
      <p:sp>
        <p:nvSpPr>
          <p:cNvPr id="3" name="TextBox 2">
            <a:extLst>
              <a:ext uri="{FF2B5EF4-FFF2-40B4-BE49-F238E27FC236}">
                <a16:creationId xmlns:a16="http://schemas.microsoft.com/office/drawing/2014/main" id="{A372A0FC-70C7-7F39-3348-46DE6ADB97CC}"/>
              </a:ext>
            </a:extLst>
          </p:cNvPr>
          <p:cNvSpPr txBox="1"/>
          <p:nvPr/>
        </p:nvSpPr>
        <p:spPr>
          <a:xfrm>
            <a:off x="0" y="9938"/>
            <a:ext cx="5159008" cy="307777"/>
          </a:xfrm>
          <a:prstGeom prst="rect">
            <a:avLst/>
          </a:prstGeom>
          <a:noFill/>
        </p:spPr>
        <p:txBody>
          <a:bodyPr wrap="square">
            <a:spAutoFit/>
          </a:bodyPr>
          <a:lstStyle/>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Principalele caracteristici tehnice </a:t>
            </a:r>
          </a:p>
        </p:txBody>
      </p:sp>
      <p:sp>
        <p:nvSpPr>
          <p:cNvPr id="7" name="TextBox 6">
            <a:extLst>
              <a:ext uri="{FF2B5EF4-FFF2-40B4-BE49-F238E27FC236}">
                <a16:creationId xmlns:a16="http://schemas.microsoft.com/office/drawing/2014/main" id="{01407F5D-0C94-7AFB-EF4A-E428B1FA6A81}"/>
              </a:ext>
            </a:extLst>
          </p:cNvPr>
          <p:cNvSpPr txBox="1"/>
          <p:nvPr/>
        </p:nvSpPr>
        <p:spPr>
          <a:xfrm>
            <a:off x="5002306" y="315071"/>
            <a:ext cx="7189694" cy="4121128"/>
          </a:xfrm>
          <a:prstGeom prst="rect">
            <a:avLst/>
          </a:prstGeom>
          <a:noFill/>
        </p:spPr>
        <p:txBody>
          <a:bodyPr wrap="square">
            <a:spAutoFit/>
          </a:bodyPr>
          <a:lstStyle/>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Determinarea debitului de aer refulat de ventilatorul in-line de tubulatură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 realizat în modul de lucru manual al instalației,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oprit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171450" marR="0" lvl="0" indent="-171450" algn="just" defTabSz="914400" rtl="0" eaLnBrk="0" fontAlgn="base" latinLnBrk="0" hangingPunct="0">
              <a:lnSpc>
                <a:spcPct val="85000"/>
              </a:lnSpc>
              <a:spcBef>
                <a:spcPct val="0"/>
              </a:spcBef>
              <a:spcAft>
                <a:spcPts val="0"/>
              </a:spcAft>
              <a:buClrTx/>
              <a:buSzTx/>
              <a:buFontTx/>
              <a:buChar char="-"/>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Poziția pompei periferice de presiune: 		oprit</a:t>
            </a:r>
          </a:p>
          <a:p>
            <a:pPr marR="0" lvl="0" algn="just" defTabSz="914400" rtl="0" eaLnBrk="0" fontAlgn="base" latinLnBrk="0" hangingPunct="0">
              <a:lnSpc>
                <a:spcPct val="85000"/>
              </a:lnSpc>
              <a:spcBef>
                <a:spcPct val="0"/>
              </a:spcBef>
              <a:spcAft>
                <a:spcPts val="0"/>
              </a:spcAft>
              <a:buClrTx/>
              <a:buSzTx/>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Măsurarea temperaturii și umidității jeturilor de aer la ieșirea din tubulatura de aer cald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 realizat cu termohigrometrul digital P330, în modul de lucru manual al instalației,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Turația ventilatorului: 				25%, 50%, 75% din turația max.</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periferice de presiune: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Temperatura apei calde din puffer: 			22°C</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Temperatura aerului din interiorul solarului:		21°C</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Umiditatea relativă a aerului din interiorul solarului</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56%.</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Consumul de energie electrică al sistemului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 fost măsurat cu ajutorul contorului monofazic digital DRS-201D, care a fost montat pe circuitul de alimentare. Consumul de energie electrică al sistemului s-a realizat în modul de lucru manual,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Turația ventilatorului: 			25%, 50%, 75%, 100% din turația max.</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periferice de presiune: 		pornit.</a:t>
            </a:r>
            <a:endParaRPr lang="ro-RO"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3AAB11-4A88-3DA8-90E9-71418D4B4B02}"/>
              </a:ext>
            </a:extLst>
          </p:cNvPr>
          <p:cNvSpPr txBox="1"/>
          <p:nvPr/>
        </p:nvSpPr>
        <p:spPr>
          <a:xfrm>
            <a:off x="5092750" y="4564680"/>
            <a:ext cx="2943883" cy="261610"/>
          </a:xfrm>
          <a:prstGeom prst="rect">
            <a:avLst/>
          </a:prstGeom>
          <a:noFill/>
        </p:spPr>
        <p:txBody>
          <a:bodyPr wrap="square">
            <a:spAutoFit/>
          </a:bodyPr>
          <a:lstStyle/>
          <a:p>
            <a:r>
              <a:rPr lang="ro-RO" sz="11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Determinarea indicatorilor agrometeorologici </a:t>
            </a:r>
          </a:p>
        </p:txBody>
      </p:sp>
      <p:pic>
        <p:nvPicPr>
          <p:cNvPr id="10" name="Imagine 2">
            <a:extLst>
              <a:ext uri="{FF2B5EF4-FFF2-40B4-BE49-F238E27FC236}">
                <a16:creationId xmlns:a16="http://schemas.microsoft.com/office/drawing/2014/main" id="{08804FCD-547C-D2B5-EAD2-91F540B34EFB}"/>
              </a:ext>
            </a:extLst>
          </p:cNvPr>
          <p:cNvPicPr>
            <a:picLocks noChangeAspect="1"/>
          </p:cNvPicPr>
          <p:nvPr/>
        </p:nvPicPr>
        <p:blipFill>
          <a:blip r:embed="rId2" cstate="print"/>
          <a:srcRect r="7698" b="891"/>
          <a:stretch>
            <a:fillRect/>
          </a:stretch>
        </p:blipFill>
        <p:spPr bwMode="auto">
          <a:xfrm>
            <a:off x="5002306" y="4826290"/>
            <a:ext cx="3124772" cy="1933069"/>
          </a:xfrm>
          <a:prstGeom prst="rect">
            <a:avLst/>
          </a:prstGeom>
          <a:noFill/>
          <a:ln w="9525">
            <a:noFill/>
            <a:miter lim="800000"/>
            <a:headEnd/>
            <a:tailEnd/>
          </a:ln>
        </p:spPr>
      </p:pic>
      <p:pic>
        <p:nvPicPr>
          <p:cNvPr id="11" name="Picture 10">
            <a:extLst>
              <a:ext uri="{FF2B5EF4-FFF2-40B4-BE49-F238E27FC236}">
                <a16:creationId xmlns:a16="http://schemas.microsoft.com/office/drawing/2014/main" id="{A017231E-5CB7-8D54-E791-4FA426D4C0D8}"/>
              </a:ext>
            </a:extLst>
          </p:cNvPr>
          <p:cNvPicPr>
            <a:picLocks noChangeAspect="1"/>
          </p:cNvPicPr>
          <p:nvPr/>
        </p:nvPicPr>
        <p:blipFill>
          <a:blip r:embed="rId3"/>
          <a:stretch>
            <a:fillRect/>
          </a:stretch>
        </p:blipFill>
        <p:spPr>
          <a:xfrm>
            <a:off x="8636584" y="4835773"/>
            <a:ext cx="3400882" cy="1933069"/>
          </a:xfrm>
          <a:prstGeom prst="rect">
            <a:avLst/>
          </a:prstGeom>
        </p:spPr>
      </p:pic>
      <p:sp>
        <p:nvSpPr>
          <p:cNvPr id="12" name="TextBox 11">
            <a:extLst>
              <a:ext uri="{FF2B5EF4-FFF2-40B4-BE49-F238E27FC236}">
                <a16:creationId xmlns:a16="http://schemas.microsoft.com/office/drawing/2014/main" id="{7C8E4890-56C2-23B5-F864-287316CE8D43}"/>
              </a:ext>
            </a:extLst>
          </p:cNvPr>
          <p:cNvSpPr txBox="1"/>
          <p:nvPr/>
        </p:nvSpPr>
        <p:spPr>
          <a:xfrm>
            <a:off x="9093583" y="4564680"/>
            <a:ext cx="2943883" cy="261610"/>
          </a:xfrm>
          <a:prstGeom prst="rect">
            <a:avLst/>
          </a:prstGeom>
          <a:noFill/>
        </p:spPr>
        <p:txBody>
          <a:bodyPr wrap="square">
            <a:spAutoFit/>
          </a:bodyPr>
          <a:lstStyle/>
          <a:p>
            <a:r>
              <a:rPr lang="ro-RO" sz="11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Determinarea indicatorilor calitativi</a:t>
            </a:r>
          </a:p>
        </p:txBody>
      </p:sp>
      <p:sp>
        <p:nvSpPr>
          <p:cNvPr id="13" name="TextBox 12">
            <a:extLst>
              <a:ext uri="{FF2B5EF4-FFF2-40B4-BE49-F238E27FC236}">
                <a16:creationId xmlns:a16="http://schemas.microsoft.com/office/drawing/2014/main" id="{2BDB7849-6B3C-9A57-4AFE-71AFA5137D2B}"/>
              </a:ext>
            </a:extLst>
          </p:cNvPr>
          <p:cNvSpPr txBox="1"/>
          <p:nvPr/>
        </p:nvSpPr>
        <p:spPr>
          <a:xfrm>
            <a:off x="5418370" y="9938"/>
            <a:ext cx="6773630" cy="307777"/>
          </a:xfrm>
          <a:prstGeom prst="rect">
            <a:avLst/>
          </a:prstGeom>
          <a:noFill/>
        </p:spPr>
        <p:txBody>
          <a:bodyPr wrap="square">
            <a:spAutoFit/>
          </a:bodyPr>
          <a:lstStyle/>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Sinteza rezultatelor obţinute la experimentare</a:t>
            </a:r>
          </a:p>
        </p:txBody>
      </p:sp>
    </p:spTree>
    <p:extLst>
      <p:ext uri="{BB962C8B-B14F-4D97-AF65-F5344CB8AC3E}">
        <p14:creationId xmlns:p14="http://schemas.microsoft.com/office/powerpoint/2010/main" val="110418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910AF4-FAAF-4EB8-A4F7-AB99BABAD8C4}"/>
              </a:ext>
            </a:extLst>
          </p:cNvPr>
          <p:cNvSpPr txBox="1"/>
          <p:nvPr/>
        </p:nvSpPr>
        <p:spPr>
          <a:xfrm>
            <a:off x="0" y="517803"/>
            <a:ext cx="12192000" cy="2462213"/>
          </a:xfrm>
          <a:prstGeom prst="rect">
            <a:avLst/>
          </a:prstGeom>
          <a:noFill/>
        </p:spPr>
        <p:txBody>
          <a:bodyPr wrap="square">
            <a:spAutoFit/>
          </a:bodyPr>
          <a:lstStyle/>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Chiar dacă agricultura ecologică are o mulțime de beneficii comparativ cu metoda convențională de producere, una dintre principalele probleme ce pot parveni în timpul producerii este eroziunea și degradarea solului, apărute în urma trecerilor repetate a utilajelor agricole. </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Astfel, agricultorii trebuie să se orienteze spre reducerea substanțială a lucrărilor solului, intervenind doar la necesitate.</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Unul dintre cele mai eficiente sisteme de întreținere a solului în vii și livezi este înierbarea spațiului dintre rânduri. </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Ținând cont de clima temperată, seceta ce persisită în ultimii ani, dar și gradul de eroziune a solurilor din țară, acest sistem este optim pentru plantațiile multianuale.</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Înierbarea solului în vii și livezi vă asigură:</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Accesul tehnicii în livezi după ploi;</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Îmbunătățirea structurii solului, porozității;</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Activarea microorganismele din sol;</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Datorită descompunerii materiei organice crește procentul de humus în sol;</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Previne eroziunea solului, mai ales pentru terenurile în pantă.</a:t>
            </a:r>
          </a:p>
        </p:txBody>
      </p:sp>
      <p:sp>
        <p:nvSpPr>
          <p:cNvPr id="5" name="TextBox 4">
            <a:extLst>
              <a:ext uri="{FF2B5EF4-FFF2-40B4-BE49-F238E27FC236}">
                <a16:creationId xmlns:a16="http://schemas.microsoft.com/office/drawing/2014/main" id="{24B259CD-A9C7-130F-B962-12E844ABD6A6}"/>
              </a:ext>
            </a:extLst>
          </p:cNvPr>
          <p:cNvSpPr txBox="1"/>
          <p:nvPr/>
        </p:nvSpPr>
        <p:spPr>
          <a:xfrm>
            <a:off x="0" y="0"/>
            <a:ext cx="12192000" cy="584775"/>
          </a:xfrm>
          <a:prstGeom prst="rect">
            <a:avLst/>
          </a:prstGeom>
          <a:noFill/>
        </p:spPr>
        <p:txBody>
          <a:bodyPr wrap="square">
            <a:spAutoFit/>
          </a:bodyPr>
          <a:lstStyle/>
          <a:p>
            <a:pPr algn="ctr">
              <a:defRPr/>
            </a:pPr>
            <a:r>
              <a:rPr lang="ro-RO" sz="1600" b="1" dirty="0">
                <a:solidFill>
                  <a:srgbClr val="FF0000"/>
                </a:solidFill>
                <a:effectLst>
                  <a:outerShdw blurRad="38100" dist="38100" dir="2700000" algn="tl">
                    <a:srgbClr val="000000">
                      <a:alpha val="43137"/>
                    </a:srgbClr>
                  </a:outerShdw>
                </a:effectLst>
                <a:latin typeface="Times New Roman" panose="02020603050405020304" pitchFamily="18" charset="0"/>
              </a:rPr>
              <a:t>TEHNOLOGIE INOVATIVĂ DE ÎNIERBARE A INTERVALULUI DINTRE RÂNDURILE DE VIȚĂ DE VIE ȘI POMI FRUCTIFERI PENTRU EVITAREA DEGRADĂRII STRUCTURII SOLULUI </a:t>
            </a:r>
          </a:p>
        </p:txBody>
      </p:sp>
      <p:pic>
        <p:nvPicPr>
          <p:cNvPr id="6" name="Picture 5">
            <a:extLst>
              <a:ext uri="{FF2B5EF4-FFF2-40B4-BE49-F238E27FC236}">
                <a16:creationId xmlns:a16="http://schemas.microsoft.com/office/drawing/2014/main" id="{DC75CB9F-7077-0E5A-578A-7593A23306FF}"/>
              </a:ext>
            </a:extLst>
          </p:cNvPr>
          <p:cNvPicPr>
            <a:picLocks noChangeAspect="1"/>
          </p:cNvPicPr>
          <p:nvPr/>
        </p:nvPicPr>
        <p:blipFill>
          <a:blip r:embed="rId2"/>
          <a:stretch>
            <a:fillRect/>
          </a:stretch>
        </p:blipFill>
        <p:spPr>
          <a:xfrm>
            <a:off x="2971800" y="2980016"/>
            <a:ext cx="6703314" cy="3800159"/>
          </a:xfrm>
          <a:prstGeom prst="rect">
            <a:avLst/>
          </a:prstGeom>
        </p:spPr>
      </p:pic>
    </p:spTree>
    <p:extLst>
      <p:ext uri="{BB962C8B-B14F-4D97-AF65-F5344CB8AC3E}">
        <p14:creationId xmlns:p14="http://schemas.microsoft.com/office/powerpoint/2010/main" val="2036389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1410D-E207-41E3-F078-315F35936912}"/>
              </a:ext>
            </a:extLst>
          </p:cNvPr>
          <p:cNvSpPr txBox="1"/>
          <p:nvPr/>
        </p:nvSpPr>
        <p:spPr>
          <a:xfrm>
            <a:off x="0" y="0"/>
            <a:ext cx="12192000" cy="640496"/>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echipamentelor pentru însămânțarea spațiului dintre rânduri</a:t>
            </a:r>
          </a:p>
          <a:p>
            <a:pPr>
              <a:lnSpc>
                <a:spcPct val="107000"/>
              </a:lnSpc>
              <a:spcAft>
                <a:spcPts val="800"/>
              </a:spcAft>
            </a:pPr>
            <a:endPar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pic>
        <p:nvPicPr>
          <p:cNvPr id="5" name="Picture 4">
            <a:extLst>
              <a:ext uri="{FF2B5EF4-FFF2-40B4-BE49-F238E27FC236}">
                <a16:creationId xmlns:a16="http://schemas.microsoft.com/office/drawing/2014/main" id="{42CDF5F0-2BE1-E1A9-2E36-0005519EAD7C}"/>
              </a:ext>
            </a:extLst>
          </p:cNvPr>
          <p:cNvPicPr>
            <a:picLocks noChangeAspect="1"/>
          </p:cNvPicPr>
          <p:nvPr/>
        </p:nvPicPr>
        <p:blipFill>
          <a:blip r:embed="rId2"/>
          <a:stretch>
            <a:fillRect/>
          </a:stretch>
        </p:blipFill>
        <p:spPr>
          <a:xfrm>
            <a:off x="127368" y="636985"/>
            <a:ext cx="3604379" cy="2288955"/>
          </a:xfrm>
          <a:prstGeom prst="rect">
            <a:avLst/>
          </a:prstGeom>
        </p:spPr>
      </p:pic>
      <p:sp>
        <p:nvSpPr>
          <p:cNvPr id="7" name="TextBox 6">
            <a:extLst>
              <a:ext uri="{FF2B5EF4-FFF2-40B4-BE49-F238E27FC236}">
                <a16:creationId xmlns:a16="http://schemas.microsoft.com/office/drawing/2014/main" id="{32871157-264B-84A9-58B0-A9E55954EBFE}"/>
              </a:ext>
            </a:extLst>
          </p:cNvPr>
          <p:cNvSpPr txBox="1"/>
          <p:nvPr/>
        </p:nvSpPr>
        <p:spPr>
          <a:xfrm>
            <a:off x="0" y="359986"/>
            <a:ext cx="5870447" cy="276999"/>
          </a:xfrm>
          <a:prstGeom prst="rect">
            <a:avLst/>
          </a:prstGeom>
          <a:noFill/>
        </p:spPr>
        <p:txBody>
          <a:bodyPr wrap="square">
            <a:spAutoFit/>
          </a:bodyPr>
          <a:lstStyle/>
          <a:p>
            <a:r>
              <a:rPr lang="ro-RO" sz="1200" b="1" i="0" u="none" strike="noStrike" baseline="0" dirty="0">
                <a:effectLst>
                  <a:outerShdw blurRad="38100" dist="38100" dir="2700000" algn="tl">
                    <a:srgbClr val="000000">
                      <a:alpha val="43137"/>
                    </a:srgbClr>
                  </a:outerShdw>
                </a:effectLst>
                <a:latin typeface="ClanPro-Bold"/>
              </a:rPr>
              <a:t>Semănătoare GreenManager </a:t>
            </a:r>
            <a:r>
              <a:rPr lang="ro-RO" sz="1200" b="1" dirty="0">
                <a:effectLst>
                  <a:outerShdw blurRad="38100" dist="38100" dir="2700000" algn="tl">
                    <a:srgbClr val="000000">
                      <a:alpha val="43137"/>
                    </a:srgbClr>
                  </a:outerShdw>
                </a:effectLst>
                <a:latin typeface="ClanPro-Bold"/>
              </a:rPr>
              <a:t>de</a:t>
            </a:r>
            <a:r>
              <a:rPr lang="ro-RO" sz="1200" b="1" i="0" u="none" strike="noStrike" baseline="0" dirty="0">
                <a:effectLst>
                  <a:outerShdw blurRad="38100" dist="38100" dir="2700000" algn="tl">
                    <a:srgbClr val="000000">
                      <a:alpha val="43137"/>
                    </a:srgbClr>
                  </a:outerShdw>
                </a:effectLst>
                <a:latin typeface="ClanPro-Bold"/>
              </a:rPr>
              <a:t> la firma </a:t>
            </a:r>
            <a:r>
              <a:rPr lang="ro-RO" sz="1200" b="1" dirty="0">
                <a:effectLst>
                  <a:outerShdw blurRad="38100" dist="38100" dir="2700000" algn="tl">
                    <a:srgbClr val="000000">
                      <a:alpha val="43137"/>
                    </a:srgbClr>
                  </a:outerShdw>
                </a:effectLst>
                <a:latin typeface="ClanPro-Bold"/>
              </a:rPr>
              <a:t>GÜTTLER GmbH din Germania</a:t>
            </a:r>
          </a:p>
        </p:txBody>
      </p:sp>
      <p:pic>
        <p:nvPicPr>
          <p:cNvPr id="9" name="Picture 8">
            <a:extLst>
              <a:ext uri="{FF2B5EF4-FFF2-40B4-BE49-F238E27FC236}">
                <a16:creationId xmlns:a16="http://schemas.microsoft.com/office/drawing/2014/main" id="{7ED826C9-7428-DE1E-DA0D-CA799980A6E9}"/>
              </a:ext>
            </a:extLst>
          </p:cNvPr>
          <p:cNvPicPr>
            <a:picLocks noChangeAspect="1"/>
          </p:cNvPicPr>
          <p:nvPr/>
        </p:nvPicPr>
        <p:blipFill>
          <a:blip r:embed="rId3"/>
          <a:stretch>
            <a:fillRect/>
          </a:stretch>
        </p:blipFill>
        <p:spPr>
          <a:xfrm>
            <a:off x="237564" y="3935015"/>
            <a:ext cx="2115671" cy="2286000"/>
          </a:xfrm>
          <a:prstGeom prst="rect">
            <a:avLst/>
          </a:prstGeom>
        </p:spPr>
      </p:pic>
      <p:pic>
        <p:nvPicPr>
          <p:cNvPr id="11" name="Picture 10">
            <a:extLst>
              <a:ext uri="{FF2B5EF4-FFF2-40B4-BE49-F238E27FC236}">
                <a16:creationId xmlns:a16="http://schemas.microsoft.com/office/drawing/2014/main" id="{71D42118-BEE8-59A2-30B0-A881B2ED2AB1}"/>
              </a:ext>
            </a:extLst>
          </p:cNvPr>
          <p:cNvPicPr>
            <a:picLocks noChangeAspect="1"/>
          </p:cNvPicPr>
          <p:nvPr/>
        </p:nvPicPr>
        <p:blipFill>
          <a:blip r:embed="rId4"/>
          <a:stretch>
            <a:fillRect/>
          </a:stretch>
        </p:blipFill>
        <p:spPr>
          <a:xfrm>
            <a:off x="2657841" y="3935014"/>
            <a:ext cx="3604379" cy="2285999"/>
          </a:xfrm>
          <a:prstGeom prst="rect">
            <a:avLst/>
          </a:prstGeom>
        </p:spPr>
      </p:pic>
      <p:sp>
        <p:nvSpPr>
          <p:cNvPr id="13" name="TextBox 12">
            <a:extLst>
              <a:ext uri="{FF2B5EF4-FFF2-40B4-BE49-F238E27FC236}">
                <a16:creationId xmlns:a16="http://schemas.microsoft.com/office/drawing/2014/main" id="{151414BF-4D41-4E12-3666-6AC72D56FB1C}"/>
              </a:ext>
            </a:extLst>
          </p:cNvPr>
          <p:cNvSpPr txBox="1"/>
          <p:nvPr/>
        </p:nvSpPr>
        <p:spPr>
          <a:xfrm>
            <a:off x="56181" y="6221013"/>
            <a:ext cx="2297054" cy="461665"/>
          </a:xfrm>
          <a:prstGeom prst="rect">
            <a:avLst/>
          </a:prstGeom>
          <a:noFill/>
        </p:spPr>
        <p:txBody>
          <a:bodyPr wrap="square">
            <a:spAutoFit/>
          </a:bodyPr>
          <a:lstStyle/>
          <a:p>
            <a:pPr algn="ctr"/>
            <a:r>
              <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înierbare a intervalului </a:t>
            </a:r>
          </a:p>
          <a:p>
            <a:pPr algn="ctr"/>
            <a:r>
              <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dintre rândurile de viță de vie</a:t>
            </a:r>
          </a:p>
        </p:txBody>
      </p:sp>
      <p:sp>
        <p:nvSpPr>
          <p:cNvPr id="15" name="TextBox 14">
            <a:extLst>
              <a:ext uri="{FF2B5EF4-FFF2-40B4-BE49-F238E27FC236}">
                <a16:creationId xmlns:a16="http://schemas.microsoft.com/office/drawing/2014/main" id="{A427BB97-EB91-A26F-064C-7337A8CC4F96}"/>
              </a:ext>
            </a:extLst>
          </p:cNvPr>
          <p:cNvSpPr txBox="1"/>
          <p:nvPr/>
        </p:nvSpPr>
        <p:spPr>
          <a:xfrm>
            <a:off x="2657841" y="6137683"/>
            <a:ext cx="360437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înierbare</a:t>
            </a:r>
            <a:r>
              <a:rPr kumimoji="0" lang="ro-RO" sz="1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a intervalului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dintre rândurile de pomi fructiferi </a:t>
            </a:r>
          </a:p>
        </p:txBody>
      </p:sp>
      <p:pic>
        <p:nvPicPr>
          <p:cNvPr id="17" name="Picture 16">
            <a:extLst>
              <a:ext uri="{FF2B5EF4-FFF2-40B4-BE49-F238E27FC236}">
                <a16:creationId xmlns:a16="http://schemas.microsoft.com/office/drawing/2014/main" id="{339C0294-7ACC-9AD1-BC0D-7157E6EAE798}"/>
              </a:ext>
            </a:extLst>
          </p:cNvPr>
          <p:cNvPicPr>
            <a:picLocks noChangeAspect="1"/>
          </p:cNvPicPr>
          <p:nvPr/>
        </p:nvPicPr>
        <p:blipFill>
          <a:blip r:embed="rId5"/>
          <a:stretch>
            <a:fillRect/>
          </a:stretch>
        </p:blipFill>
        <p:spPr>
          <a:xfrm>
            <a:off x="7434072" y="367195"/>
            <a:ext cx="3803663" cy="2412390"/>
          </a:xfrm>
          <a:prstGeom prst="rect">
            <a:avLst/>
          </a:prstGeom>
        </p:spPr>
      </p:pic>
      <p:sp>
        <p:nvSpPr>
          <p:cNvPr id="19" name="TextBox 18">
            <a:extLst>
              <a:ext uri="{FF2B5EF4-FFF2-40B4-BE49-F238E27FC236}">
                <a16:creationId xmlns:a16="http://schemas.microsoft.com/office/drawing/2014/main" id="{CC156710-AD22-F1D2-E3E2-0191B9704167}"/>
              </a:ext>
            </a:extLst>
          </p:cNvPr>
          <p:cNvSpPr txBox="1"/>
          <p:nvPr/>
        </p:nvSpPr>
        <p:spPr>
          <a:xfrm>
            <a:off x="6743205" y="2758021"/>
            <a:ext cx="5185395" cy="1615827"/>
          </a:xfrm>
          <a:prstGeom prst="rect">
            <a:avLst/>
          </a:prstGeom>
          <a:noFill/>
        </p:spPr>
        <p:txBody>
          <a:bodyPr wrap="square">
            <a:spAutoFit/>
          </a:bodyPr>
          <a:lstStyle/>
          <a:p>
            <a:pPr algn="just"/>
            <a:r>
              <a:rPr lang="ro-RO" sz="1100" b="1" dirty="0">
                <a:effectLst>
                  <a:outerShdw blurRad="38100" dist="38100" dir="2700000" algn="tl">
                    <a:srgbClr val="000000">
                      <a:alpha val="43137"/>
                    </a:srgbClr>
                  </a:outerShdw>
                </a:effectLst>
                <a:latin typeface="ClanPro-Bold"/>
              </a:rPr>
              <a:t>Cu ajutorul utilajului GreenManager se pot combate considerabil buruienile concurente cu plantele de cultură:</a:t>
            </a:r>
          </a:p>
          <a:p>
            <a:pPr algn="just"/>
            <a:r>
              <a:rPr lang="ro-RO" sz="1100" b="1" dirty="0">
                <a:effectLst>
                  <a:outerShdw blurRad="38100" dist="38100" dir="2700000" algn="tl">
                    <a:srgbClr val="000000">
                      <a:alpha val="43137"/>
                    </a:srgbClr>
                  </a:outerShdw>
                </a:effectLst>
                <a:latin typeface="ClanPro-Bold"/>
              </a:rPr>
              <a:t>- Plantele care au răsărit pot fi tăvălugite pe toată lățimea intervalului</a:t>
            </a:r>
          </a:p>
          <a:p>
            <a:pPr algn="just"/>
            <a:r>
              <a:rPr lang="ro-RO" sz="1100" b="1" dirty="0">
                <a:effectLst>
                  <a:outerShdw blurRad="38100" dist="38100" dir="2700000" algn="tl">
                    <a:srgbClr val="000000">
                      <a:alpha val="43137"/>
                    </a:srgbClr>
                  </a:outerShdw>
                </a:effectLst>
                <a:latin typeface="ClanPro-Bold"/>
              </a:rPr>
              <a:t>- Plantele răsărite pe centrul intervalului sau pe toată lățimea intervalului pot fi secționate la bază.</a:t>
            </a:r>
          </a:p>
          <a:p>
            <a:pPr algn="just"/>
            <a:r>
              <a:rPr lang="ro-RO" sz="1100" b="1" dirty="0">
                <a:effectLst>
                  <a:outerShdw blurRad="38100" dist="38100" dir="2700000" algn="tl">
                    <a:srgbClr val="000000">
                      <a:alpha val="43137"/>
                    </a:srgbClr>
                  </a:outerShdw>
                </a:effectLst>
                <a:latin typeface="ClanPro-Bold"/>
              </a:rPr>
              <a:t>- În condiții pedo-climatice de secetă este recomandată combaterea invaziei plantelor concurente la apă prin înverzire, fără a risca astfel reducerea umidității solului, ce poate fi o consecință a lucrărilor de pregătire intensivă a solului. În același timp, folosind utilajul „GreenManager” pericolul eroziunii solului poate fi redus la minim.</a:t>
            </a:r>
          </a:p>
        </p:txBody>
      </p:sp>
      <p:pic>
        <p:nvPicPr>
          <p:cNvPr id="21" name="Picture 20">
            <a:extLst>
              <a:ext uri="{FF2B5EF4-FFF2-40B4-BE49-F238E27FC236}">
                <a16:creationId xmlns:a16="http://schemas.microsoft.com/office/drawing/2014/main" id="{512AAAEC-B9BF-5B23-E50A-B2131D9C715E}"/>
              </a:ext>
            </a:extLst>
          </p:cNvPr>
          <p:cNvPicPr>
            <a:picLocks noChangeAspect="1"/>
          </p:cNvPicPr>
          <p:nvPr/>
        </p:nvPicPr>
        <p:blipFill>
          <a:blip r:embed="rId6"/>
          <a:stretch>
            <a:fillRect/>
          </a:stretch>
        </p:blipFill>
        <p:spPr>
          <a:xfrm>
            <a:off x="6804570" y="4373848"/>
            <a:ext cx="2545976" cy="1524000"/>
          </a:xfrm>
          <a:prstGeom prst="rect">
            <a:avLst/>
          </a:prstGeom>
        </p:spPr>
      </p:pic>
      <p:pic>
        <p:nvPicPr>
          <p:cNvPr id="23" name="Picture 22">
            <a:extLst>
              <a:ext uri="{FF2B5EF4-FFF2-40B4-BE49-F238E27FC236}">
                <a16:creationId xmlns:a16="http://schemas.microsoft.com/office/drawing/2014/main" id="{89417933-B3F5-F7F4-634C-C410985D54F6}"/>
              </a:ext>
            </a:extLst>
          </p:cNvPr>
          <p:cNvPicPr>
            <a:picLocks noChangeAspect="1"/>
          </p:cNvPicPr>
          <p:nvPr/>
        </p:nvPicPr>
        <p:blipFill>
          <a:blip r:embed="rId7"/>
          <a:stretch>
            <a:fillRect/>
          </a:stretch>
        </p:blipFill>
        <p:spPr>
          <a:xfrm>
            <a:off x="9398663" y="4373848"/>
            <a:ext cx="2545976" cy="1524000"/>
          </a:xfrm>
          <a:prstGeom prst="rect">
            <a:avLst/>
          </a:prstGeom>
        </p:spPr>
      </p:pic>
      <p:pic>
        <p:nvPicPr>
          <p:cNvPr id="25" name="Picture 24">
            <a:extLst>
              <a:ext uri="{FF2B5EF4-FFF2-40B4-BE49-F238E27FC236}">
                <a16:creationId xmlns:a16="http://schemas.microsoft.com/office/drawing/2014/main" id="{24ACCEC5-9D73-5F1A-58EB-983E1BDF675B}"/>
              </a:ext>
            </a:extLst>
          </p:cNvPr>
          <p:cNvPicPr>
            <a:picLocks noChangeAspect="1"/>
          </p:cNvPicPr>
          <p:nvPr/>
        </p:nvPicPr>
        <p:blipFill>
          <a:blip r:embed="rId8"/>
          <a:stretch>
            <a:fillRect/>
          </a:stretch>
        </p:blipFill>
        <p:spPr>
          <a:xfrm>
            <a:off x="3859115" y="634030"/>
            <a:ext cx="2507378" cy="2288956"/>
          </a:xfrm>
          <a:prstGeom prst="rect">
            <a:avLst/>
          </a:prstGeom>
        </p:spPr>
      </p:pic>
      <p:sp>
        <p:nvSpPr>
          <p:cNvPr id="27" name="TextBox 26">
            <a:extLst>
              <a:ext uri="{FF2B5EF4-FFF2-40B4-BE49-F238E27FC236}">
                <a16:creationId xmlns:a16="http://schemas.microsoft.com/office/drawing/2014/main" id="{4E33DB9E-BB01-BE2F-879F-1C3B2A22F131}"/>
              </a:ext>
            </a:extLst>
          </p:cNvPr>
          <p:cNvSpPr txBox="1"/>
          <p:nvPr/>
        </p:nvSpPr>
        <p:spPr>
          <a:xfrm>
            <a:off x="3859115" y="2965693"/>
            <a:ext cx="2507378" cy="938719"/>
          </a:xfrm>
          <a:prstGeom prst="rect">
            <a:avLst/>
          </a:prstGeom>
          <a:noFill/>
        </p:spPr>
        <p:txBody>
          <a:bodyPr wrap="square">
            <a:spAutoFit/>
          </a:bodyPr>
          <a:lstStyle/>
          <a:p>
            <a:pPr algn="ctr"/>
            <a:r>
              <a:rPr lang="it-IT" sz="1100" b="1" dirty="0">
                <a:effectLst>
                  <a:outerShdw blurRad="38100" dist="38100" dir="2700000" algn="tl">
                    <a:srgbClr val="000000">
                      <a:alpha val="43137"/>
                    </a:srgbClr>
                  </a:outerShdw>
                </a:effectLst>
                <a:latin typeface="ClanPro-Bold"/>
              </a:rPr>
              <a:t>La cerere utilajul poate</a:t>
            </a:r>
            <a:r>
              <a:rPr lang="ro-RO" sz="1100" b="1" dirty="0">
                <a:effectLst>
                  <a:outerShdw blurRad="38100" dist="38100" dir="2700000" algn="tl">
                    <a:srgbClr val="000000">
                      <a:alpha val="43137"/>
                    </a:srgbClr>
                  </a:outerShdw>
                </a:effectLst>
                <a:latin typeface="ClanPro-Bold"/>
              </a:rPr>
              <a:t> fi</a:t>
            </a:r>
            <a:r>
              <a:rPr lang="it-IT" sz="1100" b="1" dirty="0">
                <a:effectLst>
                  <a:outerShdw blurRad="38100" dist="38100" dir="2700000" algn="tl">
                    <a:srgbClr val="000000">
                      <a:alpha val="43137"/>
                    </a:srgbClr>
                  </a:outerShdw>
                </a:effectLst>
                <a:latin typeface="ClanPro-Bold"/>
              </a:rPr>
              <a:t> completat </a:t>
            </a:r>
            <a:r>
              <a:rPr lang="ro-RO" sz="1100" b="1" dirty="0">
                <a:effectLst>
                  <a:outerShdw blurRad="38100" dist="38100" dir="2700000" algn="tl">
                    <a:srgbClr val="000000">
                      <a:alpha val="43137"/>
                    </a:srgbClr>
                  </a:outerShdw>
                </a:effectLst>
                <a:latin typeface="ClanPro-Bold"/>
              </a:rPr>
              <a:t>ș</a:t>
            </a:r>
            <a:r>
              <a:rPr lang="it-IT" sz="1100" b="1" dirty="0">
                <a:effectLst>
                  <a:outerShdw blurRad="38100" dist="38100" dir="2700000" algn="tl">
                    <a:srgbClr val="000000">
                      <a:alpha val="43137"/>
                    </a:srgbClr>
                  </a:outerShdw>
                </a:effectLst>
                <a:latin typeface="ClanPro-Bold"/>
              </a:rPr>
              <a:t>i cu grapa de</a:t>
            </a:r>
            <a:r>
              <a:rPr lang="ro-RO" sz="1100" b="1" dirty="0">
                <a:effectLst>
                  <a:outerShdw blurRad="38100" dist="38100" dir="2700000" algn="tl">
                    <a:srgbClr val="000000">
                      <a:alpha val="43137"/>
                    </a:srgbClr>
                  </a:outerShdw>
                </a:effectLst>
                <a:latin typeface="ClanPro-Bold"/>
              </a:rPr>
              <a:t> netezire HarroFlex, aceasta combinație find optima pentru semanare, supraînsamânare si întreținerea pajiștilor.</a:t>
            </a:r>
            <a:endParaRPr lang="ro-RO" sz="1200" b="1" dirty="0">
              <a:effectLst>
                <a:outerShdw blurRad="38100" dist="38100" dir="2700000" algn="tl">
                  <a:srgbClr val="000000">
                    <a:alpha val="43137"/>
                  </a:srgbClr>
                </a:outerShdw>
              </a:effectLst>
              <a:latin typeface="ClanPro-Bold"/>
            </a:endParaRPr>
          </a:p>
        </p:txBody>
      </p:sp>
      <p:sp>
        <p:nvSpPr>
          <p:cNvPr id="29" name="TextBox 28">
            <a:extLst>
              <a:ext uri="{FF2B5EF4-FFF2-40B4-BE49-F238E27FC236}">
                <a16:creationId xmlns:a16="http://schemas.microsoft.com/office/drawing/2014/main" id="{60637AA3-F81A-3C60-5BC5-B418635A4841}"/>
              </a:ext>
            </a:extLst>
          </p:cNvPr>
          <p:cNvSpPr txBox="1"/>
          <p:nvPr/>
        </p:nvSpPr>
        <p:spPr>
          <a:xfrm>
            <a:off x="127368" y="2944028"/>
            <a:ext cx="3604379" cy="600164"/>
          </a:xfrm>
          <a:prstGeom prst="rect">
            <a:avLst/>
          </a:prstGeom>
          <a:noFill/>
        </p:spPr>
        <p:txBody>
          <a:bodyPr wrap="square">
            <a:spAutoFit/>
          </a:bodyPr>
          <a:lstStyle/>
          <a:p>
            <a:pPr algn="ctr"/>
            <a:r>
              <a:rPr lang="ro-RO" sz="1100" b="1" dirty="0">
                <a:effectLst>
                  <a:outerShdw blurRad="38100" dist="38100" dir="2700000" algn="tl">
                    <a:srgbClr val="000000">
                      <a:alpha val="43137"/>
                    </a:srgbClr>
                  </a:outerShdw>
                </a:effectLst>
                <a:latin typeface="ClanPro-Bold"/>
              </a:rPr>
              <a:t>Fiecare element component este </a:t>
            </a:r>
            <a:r>
              <a:rPr lang="pt-BR" sz="1100" b="1" dirty="0">
                <a:effectLst>
                  <a:outerShdw blurRad="38100" dist="38100" dir="2700000" algn="tl">
                    <a:srgbClr val="000000">
                      <a:alpha val="43137"/>
                    </a:srgbClr>
                  </a:outerShdw>
                </a:effectLst>
                <a:latin typeface="ClanPro-Bold"/>
              </a:rPr>
              <a:t>independent și este fixat în trei</a:t>
            </a:r>
            <a:r>
              <a:rPr lang="ro-RO"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puncte</a:t>
            </a:r>
            <a:r>
              <a:rPr lang="fr-FR"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ele</a:t>
            </a:r>
            <a:r>
              <a:rPr lang="fr-FR" sz="1100" b="1" dirty="0">
                <a:effectLst>
                  <a:outerShdw blurRad="38100" dist="38100" dir="2700000" algn="tl">
                    <a:srgbClr val="000000">
                      <a:alpha val="43137"/>
                    </a:srgbClr>
                  </a:outerShdw>
                </a:effectLst>
                <a:latin typeface="ClanPro-Bold"/>
              </a:rPr>
              <a:t> pot fi </a:t>
            </a:r>
            <a:r>
              <a:rPr lang="fr-FR" sz="1100" b="1" dirty="0" err="1">
                <a:effectLst>
                  <a:outerShdw blurRad="38100" dist="38100" dir="2700000" algn="tl">
                    <a:srgbClr val="000000">
                      <a:alpha val="43137"/>
                    </a:srgbClr>
                  </a:outerShdw>
                </a:effectLst>
                <a:latin typeface="ClanPro-Bold"/>
              </a:rPr>
              <a:t>folosite</a:t>
            </a:r>
            <a:r>
              <a:rPr lang="fr-FR"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atât</a:t>
            </a:r>
            <a:r>
              <a:rPr lang="ro-RO" sz="1100" b="1" dirty="0">
                <a:effectLst>
                  <a:outerShdw blurRad="38100" dist="38100" dir="2700000" algn="tl">
                    <a:srgbClr val="000000">
                      <a:alpha val="43137"/>
                    </a:srgbClr>
                  </a:outerShdw>
                </a:effectLst>
                <a:latin typeface="ClanPro-Bold"/>
              </a:rPr>
              <a:t> combinat cât și separat.</a:t>
            </a:r>
          </a:p>
        </p:txBody>
      </p:sp>
      <p:sp>
        <p:nvSpPr>
          <p:cNvPr id="31" name="TextBox 30">
            <a:extLst>
              <a:ext uri="{FF2B5EF4-FFF2-40B4-BE49-F238E27FC236}">
                <a16:creationId xmlns:a16="http://schemas.microsoft.com/office/drawing/2014/main" id="{7D178A9E-006D-E5ED-F705-F7C5CEE689E9}"/>
              </a:ext>
            </a:extLst>
          </p:cNvPr>
          <p:cNvSpPr txBox="1"/>
          <p:nvPr/>
        </p:nvSpPr>
        <p:spPr>
          <a:xfrm>
            <a:off x="6743205" y="5897848"/>
            <a:ext cx="5201434"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Aceasta tehnologie de înverzire flexibila este adaptabila condiiilor pedo-climatice actuale și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regleaza</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consumul</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de apa al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plantelor</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Prin aplicarea unei înverziri con</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ș</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tiente, în planta</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ț</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iile</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de vie </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ș</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i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în</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livezi</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se pot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combate</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buruienile</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concurente</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la apa, și astfel se poate regla creșterea plantelor de cultura.</a:t>
            </a:r>
            <a:endParaRPr lang="ro-RO" dirty="0"/>
          </a:p>
        </p:txBody>
      </p:sp>
    </p:spTree>
    <p:extLst>
      <p:ext uri="{BB962C8B-B14F-4D97-AF65-F5344CB8AC3E}">
        <p14:creationId xmlns:p14="http://schemas.microsoft.com/office/powerpoint/2010/main" val="129838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14E76-0B65-9A72-4C35-1428F63E8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067" b="5466"/>
          <a:stretch/>
        </p:blipFill>
        <p:spPr>
          <a:xfrm>
            <a:off x="842762" y="727055"/>
            <a:ext cx="10506475" cy="6048459"/>
          </a:xfrm>
          <a:prstGeom prst="rect">
            <a:avLst/>
          </a:prstGeom>
        </p:spPr>
      </p:pic>
      <p:sp>
        <p:nvSpPr>
          <p:cNvPr id="7" name="TextBox 6">
            <a:extLst>
              <a:ext uri="{FF2B5EF4-FFF2-40B4-BE49-F238E27FC236}">
                <a16:creationId xmlns:a16="http://schemas.microsoft.com/office/drawing/2014/main" id="{27DCBBD3-8250-E6C4-97DE-F38D76947E7A}"/>
              </a:ext>
            </a:extLst>
          </p:cNvPr>
          <p:cNvSpPr txBox="1"/>
          <p:nvPr/>
        </p:nvSpPr>
        <p:spPr>
          <a:xfrm>
            <a:off x="0" y="450056"/>
            <a:ext cx="5934456" cy="276999"/>
          </a:xfrm>
          <a:prstGeom prst="rect">
            <a:avLst/>
          </a:prstGeom>
          <a:noFill/>
        </p:spPr>
        <p:txBody>
          <a:bodyPr wrap="square">
            <a:spAutoFit/>
          </a:bodyPr>
          <a:lstStyle/>
          <a:p>
            <a:pPr algn="ctr" fontAlgn="base"/>
            <a:r>
              <a:rPr lang="ro-RO" sz="1200" b="1" dirty="0">
                <a:effectLst>
                  <a:outerShdw blurRad="38100" dist="38100" dir="2700000" algn="tl">
                    <a:srgbClr val="000000">
                      <a:alpha val="43137"/>
                    </a:srgbClr>
                  </a:outerShdw>
                </a:effectLst>
                <a:latin typeface="ClanPro-Bold"/>
              </a:rPr>
              <a:t>Cositoare pentru livezi și vii MUS profi LW de la firma TEHNOS din Slovenia</a:t>
            </a:r>
          </a:p>
        </p:txBody>
      </p:sp>
      <p:sp>
        <p:nvSpPr>
          <p:cNvPr id="8" name="TextBox 7">
            <a:extLst>
              <a:ext uri="{FF2B5EF4-FFF2-40B4-BE49-F238E27FC236}">
                <a16:creationId xmlns:a16="http://schemas.microsoft.com/office/drawing/2014/main" id="{A4033618-4CC6-D571-78A2-72622C3B9D66}"/>
              </a:ext>
            </a:extLst>
          </p:cNvPr>
          <p:cNvSpPr txBox="1"/>
          <p:nvPr/>
        </p:nvSpPr>
        <p:spPr>
          <a:xfrm>
            <a:off x="0" y="0"/>
            <a:ext cx="12192000" cy="307392"/>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echipamentelor pentru întreținerea spațiului dintre rânduri</a:t>
            </a:r>
          </a:p>
        </p:txBody>
      </p:sp>
    </p:spTree>
    <p:extLst>
      <p:ext uri="{BB962C8B-B14F-4D97-AF65-F5344CB8AC3E}">
        <p14:creationId xmlns:p14="http://schemas.microsoft.com/office/powerpoint/2010/main" val="3321147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68A687-637D-2EAB-B343-42EA7316A9D6}"/>
              </a:ext>
            </a:extLst>
          </p:cNvPr>
          <p:cNvSpPr txBox="1"/>
          <p:nvPr/>
        </p:nvSpPr>
        <p:spPr>
          <a:xfrm>
            <a:off x="1524" y="0"/>
            <a:ext cx="9334500" cy="276999"/>
          </a:xfrm>
          <a:prstGeom prst="rect">
            <a:avLst/>
          </a:prstGeom>
          <a:noFill/>
        </p:spPr>
        <p:txBody>
          <a:bodyPr wrap="square">
            <a:spAutoFit/>
          </a:bodyPr>
          <a:lstStyle/>
          <a:p>
            <a:r>
              <a:rPr lang="ro-RO" sz="1200" b="1" dirty="0">
                <a:effectLst>
                  <a:outerShdw blurRad="38100" dist="38100" dir="2700000" algn="tl">
                    <a:srgbClr val="000000">
                      <a:alpha val="43137"/>
                    </a:srgbClr>
                  </a:outerShdw>
                </a:effectLst>
                <a:latin typeface="ClanPro-Bold"/>
              </a:rPr>
              <a:t>Cositoare pentru livezi și vii </a:t>
            </a:r>
            <a:r>
              <a:rPr lang="nl-NL" sz="1200" b="1" dirty="0">
                <a:effectLst>
                  <a:outerShdw blurRad="38100" dist="38100" dir="2700000" algn="tl">
                    <a:srgbClr val="000000">
                      <a:alpha val="43137"/>
                    </a:srgbClr>
                  </a:outerShdw>
                </a:effectLst>
                <a:latin typeface="ClanPro-Bold"/>
              </a:rPr>
              <a:t>construit</a:t>
            </a:r>
            <a:r>
              <a:rPr lang="ro-RO" sz="1200" b="1" dirty="0">
                <a:effectLst>
                  <a:outerShdw blurRad="38100" dist="38100" dir="2700000" algn="tl">
                    <a:srgbClr val="000000">
                      <a:alpha val="43137"/>
                    </a:srgbClr>
                  </a:outerShdw>
                </a:effectLst>
                <a:latin typeface="ClanPro-Bold"/>
              </a:rPr>
              <a:t>ă</a:t>
            </a:r>
            <a:r>
              <a:rPr lang="nl-NL" sz="1200" b="1" dirty="0">
                <a:effectLst>
                  <a:outerShdw blurRad="38100" dist="38100" dir="2700000" algn="tl">
                    <a:srgbClr val="000000">
                      <a:alpha val="43137"/>
                    </a:srgbClr>
                  </a:outerShdw>
                </a:effectLst>
                <a:latin typeface="ClanPro-Bold"/>
              </a:rPr>
              <a:t> de </a:t>
            </a:r>
            <a:r>
              <a:rPr lang="ro-RO" sz="1200" b="1" dirty="0">
                <a:effectLst>
                  <a:outerShdw blurRad="38100" dist="38100" dir="2700000" algn="tl">
                    <a:srgbClr val="000000">
                      <a:alpha val="43137"/>
                    </a:srgbClr>
                  </a:outerShdw>
                </a:effectLst>
                <a:latin typeface="ClanPro-Bold"/>
              </a:rPr>
              <a:t>firma </a:t>
            </a:r>
            <a:r>
              <a:rPr lang="nl-NL" sz="1200" b="1" dirty="0">
                <a:effectLst>
                  <a:outerShdw blurRad="38100" dist="38100" dir="2700000" algn="tl">
                    <a:srgbClr val="000000">
                      <a:alpha val="43137"/>
                    </a:srgbClr>
                  </a:outerShdw>
                </a:effectLst>
                <a:latin typeface="ClanPro-Bold"/>
              </a:rPr>
              <a:t>Van Wamel</a:t>
            </a:r>
            <a:r>
              <a:rPr lang="ro-RO" sz="1200" b="1" dirty="0">
                <a:effectLst>
                  <a:outerShdw blurRad="38100" dist="38100" dir="2700000" algn="tl">
                    <a:srgbClr val="000000">
                      <a:alpha val="43137"/>
                    </a:srgbClr>
                  </a:outerShdw>
                </a:effectLst>
                <a:latin typeface="ClanPro-Bold"/>
              </a:rPr>
              <a:t> </a:t>
            </a:r>
            <a:r>
              <a:rPr lang="nl-NL" sz="1200" b="1" dirty="0">
                <a:effectLst>
                  <a:outerShdw blurRad="38100" dist="38100" dir="2700000" algn="tl">
                    <a:srgbClr val="000000">
                      <a:alpha val="43137"/>
                    </a:srgbClr>
                  </a:outerShdw>
                </a:effectLst>
                <a:latin typeface="ClanPro-Bold"/>
              </a:rPr>
              <a:t>BV în Țările de Jos</a:t>
            </a:r>
            <a:endParaRPr lang="ro-RO" sz="1200" b="1" dirty="0">
              <a:effectLst>
                <a:outerShdw blurRad="38100" dist="38100" dir="2700000" algn="tl">
                  <a:srgbClr val="000000">
                    <a:alpha val="43137"/>
                  </a:srgbClr>
                </a:outerShdw>
              </a:effectLst>
              <a:latin typeface="ClanPro-Bold"/>
            </a:endParaRPr>
          </a:p>
        </p:txBody>
      </p:sp>
      <p:sp>
        <p:nvSpPr>
          <p:cNvPr id="7" name="TextBox 6">
            <a:extLst>
              <a:ext uri="{FF2B5EF4-FFF2-40B4-BE49-F238E27FC236}">
                <a16:creationId xmlns:a16="http://schemas.microsoft.com/office/drawing/2014/main" id="{43891C00-5FDD-D2E5-19C9-5C8407748A9A}"/>
              </a:ext>
            </a:extLst>
          </p:cNvPr>
          <p:cNvSpPr txBox="1"/>
          <p:nvPr/>
        </p:nvSpPr>
        <p:spPr>
          <a:xfrm>
            <a:off x="325490" y="303368"/>
            <a:ext cx="3852908" cy="276999"/>
          </a:xfrm>
          <a:prstGeom prst="rect">
            <a:avLst/>
          </a:prstGeom>
          <a:noFill/>
        </p:spPr>
        <p:txBody>
          <a:bodyPr wrap="square">
            <a:spAutoFit/>
          </a:bodyPr>
          <a:lstStyle/>
          <a:p>
            <a:pPr algn="l"/>
            <a:r>
              <a:rPr lang="ro-RO" sz="1200" b="1" dirty="0">
                <a:effectLst>
                  <a:outerShdw blurRad="38100" dist="38100" dir="2700000" algn="tl">
                    <a:srgbClr val="000000">
                      <a:alpha val="43137"/>
                    </a:srgbClr>
                  </a:outerShdw>
                </a:effectLst>
                <a:latin typeface="ClanPro-Bold"/>
              </a:rPr>
              <a:t>Cositoare rotative PERFECT "T"</a:t>
            </a:r>
          </a:p>
        </p:txBody>
      </p:sp>
      <p:pic>
        <p:nvPicPr>
          <p:cNvPr id="2050" name="Picture 2" descr="Cositoare rotative PERFECT &quot;T&quot;">
            <a:extLst>
              <a:ext uri="{FF2B5EF4-FFF2-40B4-BE49-F238E27FC236}">
                <a16:creationId xmlns:a16="http://schemas.microsoft.com/office/drawing/2014/main" id="{B26B7A0E-25EE-ADE8-EFCA-FE400DFD4F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280" b="13040"/>
          <a:stretch/>
        </p:blipFill>
        <p:spPr bwMode="auto">
          <a:xfrm>
            <a:off x="2279454" y="553998"/>
            <a:ext cx="1908726" cy="1231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sitoare rotative PERFECT &quot;T&quot;">
            <a:extLst>
              <a:ext uri="{FF2B5EF4-FFF2-40B4-BE49-F238E27FC236}">
                <a16:creationId xmlns:a16="http://schemas.microsoft.com/office/drawing/2014/main" id="{F2E9EEDC-64E1-CA08-762E-7C9CB21D7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20" b="15440"/>
          <a:stretch/>
        </p:blipFill>
        <p:spPr bwMode="auto">
          <a:xfrm>
            <a:off x="325490" y="1881164"/>
            <a:ext cx="1831711" cy="13159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7D4D61-9832-20AB-1E60-2A8BEC8469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27" b="21495"/>
          <a:stretch/>
        </p:blipFill>
        <p:spPr bwMode="auto">
          <a:xfrm>
            <a:off x="325490" y="553998"/>
            <a:ext cx="1908726" cy="12326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02B8ED6-3CBE-EBB2-ED18-C7185D0479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480" b="15160"/>
          <a:stretch/>
        </p:blipFill>
        <p:spPr bwMode="auto">
          <a:xfrm>
            <a:off x="2279453" y="1892808"/>
            <a:ext cx="1898945" cy="12974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D70B71-1151-9609-ACD1-619E6D8EE084}"/>
              </a:ext>
            </a:extLst>
          </p:cNvPr>
          <p:cNvSpPr txBox="1"/>
          <p:nvPr/>
        </p:nvSpPr>
        <p:spPr>
          <a:xfrm>
            <a:off x="338322" y="3529270"/>
            <a:ext cx="9627661" cy="276999"/>
          </a:xfrm>
          <a:prstGeom prst="rect">
            <a:avLst/>
          </a:prstGeom>
          <a:noFill/>
        </p:spPr>
        <p:txBody>
          <a:bodyPr wrap="square">
            <a:spAutoFit/>
          </a:bodyPr>
          <a:lstStyle/>
          <a:p>
            <a:r>
              <a:rPr lang="it-IT" sz="1200" b="1" dirty="0">
                <a:effectLst>
                  <a:outerShdw blurRad="38100" dist="38100" dir="2700000" algn="tl">
                    <a:srgbClr val="000000">
                      <a:alpha val="43137"/>
                    </a:srgbClr>
                  </a:outerShdw>
                </a:effectLst>
                <a:latin typeface="ClanPro-Bold"/>
              </a:rPr>
              <a:t>Cositoare pentru viticultura si plantatii de arbusti fructiferi cu brate laterale reglabile PERFECT FV2</a:t>
            </a:r>
          </a:p>
        </p:txBody>
      </p:sp>
      <p:graphicFrame>
        <p:nvGraphicFramePr>
          <p:cNvPr id="12" name="Table 11">
            <a:extLst>
              <a:ext uri="{FF2B5EF4-FFF2-40B4-BE49-F238E27FC236}">
                <a16:creationId xmlns:a16="http://schemas.microsoft.com/office/drawing/2014/main" id="{6BAEADE5-8B39-4E79-AF9F-73913B2C099E}"/>
              </a:ext>
            </a:extLst>
          </p:cNvPr>
          <p:cNvGraphicFramePr>
            <a:graphicFrameLocks noGrp="1"/>
          </p:cNvGraphicFramePr>
          <p:nvPr>
            <p:extLst>
              <p:ext uri="{D42A27DB-BD31-4B8C-83A1-F6EECF244321}">
                <p14:modId xmlns:p14="http://schemas.microsoft.com/office/powerpoint/2010/main" val="286153315"/>
              </p:ext>
            </p:extLst>
          </p:nvPr>
        </p:nvGraphicFramePr>
        <p:xfrm>
          <a:off x="4310432" y="1314548"/>
          <a:ext cx="7759646" cy="1832293"/>
        </p:xfrm>
        <a:graphic>
          <a:graphicData uri="http://schemas.openxmlformats.org/drawingml/2006/table">
            <a:tbl>
              <a:tblPr>
                <a:tableStyleId>{16D9F66E-5EB9-4882-86FB-DCBF35E3C3E4}</a:tableStyleId>
              </a:tblPr>
              <a:tblGrid>
                <a:gridCol w="1493895">
                  <a:extLst>
                    <a:ext uri="{9D8B030D-6E8A-4147-A177-3AD203B41FA5}">
                      <a16:colId xmlns:a16="http://schemas.microsoft.com/office/drawing/2014/main" val="986771692"/>
                    </a:ext>
                  </a:extLst>
                </a:gridCol>
                <a:gridCol w="702085">
                  <a:extLst>
                    <a:ext uri="{9D8B030D-6E8A-4147-A177-3AD203B41FA5}">
                      <a16:colId xmlns:a16="http://schemas.microsoft.com/office/drawing/2014/main" val="941918780"/>
                    </a:ext>
                  </a:extLst>
                </a:gridCol>
                <a:gridCol w="1067727">
                  <a:extLst>
                    <a:ext uri="{9D8B030D-6E8A-4147-A177-3AD203B41FA5}">
                      <a16:colId xmlns:a16="http://schemas.microsoft.com/office/drawing/2014/main" val="3931399636"/>
                    </a:ext>
                  </a:extLst>
                </a:gridCol>
                <a:gridCol w="903223">
                  <a:extLst>
                    <a:ext uri="{9D8B030D-6E8A-4147-A177-3AD203B41FA5}">
                      <a16:colId xmlns:a16="http://schemas.microsoft.com/office/drawing/2014/main" val="796986330"/>
                    </a:ext>
                  </a:extLst>
                </a:gridCol>
                <a:gridCol w="900119">
                  <a:extLst>
                    <a:ext uri="{9D8B030D-6E8A-4147-A177-3AD203B41FA5}">
                      <a16:colId xmlns:a16="http://schemas.microsoft.com/office/drawing/2014/main" val="4078660483"/>
                    </a:ext>
                  </a:extLst>
                </a:gridCol>
                <a:gridCol w="887703">
                  <a:extLst>
                    <a:ext uri="{9D8B030D-6E8A-4147-A177-3AD203B41FA5}">
                      <a16:colId xmlns:a16="http://schemas.microsoft.com/office/drawing/2014/main" val="832226150"/>
                    </a:ext>
                  </a:extLst>
                </a:gridCol>
                <a:gridCol w="902447">
                  <a:extLst>
                    <a:ext uri="{9D8B030D-6E8A-4147-A177-3AD203B41FA5}">
                      <a16:colId xmlns:a16="http://schemas.microsoft.com/office/drawing/2014/main" val="755288366"/>
                    </a:ext>
                  </a:extLst>
                </a:gridCol>
                <a:gridCol w="902447">
                  <a:extLst>
                    <a:ext uri="{9D8B030D-6E8A-4147-A177-3AD203B41FA5}">
                      <a16:colId xmlns:a16="http://schemas.microsoft.com/office/drawing/2014/main" val="4044912694"/>
                    </a:ext>
                  </a:extLst>
                </a:gridCol>
              </a:tblGrid>
              <a:tr h="215900">
                <a:tc>
                  <a:txBody>
                    <a:bodyPr/>
                    <a:lstStyle/>
                    <a:p>
                      <a:pPr>
                        <a:lnSpc>
                          <a:spcPct val="107000"/>
                        </a:lnSpc>
                        <a:spcAft>
                          <a:spcPts val="800"/>
                        </a:spcAft>
                      </a:pPr>
                      <a:r>
                        <a:rPr lang="ro-RO" sz="1100" b="1" dirty="0">
                          <a:effectLst/>
                        </a:rPr>
                        <a:t>Specificatii tehnice</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UM</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T-155</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T-180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T-200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T-225</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T-250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T-290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94395391"/>
                  </a:ext>
                </a:extLst>
              </a:tr>
              <a:tr h="212725">
                <a:tc>
                  <a:txBody>
                    <a:bodyPr/>
                    <a:lstStyle/>
                    <a:p>
                      <a:pPr>
                        <a:lnSpc>
                          <a:spcPct val="107000"/>
                        </a:lnSpc>
                        <a:spcAft>
                          <a:spcPts val="800"/>
                        </a:spcAft>
                      </a:pPr>
                      <a:r>
                        <a:rPr lang="ro-RO" sz="1100">
                          <a:effectLst/>
                        </a:rPr>
                        <a:t>Latime de taiere</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dirty="0">
                          <a:effectLst/>
                        </a:rPr>
                        <a:t>cm/inch</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155 / 5’2”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180 / 5’11”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200 / 6’7”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225 / 7’5”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250 / 8’2”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290 / 9’6”</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6767681"/>
                  </a:ext>
                </a:extLst>
              </a:tr>
              <a:tr h="212725">
                <a:tc>
                  <a:txBody>
                    <a:bodyPr/>
                    <a:lstStyle/>
                    <a:p>
                      <a:pPr>
                        <a:lnSpc>
                          <a:spcPct val="107000"/>
                        </a:lnSpc>
                        <a:spcAft>
                          <a:spcPts val="800"/>
                        </a:spcAft>
                      </a:pPr>
                      <a:r>
                        <a:rPr lang="ro-RO" sz="1100">
                          <a:effectLst/>
                        </a:rPr>
                        <a:t>Necesar minim putere la 540 rpm</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kW/hp</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16 / 22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 / 25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22 / 30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26 / 35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 / 40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33 / 45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5854773"/>
                  </a:ext>
                </a:extLst>
              </a:tr>
              <a:tr h="201930">
                <a:tc>
                  <a:txBody>
                    <a:bodyPr/>
                    <a:lstStyle/>
                    <a:p>
                      <a:pPr>
                        <a:lnSpc>
                          <a:spcPct val="107000"/>
                        </a:lnSpc>
                        <a:spcAft>
                          <a:spcPts val="800"/>
                        </a:spcAft>
                      </a:pPr>
                      <a:r>
                        <a:rPr lang="ro-RO" sz="1100">
                          <a:effectLst/>
                        </a:rPr>
                        <a:t>Numar de lame</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buc.</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12607044"/>
                  </a:ext>
                </a:extLst>
              </a:tr>
              <a:tr h="212725">
                <a:tc>
                  <a:txBody>
                    <a:bodyPr/>
                    <a:lstStyle/>
                    <a:p>
                      <a:pPr>
                        <a:lnSpc>
                          <a:spcPct val="107000"/>
                        </a:lnSpc>
                        <a:spcAft>
                          <a:spcPts val="800"/>
                        </a:spcAft>
                      </a:pPr>
                      <a:r>
                        <a:rPr lang="ro-RO" sz="1100">
                          <a:effectLst/>
                        </a:rPr>
                        <a:t>Latime totata</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160 / 5’3”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185 / 6’1”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205 / 6’9”</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230 / 7’7”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255 / 8’4”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295 / 9’8”</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14349889"/>
                  </a:ext>
                </a:extLst>
              </a:tr>
              <a:tr h="212725">
                <a:tc>
                  <a:txBody>
                    <a:bodyPr/>
                    <a:lstStyle/>
                    <a:p>
                      <a:pPr>
                        <a:lnSpc>
                          <a:spcPct val="107000"/>
                        </a:lnSpc>
                        <a:spcAft>
                          <a:spcPts val="800"/>
                        </a:spcAft>
                      </a:pPr>
                      <a:r>
                        <a:rPr lang="ro-RO" sz="1100" dirty="0">
                          <a:effectLst/>
                        </a:rPr>
                        <a:t>Inaltime de taiere</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874794"/>
                  </a:ext>
                </a:extLst>
              </a:tr>
              <a:tr h="212725">
                <a:tc>
                  <a:txBody>
                    <a:bodyPr/>
                    <a:lstStyle/>
                    <a:p>
                      <a:pPr>
                        <a:lnSpc>
                          <a:spcPct val="107000"/>
                        </a:lnSpc>
                        <a:spcAft>
                          <a:spcPts val="800"/>
                        </a:spcAft>
                      </a:pPr>
                      <a:r>
                        <a:rPr lang="ro-RO" sz="1100">
                          <a:effectLst/>
                        </a:rPr>
                        <a:t>Lungimea rolei spate (s)</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 102 / 40”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38 / 15”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48 / 19”</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9299274"/>
                  </a:ext>
                </a:extLst>
              </a:tr>
              <a:tr h="212725">
                <a:tc>
                  <a:txBody>
                    <a:bodyPr/>
                    <a:lstStyle/>
                    <a:p>
                      <a:pPr>
                        <a:lnSpc>
                          <a:spcPct val="107000"/>
                        </a:lnSpc>
                        <a:spcAft>
                          <a:spcPts val="800"/>
                        </a:spcAft>
                      </a:pPr>
                      <a:r>
                        <a:rPr lang="ro-RO" sz="1100" dirty="0">
                          <a:effectLst/>
                        </a:rPr>
                        <a:t>Masa</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kg/lbs</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350 / 770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385 / 847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415 / 913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500 / 1100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525 / 1155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dirty="0">
                          <a:effectLst/>
                        </a:rPr>
                        <a:t>535 / 1177</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1888106"/>
                  </a:ext>
                </a:extLst>
              </a:tr>
            </a:tbl>
          </a:graphicData>
        </a:graphic>
      </p:graphicFrame>
      <p:pic>
        <p:nvPicPr>
          <p:cNvPr id="2058" name="Picture 10">
            <a:extLst>
              <a:ext uri="{FF2B5EF4-FFF2-40B4-BE49-F238E27FC236}">
                <a16:creationId xmlns:a16="http://schemas.microsoft.com/office/drawing/2014/main" id="{CAB83E7F-5C5F-4F34-CAF2-B3A541958D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423" b="12375"/>
          <a:stretch/>
        </p:blipFill>
        <p:spPr bwMode="auto">
          <a:xfrm>
            <a:off x="338322" y="3813869"/>
            <a:ext cx="1876331" cy="13735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5E837D1-1061-0B3A-AD17-DDAE6DB983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120" b="15760"/>
          <a:stretch/>
        </p:blipFill>
        <p:spPr bwMode="auto">
          <a:xfrm>
            <a:off x="2279453" y="3816153"/>
            <a:ext cx="1898945" cy="137122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1788FC2-8065-9A22-6C3C-CACFDFDDA87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480"/>
          <a:stretch/>
        </p:blipFill>
        <p:spPr bwMode="auto">
          <a:xfrm>
            <a:off x="349554" y="5313485"/>
            <a:ext cx="1865099" cy="137122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030D5DB-ED68-B713-97E2-956E2E0166A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682" b="12682"/>
          <a:stretch/>
        </p:blipFill>
        <p:spPr bwMode="auto">
          <a:xfrm>
            <a:off x="2279453" y="5343569"/>
            <a:ext cx="1898944" cy="13411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EE6263F-B61A-B53E-01BA-E634A87CDB49}"/>
              </a:ext>
            </a:extLst>
          </p:cNvPr>
          <p:cNvSpPr txBox="1"/>
          <p:nvPr/>
        </p:nvSpPr>
        <p:spPr>
          <a:xfrm>
            <a:off x="4310432" y="4191716"/>
            <a:ext cx="7645494" cy="2492990"/>
          </a:xfrm>
          <a:prstGeom prst="rect">
            <a:avLst/>
          </a:prstGeom>
          <a:noFill/>
        </p:spPr>
        <p:txBody>
          <a:bodyPr wrap="square">
            <a:spAutoFit/>
          </a:bodyPr>
          <a:lstStyle/>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 de prindere 3 puncte cat. I + II </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Rotatie cardan 540 rpm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Cardan PTO</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Sectiune centrala cu 3 brate oscilante intre randuri, concomitant</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Transmisie pe curea cu 2 cutii de viteze , indirecta si flexibila  (intinzator de curea cu arc, automatizata)</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Numar de lame taietoare: 5 buc</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Lame taietoare centrale care se suprapun, interschimbabile si reversibile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Lame taietoare ale bratelor laterale, 2 buc*42 cm, cu inclinatie de 15 grade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Latimea de lucru VARIABILA/REGLABILA :175-250 cm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roti de suport in fata si 1 roata spate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Inaltime de taiere reglabila: 4-10 cm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Viteza maxima de deplasare 2½-3 km/h</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Masa cositoare : 515  kg</a:t>
            </a:r>
          </a:p>
        </p:txBody>
      </p:sp>
    </p:spTree>
    <p:extLst>
      <p:ext uri="{BB962C8B-B14F-4D97-AF65-F5344CB8AC3E}">
        <p14:creationId xmlns:p14="http://schemas.microsoft.com/office/powerpoint/2010/main" val="3514690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33812D-7929-81EF-4CFC-FD6BC89BB68B}"/>
              </a:ext>
            </a:extLst>
          </p:cNvPr>
          <p:cNvSpPr txBox="1"/>
          <p:nvPr/>
        </p:nvSpPr>
        <p:spPr>
          <a:xfrm>
            <a:off x="1524" y="0"/>
            <a:ext cx="12190476" cy="6756786"/>
          </a:xfrm>
          <a:prstGeom prst="rect">
            <a:avLst/>
          </a:prstGeom>
          <a:noFill/>
        </p:spPr>
        <p:txBody>
          <a:bodyPr wrap="square">
            <a:spAutoFit/>
          </a:bodyPr>
          <a:lstStyle/>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Combaterea eroziunii solului prin metoda ecobiologică de înierbare a intervalelor dintre rândurile de viță-de-vie și pomi fructiferi cu o tehnologie inovativă propusă de INMA București, care folosește un număr cât mai redus de treceri pe teren, vă utiliza următoarele modele experimentale:</a:t>
            </a: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echipament inovativ pentru semănat ierburi între rândurile de viță-de-vie și pomi fructiferi, care îndeplinește mai multe operațiuni în același timp:</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pregătirea patului germinativ;</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compactarea;</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însămânțarea;</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tăvălugirea</a:t>
            </a: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echipament tehnic inovativ de cosit intervalul înierbat dintre rândurile de viță-de-vie și pomi fructiferi, care se utilizează pentru a cosi iarbă și toca în același timp reziduuri de la recoltă, resturile tocate rămânând pe teren şi devenind fertilizator organic.</a:t>
            </a:r>
          </a:p>
          <a:p>
            <a:pPr algn="just">
              <a:defRPr/>
            </a:pPr>
            <a:endPar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endParaRP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Intervalele optime de semănat sunt: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- 10 septembrie - 10-20 octombrie;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- 10 februarie - 30 martie (pe terenul pregătit din toamnă).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Lăţimea benzii înierbate este de 2-3 m, iar a benzii rândurilor de 1,0-1,5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Norma recomandată este de 100-120 kg/ha, dar poate varia în funcție de perioada de semănat. Important: cu cât mai târziu semănăm, cu atât mai mare este cantitatea de semințe necesară.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Lucrările de întreținere:</a:t>
            </a:r>
          </a:p>
          <a:p>
            <a:pPr marR="0" lvl="0" algn="just" defTabSz="914400" rtl="0" eaLnBrk="1" fontAlgn="auto" latinLnBrk="0" hangingPunct="1">
              <a:lnSpc>
                <a:spcPct val="100000"/>
              </a:lnSpc>
              <a:spcBef>
                <a:spcPts val="0"/>
              </a:spcBef>
              <a:spcAft>
                <a:spcPts val="0"/>
              </a:spcAft>
              <a:buClrTx/>
              <a:buSzTx/>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cosirea (cea mai importantă procedură, care se face o dată la 20-25 zile;</a:t>
            </a:r>
          </a:p>
          <a:p>
            <a:pPr marR="0" lvl="0" algn="just" defTabSz="914400" rtl="0" eaLnBrk="1" fontAlgn="auto" latinLnBrk="0" hangingPunct="1">
              <a:lnSpc>
                <a:spcPct val="100000"/>
              </a:lnSpc>
              <a:spcBef>
                <a:spcPts val="0"/>
              </a:spcBef>
              <a:spcAft>
                <a:spcPts val="0"/>
              </a:spcAft>
              <a:buClrTx/>
              <a:buSzTx/>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scarificarea (se efectuează de două ori pe an- primăvara și toamna).</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R="46355" indent="357188" algn="just">
              <a:lnSpc>
                <a:spcPct val="120000"/>
              </a:lnSpc>
              <a:spcAft>
                <a:spcPts val="195"/>
              </a:spcAf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Modelul experimental de echipament inovativ pentru semănat ierburi între rândurile de viță-de-vie și pomi fructiferi va fi conceput astfel încât să îndeplinească mai multe operațiuni în același timp: pregătirea patului germinativ; compactarea; însămânțare cu semințe mici și foarte mici; tăvălugirea. Totodată, va putea permite gestionarea completă a tuturor parametrilor de lucru și adaptarea automată a normei de semănat la viteza de lucru a tractorului din agregat. De asemenea, va permite supravegherea procesului de lucru din cabina tractorului și calcularea suprafeței semănate.</a:t>
            </a:r>
          </a:p>
          <a:p>
            <a:pPr marR="46355" indent="357188" algn="just">
              <a:lnSpc>
                <a:spcPct val="120000"/>
              </a:lnSpc>
              <a:spcAft>
                <a:spcPts val="195"/>
              </a:spcAft>
              <a:defRPr/>
            </a:pPr>
            <a:endPar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endParaRPr>
          </a:p>
          <a:p>
            <a:pPr marR="39370" indent="357188" algn="just">
              <a:lnSpc>
                <a:spcPct val="120000"/>
              </a:lnSpc>
              <a:spcAft>
                <a:spcPts val="195"/>
              </a:spcAf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Modelul experimental de echipament tehnic inovativ de cosit intervalul înierbat dintre rândurile de viță-de-vie și pomi fructiferi va fi conceput încât să poată cosi iarbă și toca în același timp reziduuri de la recoltă cu o înălțime de lucru ușor de ajustat. Va avea o funcționare uniformă prin conceperea rotorului cu cuțite cu o distribuție care va fi patentată și contracuțite cu o formă specială cu posibilitatea de a fi înlocuite ușor. Aceasta nu va produce vibrații și deformări, ceea ce va conduce la o durată de viață mai lungă a echipamentului. </a:t>
            </a:r>
          </a:p>
        </p:txBody>
      </p:sp>
    </p:spTree>
    <p:extLst>
      <p:ext uri="{BB962C8B-B14F-4D97-AF65-F5344CB8AC3E}">
        <p14:creationId xmlns:p14="http://schemas.microsoft.com/office/powerpoint/2010/main" val="1984671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6455664" cy="4140236"/>
          </a:xfrm>
          <a:prstGeom prst="rect">
            <a:avLst/>
          </a:prstGeom>
          <a:noFill/>
        </p:spPr>
        <p:txBody>
          <a:bodyPr wrap="square">
            <a:spAutoFit/>
          </a:bodyPr>
          <a:lstStyle/>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Stadiul de dezvoltare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al prelevatoarelor de sol este într-o continuă evoluție, cu inovații și îmbunătățiri constante pentru a satisface nevoile diverse ale utilizatorilor și pentru a optimiza procesele de prelevare a probelor de sol. </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Prelevatoarele automate de probe de sol sunt din ce în ce mai răspândite, permițând prelevarea automată și eficientă a probelor fără intervenția umană directă. Acestea pot include senzori și tehnologii avansate pentru a măsura parametrii solului și pentru a naviga și opera în teren.</a:t>
            </a: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Noile echipamente destinate prelevării probelor de sol sunt concepute pentru a fi mai portabile și mai ușor de utilizat în diverse medii și condiții de teren. Acestea pot fi mai compacte, mai ușoare și mai manevrabile, permițând utilizatorilor să efectueze prelevări de probe în mod eficient și fără eforturi mari.</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Aceste echipamente moderne pot fi echipate cu tehnologii digitale, cum ar fi GPS-ul și sistemele de cartografiere, pentru a permite monitorizarea precisă a locației prelevării și pentru a înregistra și gestiona datele colectate în mod eficient. Îmbunătățirile în proiectarea și tehnologia senzorilor permit prelevatoarelor de sol să ofere rezultate mai precise și mai consistente, ajutând cercetătorii și fermierii să obțină informații exacte despre proprietățile și calitățile solului.</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tadiul actual de dezvoltare al prelevatoarelor de sol reflectă un accent crescut pe automatizare, tehnologii avansate, portabilitate și precizie, cu scopul de a oferi soluții mai eficiente și mai fiabile pentru colectarea și analiza probelor de sol.</a:t>
            </a:r>
          </a:p>
          <a:p>
            <a:pPr algn="just">
              <a:lnSpc>
                <a:spcPct val="110000"/>
              </a:lnSpc>
            </a:pPr>
            <a:endPar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endPar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0"/>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 AUTOMAT INTELIGENT DESTINAT PRELEVĂRII GEOREFERENŢIATĂ A PROBELOR DE SOL</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1026" name="Picture 3">
            <a:extLst>
              <a:ext uri="{FF2B5EF4-FFF2-40B4-BE49-F238E27FC236}">
                <a16:creationId xmlns:a16="http://schemas.microsoft.com/office/drawing/2014/main" id="{BA74601C-ED23-4276-8096-659B31226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854" y="800139"/>
            <a:ext cx="4181542" cy="25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tăText 2">
            <a:extLst>
              <a:ext uri="{FF2B5EF4-FFF2-40B4-BE49-F238E27FC236}">
                <a16:creationId xmlns:a16="http://schemas.microsoft.com/office/drawing/2014/main" id="{CA863BB1-AB07-BA91-7975-377FE1C855C7}"/>
              </a:ext>
            </a:extLst>
          </p:cNvPr>
          <p:cNvSpPr txBox="1"/>
          <p:nvPr/>
        </p:nvSpPr>
        <p:spPr>
          <a:xfrm>
            <a:off x="7695806" y="3366442"/>
            <a:ext cx="3509172" cy="276999"/>
          </a:xfrm>
          <a:prstGeom prst="rect">
            <a:avLst/>
          </a:prstGeom>
          <a:noFill/>
        </p:spPr>
        <p:txBody>
          <a:bodyPr wrap="square">
            <a:spAutoFit/>
          </a:bodyPr>
          <a:lstStyle/>
          <a:p>
            <a:r>
              <a:rPr lang="ro-RO" sz="1200" dirty="0"/>
              <a:t>Prelevator automat de probe de sol Falcon 5000</a:t>
            </a:r>
          </a:p>
        </p:txBody>
      </p:sp>
      <p:sp>
        <p:nvSpPr>
          <p:cNvPr id="9" name="Rectangle 6">
            <a:extLst>
              <a:ext uri="{FF2B5EF4-FFF2-40B4-BE49-F238E27FC236}">
                <a16:creationId xmlns:a16="http://schemas.microsoft.com/office/drawing/2014/main" id="{AF24E60D-5DCB-71C5-6AD3-F059AEDD6509}"/>
              </a:ext>
            </a:extLst>
          </p:cNvPr>
          <p:cNvSpPr>
            <a:spLocks noChangeArrowheads="1"/>
          </p:cNvSpPr>
          <p:nvPr/>
        </p:nvSpPr>
        <p:spPr bwMode="auto">
          <a:xfrm>
            <a:off x="7141854" y="3289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dirty="0"/>
          </a:p>
        </p:txBody>
      </p:sp>
      <p:grpSp>
        <p:nvGrpSpPr>
          <p:cNvPr id="10" name="Group 71">
            <a:extLst>
              <a:ext uri="{FF2B5EF4-FFF2-40B4-BE49-F238E27FC236}">
                <a16:creationId xmlns:a16="http://schemas.microsoft.com/office/drawing/2014/main" id="{0815F505-66C4-F869-259A-42BC7D1C7572}"/>
              </a:ext>
            </a:extLst>
          </p:cNvPr>
          <p:cNvGrpSpPr>
            <a:grpSpLocks/>
          </p:cNvGrpSpPr>
          <p:nvPr/>
        </p:nvGrpSpPr>
        <p:grpSpPr bwMode="auto">
          <a:xfrm>
            <a:off x="7615079" y="3839614"/>
            <a:ext cx="3635074" cy="2548182"/>
            <a:chOff x="0" y="0"/>
            <a:chExt cx="8309" cy="3965"/>
          </a:xfrm>
        </p:grpSpPr>
        <p:pic>
          <p:nvPicPr>
            <p:cNvPr id="97" name="Picture 73">
              <a:extLst>
                <a:ext uri="{FF2B5EF4-FFF2-40B4-BE49-F238E27FC236}">
                  <a16:creationId xmlns:a16="http://schemas.microsoft.com/office/drawing/2014/main" id="{E2315F69-D761-26D4-0AD5-4F81356A9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78" cy="39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72">
              <a:extLst>
                <a:ext uri="{FF2B5EF4-FFF2-40B4-BE49-F238E27FC236}">
                  <a16:creationId xmlns:a16="http://schemas.microsoft.com/office/drawing/2014/main" id="{562030B0-54D4-6E6B-B5EB-8220721F3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 y="0"/>
              <a:ext cx="2981" cy="396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tăText 11">
            <a:extLst>
              <a:ext uri="{FF2B5EF4-FFF2-40B4-BE49-F238E27FC236}">
                <a16:creationId xmlns:a16="http://schemas.microsoft.com/office/drawing/2014/main" id="{7B290323-67CE-778E-540D-BCC6337EFBC2}"/>
              </a:ext>
            </a:extLst>
          </p:cNvPr>
          <p:cNvSpPr txBox="1"/>
          <p:nvPr/>
        </p:nvSpPr>
        <p:spPr>
          <a:xfrm>
            <a:off x="7358536" y="6405184"/>
            <a:ext cx="4639533" cy="461665"/>
          </a:xfrm>
          <a:prstGeom prst="rect">
            <a:avLst/>
          </a:prstGeom>
          <a:noFill/>
        </p:spPr>
        <p:txBody>
          <a:bodyPr wrap="square">
            <a:spAutoFit/>
          </a:bodyPr>
          <a:lstStyle/>
          <a:p>
            <a:pPr algn="ctr"/>
            <a:r>
              <a:rPr lang="ro-RO" sz="1200" dirty="0"/>
              <a:t>Platformă articulată de direcție UGV și astfel prototip de mecanism de eșantionare </a:t>
            </a:r>
          </a:p>
        </p:txBody>
      </p:sp>
      <p:pic>
        <p:nvPicPr>
          <p:cNvPr id="13" name="Imagine 12">
            <a:extLst>
              <a:ext uri="{FF2B5EF4-FFF2-40B4-BE49-F238E27FC236}">
                <a16:creationId xmlns:a16="http://schemas.microsoft.com/office/drawing/2014/main" id="{CA1AA82A-5D10-2954-3E08-D98926C22604}"/>
              </a:ext>
            </a:extLst>
          </p:cNvPr>
          <p:cNvPicPr>
            <a:picLocks noChangeAspect="1"/>
          </p:cNvPicPr>
          <p:nvPr/>
        </p:nvPicPr>
        <p:blipFill>
          <a:blip r:embed="rId5"/>
          <a:stretch>
            <a:fillRect/>
          </a:stretch>
        </p:blipFill>
        <p:spPr>
          <a:xfrm>
            <a:off x="301389" y="4014943"/>
            <a:ext cx="3314286" cy="2485714"/>
          </a:xfrm>
          <a:prstGeom prst="rect">
            <a:avLst/>
          </a:prstGeom>
        </p:spPr>
      </p:pic>
      <p:sp>
        <p:nvSpPr>
          <p:cNvPr id="15" name="CasetăText 14">
            <a:extLst>
              <a:ext uri="{FF2B5EF4-FFF2-40B4-BE49-F238E27FC236}">
                <a16:creationId xmlns:a16="http://schemas.microsoft.com/office/drawing/2014/main" id="{E3CE2EAD-A00F-FB1C-8782-AC7B8E38DEBC}"/>
              </a:ext>
            </a:extLst>
          </p:cNvPr>
          <p:cNvSpPr txBox="1"/>
          <p:nvPr/>
        </p:nvSpPr>
        <p:spPr>
          <a:xfrm>
            <a:off x="509203" y="6500657"/>
            <a:ext cx="2784370" cy="276999"/>
          </a:xfrm>
          <a:prstGeom prst="rect">
            <a:avLst/>
          </a:prstGeom>
          <a:noFill/>
        </p:spPr>
        <p:txBody>
          <a:bodyPr wrap="square">
            <a:spAutoFit/>
          </a:bodyPr>
          <a:lstStyle/>
          <a:p>
            <a:r>
              <a:rPr lang="ro-RO" sz="1200" dirty="0"/>
              <a:t>Prelevator de probe de sol Magictec </a:t>
            </a:r>
          </a:p>
        </p:txBody>
      </p:sp>
      <p:pic>
        <p:nvPicPr>
          <p:cNvPr id="16" name="Imagine 15">
            <a:extLst>
              <a:ext uri="{FF2B5EF4-FFF2-40B4-BE49-F238E27FC236}">
                <a16:creationId xmlns:a16="http://schemas.microsoft.com/office/drawing/2014/main" id="{8A2E6DC7-9754-A1A9-6459-F163BBCD6ECC}"/>
              </a:ext>
            </a:extLst>
          </p:cNvPr>
          <p:cNvPicPr>
            <a:picLocks noChangeAspect="1"/>
          </p:cNvPicPr>
          <p:nvPr/>
        </p:nvPicPr>
        <p:blipFill>
          <a:blip r:embed="rId6"/>
          <a:stretch>
            <a:fillRect/>
          </a:stretch>
        </p:blipFill>
        <p:spPr>
          <a:xfrm>
            <a:off x="3917064" y="3990561"/>
            <a:ext cx="2805511" cy="2428299"/>
          </a:xfrm>
          <a:prstGeom prst="rect">
            <a:avLst/>
          </a:prstGeom>
        </p:spPr>
      </p:pic>
      <p:sp>
        <p:nvSpPr>
          <p:cNvPr id="18" name="CasetăText 17">
            <a:extLst>
              <a:ext uri="{FF2B5EF4-FFF2-40B4-BE49-F238E27FC236}">
                <a16:creationId xmlns:a16="http://schemas.microsoft.com/office/drawing/2014/main" id="{98311101-7BB6-F326-AB22-2D1BBAB4CF54}"/>
              </a:ext>
            </a:extLst>
          </p:cNvPr>
          <p:cNvSpPr txBox="1"/>
          <p:nvPr/>
        </p:nvSpPr>
        <p:spPr>
          <a:xfrm>
            <a:off x="3636408" y="6422540"/>
            <a:ext cx="3314287" cy="461665"/>
          </a:xfrm>
          <a:prstGeom prst="rect">
            <a:avLst/>
          </a:prstGeom>
          <a:noFill/>
        </p:spPr>
        <p:txBody>
          <a:bodyPr wrap="square">
            <a:spAutoFit/>
          </a:bodyPr>
          <a:lstStyle/>
          <a:p>
            <a:pPr algn="ctr"/>
            <a:r>
              <a:rPr lang="ro-RO" sz="1200" dirty="0"/>
              <a:t>Model de autovehicul pe care se poate se poate instala Magictec </a:t>
            </a:r>
          </a:p>
        </p:txBody>
      </p:sp>
    </p:spTree>
    <p:extLst>
      <p:ext uri="{BB962C8B-B14F-4D97-AF65-F5344CB8AC3E}">
        <p14:creationId xmlns:p14="http://schemas.microsoft.com/office/powerpoint/2010/main" val="694786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5906764" cy="6171561"/>
          </a:xfrm>
          <a:prstGeom prst="rect">
            <a:avLst/>
          </a:prstGeom>
          <a:noFill/>
        </p:spPr>
        <p:txBody>
          <a:bodyPr wrap="square">
            <a:spAutoFit/>
          </a:bodyPr>
          <a:lstStyle/>
          <a:p>
            <a:pPr algn="just">
              <a:lnSpc>
                <a:spcPct val="110000"/>
              </a:lnSpc>
            </a:pP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Prezentarea proiectului.</a:t>
            </a: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Indiferent daca este vorba de agricultura tradițională sau agricultura de precizie, primul și cel mai important pas în stabilirea planului de fertilizare al culturilor îl reprezintă prelevarea probelor de sol. Acest proces are rolul de a stabili un punct de pornire al noului an agricol, să inițializeze valorile nutriților din sol și distribuția lor efectivă în teren. </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Mașina destinată prelevării probelor de sol pe care INMA București o propune pentru a fi realizată are un randament ridicat în ceea ce privește numărul de probe ce poate fi realizat în unitatea de timp, trasabilitatea probelor este foarte precisă, consum de energie redus iar impactul asupra mediului este minim. </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O</a:t>
            </a: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biectivele proiectului.</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Scopul proiectului este realizarea unui prototip de platforma autopropulsată pentru prelevarea și stocarea probelor de sol. Acest echipament autopropulsat va fi folosit în procesul de cartare automată a terenurilor agricole, toate probele de sol stocate fiind automat nepreferențiate GPS, de asemenea platforma va fi astfel concepută încât să poată fi folosită ca și platformă multifuncțională pentru diferite echipamente inteligente care pot fi chiar robotizate pentru a realiza o gamă mai largă de lucrări în cadrul fermelor.</a:t>
            </a: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Pentru a răspunde acestor cerințe și nevoi proiectul " SISTEM AUTOMAT INTELIGENT DESTINAT PRELEVĂRII GEOREFERENŢIATĂ A PROBELOR DE SOL" își propune atingerea următoarelor obiective principale: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automatizarea substanțială a procesului de prelevare a probelor de sol;</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îmbunătățirea preciziei prelevării prin utilizarea localizării GPS;</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de a utiliza și senzori care măsoară parametri din mediul ambiant;</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etichetarea cu precizie a probelor prevalate;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reducerea timpului necesar prelevării și creșterea productivității;</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creșterea adâncimii de prelevare a probelor până la o adâncime de 60 de cm;</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montării pe platformă a unei game largi de utilaje agricole inteligente;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de modernizare în funcție de dezvoltarea noilor tehnologii.</a:t>
            </a:r>
          </a:p>
          <a:p>
            <a:pPr algn="just">
              <a:lnSpc>
                <a:spcPct val="110000"/>
              </a:lnSpc>
            </a:pP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2" name="Imagine 1">
            <a:extLst>
              <a:ext uri="{FF2B5EF4-FFF2-40B4-BE49-F238E27FC236}">
                <a16:creationId xmlns:a16="http://schemas.microsoft.com/office/drawing/2014/main" id="{EDB48965-9254-F3C0-33C7-99DA73B06F93}"/>
              </a:ext>
            </a:extLst>
          </p:cNvPr>
          <p:cNvPicPr>
            <a:picLocks noChangeAspect="1"/>
          </p:cNvPicPr>
          <p:nvPr/>
        </p:nvPicPr>
        <p:blipFill>
          <a:blip r:embed="rId2"/>
          <a:stretch>
            <a:fillRect/>
          </a:stretch>
        </p:blipFill>
        <p:spPr>
          <a:xfrm>
            <a:off x="6700567" y="372889"/>
            <a:ext cx="4121253" cy="2670279"/>
          </a:xfrm>
          <a:prstGeom prst="rect">
            <a:avLst/>
          </a:prstGeom>
        </p:spPr>
      </p:pic>
      <p:sp>
        <p:nvSpPr>
          <p:cNvPr id="6" name="CasetăText 5">
            <a:extLst>
              <a:ext uri="{FF2B5EF4-FFF2-40B4-BE49-F238E27FC236}">
                <a16:creationId xmlns:a16="http://schemas.microsoft.com/office/drawing/2014/main" id="{2D355258-4FF0-C780-31B5-92B8B9CA557C}"/>
              </a:ext>
            </a:extLst>
          </p:cNvPr>
          <p:cNvSpPr txBox="1"/>
          <p:nvPr/>
        </p:nvSpPr>
        <p:spPr>
          <a:xfrm>
            <a:off x="6700567" y="3088955"/>
            <a:ext cx="4518913" cy="276999"/>
          </a:xfrm>
          <a:prstGeom prst="rect">
            <a:avLst/>
          </a:prstGeom>
          <a:noFill/>
        </p:spPr>
        <p:txBody>
          <a:bodyPr wrap="square">
            <a:spAutoFit/>
          </a:bodyPr>
          <a:lstStyle/>
          <a:p>
            <a:r>
              <a:rPr lang="pt-BR" sz="1200" dirty="0">
                <a:latin typeface="Times New Roman" panose="02020603050405020304" pitchFamily="18" charset="0"/>
                <a:cs typeface="Times New Roman" panose="02020603050405020304" pitchFamily="18" charset="0"/>
              </a:rPr>
              <a:t>Arhitectura hardware-software a prototipului de platforma autonomă</a:t>
            </a:r>
            <a:endParaRPr lang="ro-RO" sz="1200" dirty="0">
              <a:latin typeface="Times New Roman" panose="02020603050405020304" pitchFamily="18" charset="0"/>
              <a:cs typeface="Times New Roman" panose="02020603050405020304" pitchFamily="18" charset="0"/>
            </a:endParaRPr>
          </a:p>
        </p:txBody>
      </p:sp>
      <p:sp>
        <p:nvSpPr>
          <p:cNvPr id="9" name="CasetăText 8">
            <a:extLst>
              <a:ext uri="{FF2B5EF4-FFF2-40B4-BE49-F238E27FC236}">
                <a16:creationId xmlns:a16="http://schemas.microsoft.com/office/drawing/2014/main" id="{F0A3DFE5-1A1A-4906-A6C4-7B829BCEC36F}"/>
              </a:ext>
            </a:extLst>
          </p:cNvPr>
          <p:cNvSpPr txBox="1"/>
          <p:nvPr/>
        </p:nvSpPr>
        <p:spPr>
          <a:xfrm>
            <a:off x="6380058" y="3387592"/>
            <a:ext cx="5159930" cy="461665"/>
          </a:xfrm>
          <a:prstGeom prst="rect">
            <a:avLst/>
          </a:prstGeom>
          <a:noFill/>
        </p:spPr>
        <p:txBody>
          <a:bodyPr wrap="square">
            <a:spAutoFit/>
          </a:bodyPr>
          <a:lstStyle/>
          <a:p>
            <a:r>
              <a:rPr lang="ro-RO" sz="1200" dirty="0">
                <a:latin typeface="Times New Roman" panose="02020603050405020304" pitchFamily="18" charset="0"/>
                <a:cs typeface="Times New Roman" panose="02020603050405020304" pitchFamily="18" charset="0"/>
              </a:rPr>
              <a:t>În figurile de mai jos sunt ilustrate o parte din conceptul de selectare a punctelor de interes în teren, punctele de unde vor fi prelevate probe de sol.</a:t>
            </a:r>
          </a:p>
        </p:txBody>
      </p:sp>
      <p:pic>
        <p:nvPicPr>
          <p:cNvPr id="10" name="Imagine 9">
            <a:extLst>
              <a:ext uri="{FF2B5EF4-FFF2-40B4-BE49-F238E27FC236}">
                <a16:creationId xmlns:a16="http://schemas.microsoft.com/office/drawing/2014/main" id="{3CF504E1-833E-9E5E-362C-EAA19F3EF06A}"/>
              </a:ext>
            </a:extLst>
          </p:cNvPr>
          <p:cNvPicPr>
            <a:picLocks noChangeAspect="1"/>
          </p:cNvPicPr>
          <p:nvPr/>
        </p:nvPicPr>
        <p:blipFill>
          <a:blip r:embed="rId3"/>
          <a:stretch>
            <a:fillRect/>
          </a:stretch>
        </p:blipFill>
        <p:spPr>
          <a:xfrm>
            <a:off x="8890174" y="4076226"/>
            <a:ext cx="2779001" cy="1615207"/>
          </a:xfrm>
          <a:prstGeom prst="rect">
            <a:avLst/>
          </a:prstGeom>
        </p:spPr>
      </p:pic>
      <p:pic>
        <p:nvPicPr>
          <p:cNvPr id="11" name="Imagine 10">
            <a:extLst>
              <a:ext uri="{FF2B5EF4-FFF2-40B4-BE49-F238E27FC236}">
                <a16:creationId xmlns:a16="http://schemas.microsoft.com/office/drawing/2014/main" id="{5BD01250-24FE-B553-A0BA-732452A394A5}"/>
              </a:ext>
            </a:extLst>
          </p:cNvPr>
          <p:cNvPicPr>
            <a:picLocks noChangeAspect="1"/>
          </p:cNvPicPr>
          <p:nvPr/>
        </p:nvPicPr>
        <p:blipFill>
          <a:blip r:embed="rId4"/>
          <a:stretch>
            <a:fillRect/>
          </a:stretch>
        </p:blipFill>
        <p:spPr>
          <a:xfrm>
            <a:off x="6116719" y="4076226"/>
            <a:ext cx="2536156" cy="1646063"/>
          </a:xfrm>
          <a:prstGeom prst="rect">
            <a:avLst/>
          </a:prstGeom>
        </p:spPr>
      </p:pic>
      <p:sp>
        <p:nvSpPr>
          <p:cNvPr id="13" name="CasetăText 12">
            <a:extLst>
              <a:ext uri="{FF2B5EF4-FFF2-40B4-BE49-F238E27FC236}">
                <a16:creationId xmlns:a16="http://schemas.microsoft.com/office/drawing/2014/main" id="{A9D3FE56-9373-32DC-8FEB-7FEF9631BFA9}"/>
              </a:ext>
            </a:extLst>
          </p:cNvPr>
          <p:cNvSpPr txBox="1"/>
          <p:nvPr/>
        </p:nvSpPr>
        <p:spPr>
          <a:xfrm>
            <a:off x="9027510" y="5897737"/>
            <a:ext cx="2833688" cy="276999"/>
          </a:xfrm>
          <a:prstGeom prst="rect">
            <a:avLst/>
          </a:prstGeom>
          <a:noFill/>
        </p:spPr>
        <p:txBody>
          <a:bodyPr wrap="square">
            <a:spAutoFit/>
          </a:bodyPr>
          <a:lstStyle/>
          <a:p>
            <a:r>
              <a:rPr lang="ro-RO" sz="1200" dirty="0">
                <a:latin typeface="Times New Roman" panose="02020603050405020304" pitchFamily="18" charset="0"/>
                <a:cs typeface="Times New Roman" panose="02020603050405020304" pitchFamily="18" charset="0"/>
              </a:rPr>
              <a:t>Model de stabilire a punctelor de prelevare </a:t>
            </a:r>
          </a:p>
        </p:txBody>
      </p:sp>
      <p:sp>
        <p:nvSpPr>
          <p:cNvPr id="15" name="CasetăText 14">
            <a:extLst>
              <a:ext uri="{FF2B5EF4-FFF2-40B4-BE49-F238E27FC236}">
                <a16:creationId xmlns:a16="http://schemas.microsoft.com/office/drawing/2014/main" id="{78166391-D7B6-F9B6-AE2D-04179A2EE07F}"/>
              </a:ext>
            </a:extLst>
          </p:cNvPr>
          <p:cNvSpPr txBox="1"/>
          <p:nvPr/>
        </p:nvSpPr>
        <p:spPr>
          <a:xfrm>
            <a:off x="5906764" y="5943903"/>
            <a:ext cx="2729115" cy="461665"/>
          </a:xfrm>
          <a:prstGeom prst="rect">
            <a:avLst/>
          </a:prstGeom>
          <a:noFill/>
        </p:spPr>
        <p:txBody>
          <a:bodyPr wrap="square">
            <a:spAutoFit/>
          </a:bodyPr>
          <a:lstStyle/>
          <a:p>
            <a:pPr algn="ctr"/>
            <a:r>
              <a:rPr lang="ro-RO" sz="1200" dirty="0">
                <a:latin typeface="Times New Roman" panose="02020603050405020304" pitchFamily="18" charset="0"/>
                <a:cs typeface="Times New Roman" panose="02020603050405020304" pitchFamily="18" charset="0"/>
              </a:rPr>
              <a:t>Model de stabilire a punctelor de prelevare pentru o suprafață determinată </a:t>
            </a:r>
          </a:p>
        </p:txBody>
      </p:sp>
    </p:spTree>
    <p:extLst>
      <p:ext uri="{BB962C8B-B14F-4D97-AF65-F5344CB8AC3E}">
        <p14:creationId xmlns:p14="http://schemas.microsoft.com/office/powerpoint/2010/main" val="4106524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7098518" cy="6374694"/>
          </a:xfrm>
          <a:prstGeom prst="rect">
            <a:avLst/>
          </a:prstGeom>
          <a:noFill/>
        </p:spPr>
        <p:txBody>
          <a:bodyPr wrap="square">
            <a:spAutoFit/>
          </a:bodyPr>
          <a:lstStyle/>
          <a:p>
            <a:pPr algn="just">
              <a:lnSpc>
                <a:spcPct val="110000"/>
              </a:lnSpc>
            </a:pP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Caracterul inovativ </a:t>
            </a: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în raport cu stadiul actual pe plan național și internațional îl constituie faptul ca întregul proces de prelevare a probelor de sol, manipularea, etichetarea și stocarea acestora este complet automatizată; de asemenea navigarea platformei în terenul agricol se va face de la distanță; un alt aspect inovativ este reprezentat de realizarea unei aplicații pentru interacțiunea dintre operator și platforma autopropulsată, instalată pe un smartphone cu sistem de operare Android. Sistemul de stocare a probelor de sol va fi proiectat să fie interschimbabil, astfel încât atunci când containerul de stocare este plin, acesta va fi sigilat și trimis la laboratorul de analize, fiind înlocuit de un alt container pentru probe.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Realizarea mașinii de prelevare probe de sol include o serie de module hardware și software, o parte dintre acestea sunt:</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interfață hardware </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va avea rolul de a realiza interfațarea între sistemul de comunicație care va trimite comenzile operatorului către sistemul de propulsie al platformei, sistemul de poziționare, sonda de culegere probe de sol și modulul de etichetare dar și de a informa operatorul cu privire la etapele procesului de prelevare probe aflat în desfășurare, și a eventualelor erori apărute.</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localizare </a:t>
            </a:r>
            <a:r>
              <a:rPr lang="ro-RO" sz="1200" dirty="0">
                <a:latin typeface="Times New Roman" panose="02020603050405020304" pitchFamily="18" charset="0"/>
                <a:ea typeface="Times New Roman" panose="02020603050405020304" pitchFamily="18" charset="0"/>
                <a:cs typeface="Times New Roman" panose="02020603050405020304" pitchFamily="18" charset="0"/>
              </a:rPr>
              <a:t>(GPS).</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va avea rolul de a transmiterea către operator a poziției reale a platformei în teren, informație ce este furnizată de GPS-ul aflat la bord, astfel operatorul poate lua decizii cu privire la operațiile care trebuiesc efectuate.</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prelevare probe și etichetare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al va fi instalat pe dispozitivul ce comandă și controlează sistemul de sondare și va răspunde direct comenzilor transmise de operator cu ajutorul telecomenzii. Acest modul controlează și procesul de etichetare, care se execută automat după ce proba de sol a fost extrasă, informațiile care vor fi memorate sunt:</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Data și ora de prelevare a probei;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Numărul probei, identificator unic;</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Coordonatele geografice;</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Datele clientului;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Datele operatorului;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Opțional temperatura și umiditatea din aer.</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prezentare date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Cu ajutorul acestui modul se pot prezenta și arhiva rezultatele despre probele care au fost prelevate din teren dar și rezultatele analizelor de laborator după ce acestea au fost efectuate.</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id="{D3685592-D15F-0953-0F9C-712517A0005E}"/>
              </a:ext>
            </a:extLst>
          </p:cNvPr>
          <p:cNvPicPr>
            <a:picLocks noChangeAspect="1"/>
          </p:cNvPicPr>
          <p:nvPr/>
        </p:nvPicPr>
        <p:blipFill>
          <a:blip r:embed="rId2"/>
          <a:stretch>
            <a:fillRect/>
          </a:stretch>
        </p:blipFill>
        <p:spPr>
          <a:xfrm>
            <a:off x="7588220" y="955912"/>
            <a:ext cx="4000284" cy="3876679"/>
          </a:xfrm>
          <a:prstGeom prst="rect">
            <a:avLst/>
          </a:prstGeom>
        </p:spPr>
      </p:pic>
      <p:sp>
        <p:nvSpPr>
          <p:cNvPr id="7" name="CasetăText 6">
            <a:extLst>
              <a:ext uri="{FF2B5EF4-FFF2-40B4-BE49-F238E27FC236}">
                <a16:creationId xmlns:a16="http://schemas.microsoft.com/office/drawing/2014/main" id="{3608456A-BE84-0BA1-31F7-0A305B7F0E91}"/>
              </a:ext>
            </a:extLst>
          </p:cNvPr>
          <p:cNvSpPr txBox="1"/>
          <p:nvPr/>
        </p:nvSpPr>
        <p:spPr>
          <a:xfrm>
            <a:off x="7793311" y="5308411"/>
            <a:ext cx="3730188" cy="461665"/>
          </a:xfrm>
          <a:prstGeom prst="rect">
            <a:avLst/>
          </a:prstGeom>
          <a:noFill/>
        </p:spPr>
        <p:txBody>
          <a:bodyPr wrap="square">
            <a:spAutoFit/>
          </a:bodyPr>
          <a:lstStyle/>
          <a:p>
            <a:pPr algn="ctr"/>
            <a:r>
              <a:rPr lang="ro-RO" sz="1200" dirty="0">
                <a:latin typeface="Times New Roman" panose="02020603050405020304" pitchFamily="18" charset="0"/>
                <a:cs typeface="Times New Roman" panose="02020603050405020304" pitchFamily="18" charset="0"/>
              </a:rPr>
              <a:t>Model 3D, concept ”sistem automat inteligent destinat prelevării georeferenţiată a probelor de sol”</a:t>
            </a:r>
          </a:p>
        </p:txBody>
      </p:sp>
    </p:spTree>
    <p:extLst>
      <p:ext uri="{BB962C8B-B14F-4D97-AF65-F5344CB8AC3E}">
        <p14:creationId xmlns:p14="http://schemas.microsoft.com/office/powerpoint/2010/main" val="208472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6">
            <a:extLst>
              <a:ext uri="{FF2B5EF4-FFF2-40B4-BE49-F238E27FC236}">
                <a16:creationId xmlns:a16="http://schemas.microsoft.com/office/drawing/2014/main" id="{37CC9538-10C5-ADC2-E277-C92042B02A9C}"/>
              </a:ext>
            </a:extLst>
          </p:cNvPr>
          <p:cNvPicPr>
            <a:picLocks noChangeAspect="1"/>
          </p:cNvPicPr>
          <p:nvPr/>
        </p:nvPicPr>
        <p:blipFill>
          <a:blip r:embed="rId2" cstate="print"/>
          <a:stretch>
            <a:fillRect/>
          </a:stretch>
        </p:blipFill>
        <p:spPr>
          <a:xfrm rot="5400000">
            <a:off x="8207440" y="912453"/>
            <a:ext cx="1630355" cy="1634239"/>
          </a:xfrm>
          <a:prstGeom prst="rect">
            <a:avLst/>
          </a:prstGeom>
        </p:spPr>
      </p:pic>
      <p:pic>
        <p:nvPicPr>
          <p:cNvPr id="3" name="Imagine 0">
            <a:extLst>
              <a:ext uri="{FF2B5EF4-FFF2-40B4-BE49-F238E27FC236}">
                <a16:creationId xmlns:a16="http://schemas.microsoft.com/office/drawing/2014/main" id="{258B6126-81CF-875B-0BDC-F349BB53C80E}"/>
              </a:ext>
            </a:extLst>
          </p:cNvPr>
          <p:cNvPicPr>
            <a:picLocks noChangeAspect="1"/>
          </p:cNvPicPr>
          <p:nvPr/>
        </p:nvPicPr>
        <p:blipFill>
          <a:blip r:embed="rId3" cstate="print"/>
          <a:stretch>
            <a:fillRect/>
          </a:stretch>
        </p:blipFill>
        <p:spPr>
          <a:xfrm rot="5400000">
            <a:off x="177878" y="4263062"/>
            <a:ext cx="1751148" cy="1751148"/>
          </a:xfrm>
          <a:prstGeom prst="rect">
            <a:avLst/>
          </a:prstGeom>
        </p:spPr>
      </p:pic>
      <p:pic>
        <p:nvPicPr>
          <p:cNvPr id="4" name="Imagine 9">
            <a:extLst>
              <a:ext uri="{FF2B5EF4-FFF2-40B4-BE49-F238E27FC236}">
                <a16:creationId xmlns:a16="http://schemas.microsoft.com/office/drawing/2014/main" id="{70DF6ADD-ED01-E6FA-CEB2-5EA844151508}"/>
              </a:ext>
            </a:extLst>
          </p:cNvPr>
          <p:cNvPicPr>
            <a:picLocks noChangeAspect="1"/>
          </p:cNvPicPr>
          <p:nvPr/>
        </p:nvPicPr>
        <p:blipFill>
          <a:blip r:embed="rId4" cstate="print"/>
          <a:stretch>
            <a:fillRect/>
          </a:stretch>
        </p:blipFill>
        <p:spPr>
          <a:xfrm rot="5400000">
            <a:off x="2032740" y="4263062"/>
            <a:ext cx="1751148" cy="1751148"/>
          </a:xfrm>
          <a:prstGeom prst="rect">
            <a:avLst/>
          </a:prstGeom>
        </p:spPr>
      </p:pic>
      <p:pic>
        <p:nvPicPr>
          <p:cNvPr id="5" name="Imagine 0">
            <a:extLst>
              <a:ext uri="{FF2B5EF4-FFF2-40B4-BE49-F238E27FC236}">
                <a16:creationId xmlns:a16="http://schemas.microsoft.com/office/drawing/2014/main" id="{92C8A91D-F5E0-A07B-1951-DDDC426928F9}"/>
              </a:ext>
            </a:extLst>
          </p:cNvPr>
          <p:cNvPicPr>
            <a:picLocks noChangeAspect="1"/>
          </p:cNvPicPr>
          <p:nvPr/>
        </p:nvPicPr>
        <p:blipFill>
          <a:blip r:embed="rId5" cstate="print"/>
          <a:srcRect l="11837"/>
          <a:stretch>
            <a:fillRect/>
          </a:stretch>
        </p:blipFill>
        <p:spPr>
          <a:xfrm rot="5400000">
            <a:off x="3970261" y="4116049"/>
            <a:ext cx="1778169" cy="2018154"/>
          </a:xfrm>
          <a:prstGeom prst="rect">
            <a:avLst/>
          </a:prstGeom>
        </p:spPr>
      </p:pic>
      <p:pic>
        <p:nvPicPr>
          <p:cNvPr id="6" name="Imagine 6">
            <a:extLst>
              <a:ext uri="{FF2B5EF4-FFF2-40B4-BE49-F238E27FC236}">
                <a16:creationId xmlns:a16="http://schemas.microsoft.com/office/drawing/2014/main" id="{FC973682-B215-20E7-132C-903AB870EB92}"/>
              </a:ext>
            </a:extLst>
          </p:cNvPr>
          <p:cNvPicPr>
            <a:picLocks noChangeAspect="1"/>
          </p:cNvPicPr>
          <p:nvPr/>
        </p:nvPicPr>
        <p:blipFill rotWithShape="1">
          <a:blip r:embed="rId6" cstate="print"/>
          <a:srcRect l="7324" r="4771"/>
          <a:stretch/>
        </p:blipFill>
        <p:spPr bwMode="auto">
          <a:xfrm rot="5400000">
            <a:off x="6056918" y="4099654"/>
            <a:ext cx="1778168" cy="2022398"/>
          </a:xfrm>
          <a:prstGeom prst="rect">
            <a:avLst/>
          </a:prstGeom>
          <a:ln>
            <a:noFill/>
          </a:ln>
          <a:extLst>
            <a:ext uri="{53640926-AAD7-44D8-BBD7-CCE9431645EC}">
              <a14:shadowObscured xmlns:a14="http://schemas.microsoft.com/office/drawing/2010/main"/>
            </a:ext>
          </a:extLst>
        </p:spPr>
      </p:pic>
      <p:graphicFrame>
        <p:nvGraphicFramePr>
          <p:cNvPr id="7" name="Table 6">
            <a:extLst>
              <a:ext uri="{FF2B5EF4-FFF2-40B4-BE49-F238E27FC236}">
                <a16:creationId xmlns:a16="http://schemas.microsoft.com/office/drawing/2014/main" id="{8F9A1B4C-868A-B4BD-38CE-F60C31D7A904}"/>
              </a:ext>
            </a:extLst>
          </p:cNvPr>
          <p:cNvGraphicFramePr>
            <a:graphicFrameLocks noGrp="1"/>
          </p:cNvGraphicFramePr>
          <p:nvPr>
            <p:extLst>
              <p:ext uri="{D42A27DB-BD31-4B8C-83A1-F6EECF244321}">
                <p14:modId xmlns:p14="http://schemas.microsoft.com/office/powerpoint/2010/main" val="3803436189"/>
              </p:ext>
            </p:extLst>
          </p:nvPr>
        </p:nvGraphicFramePr>
        <p:xfrm>
          <a:off x="177880" y="338656"/>
          <a:ext cx="7779322" cy="2206095"/>
        </p:xfrm>
        <a:graphic>
          <a:graphicData uri="http://schemas.openxmlformats.org/drawingml/2006/table">
            <a:tbl>
              <a:tblPr firstRow="1" firstCol="1" bandRow="1">
                <a:tableStyleId>{16D9F66E-5EB9-4882-86FB-DCBF35E3C3E4}</a:tableStyleId>
              </a:tblPr>
              <a:tblGrid>
                <a:gridCol w="996656">
                  <a:extLst>
                    <a:ext uri="{9D8B030D-6E8A-4147-A177-3AD203B41FA5}">
                      <a16:colId xmlns:a16="http://schemas.microsoft.com/office/drawing/2014/main" val="2565677486"/>
                    </a:ext>
                  </a:extLst>
                </a:gridCol>
                <a:gridCol w="1434101">
                  <a:extLst>
                    <a:ext uri="{9D8B030D-6E8A-4147-A177-3AD203B41FA5}">
                      <a16:colId xmlns:a16="http://schemas.microsoft.com/office/drawing/2014/main" val="2766800577"/>
                    </a:ext>
                  </a:extLst>
                </a:gridCol>
                <a:gridCol w="2200031">
                  <a:extLst>
                    <a:ext uri="{9D8B030D-6E8A-4147-A177-3AD203B41FA5}">
                      <a16:colId xmlns:a16="http://schemas.microsoft.com/office/drawing/2014/main" val="4084667455"/>
                    </a:ext>
                  </a:extLst>
                </a:gridCol>
                <a:gridCol w="1764254">
                  <a:extLst>
                    <a:ext uri="{9D8B030D-6E8A-4147-A177-3AD203B41FA5}">
                      <a16:colId xmlns:a16="http://schemas.microsoft.com/office/drawing/2014/main" val="2135533749"/>
                    </a:ext>
                  </a:extLst>
                </a:gridCol>
                <a:gridCol w="1384280">
                  <a:extLst>
                    <a:ext uri="{9D8B030D-6E8A-4147-A177-3AD203B41FA5}">
                      <a16:colId xmlns:a16="http://schemas.microsoft.com/office/drawing/2014/main" val="1796325366"/>
                    </a:ext>
                  </a:extLst>
                </a:gridCol>
              </a:tblGrid>
              <a:tr h="0">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Perioada</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Data calendaristică</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Unghi de ieșire jet de aer cald și umed, φ [°]</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Volumul de apă măsurat</a:t>
                      </a:r>
                    </a:p>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 [l]</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Volumul de apă total [l]</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32749985"/>
                  </a:ext>
                </a:extLst>
              </a:tr>
              <a:tr h="162795">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27.10.2021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5</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1.87</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4.09</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34098283"/>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28.10.2021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1.40</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659095064"/>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29.10.2021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0.82</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3124779930"/>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1.36</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4695886"/>
                  </a:ext>
                </a:extLst>
              </a:tr>
              <a:tr h="162795">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2</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01.11.2021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10</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1.15</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3.34</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81718525"/>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02.11.2021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1.35</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924069871"/>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03.11.2021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0.84</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3980774770"/>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54054068"/>
                  </a:ext>
                </a:extLst>
              </a:tr>
              <a:tr h="162795">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3</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04.11.2021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15</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1.10</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2.44</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53377270"/>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05.11.2021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0.76</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2125807786"/>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06.11.2021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0.58</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1399523481"/>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5913"/>
                  </a:ext>
                </a:extLst>
              </a:tr>
            </a:tbl>
          </a:graphicData>
        </a:graphic>
      </p:graphicFrame>
      <p:graphicFrame>
        <p:nvGraphicFramePr>
          <p:cNvPr id="11" name="Table 10">
            <a:extLst>
              <a:ext uri="{FF2B5EF4-FFF2-40B4-BE49-F238E27FC236}">
                <a16:creationId xmlns:a16="http://schemas.microsoft.com/office/drawing/2014/main" id="{EC3175D4-8449-1F84-B97B-BB7945861692}"/>
              </a:ext>
            </a:extLst>
          </p:cNvPr>
          <p:cNvGraphicFramePr>
            <a:graphicFrameLocks noGrp="1"/>
          </p:cNvGraphicFramePr>
          <p:nvPr>
            <p:extLst>
              <p:ext uri="{D42A27DB-BD31-4B8C-83A1-F6EECF244321}">
                <p14:modId xmlns:p14="http://schemas.microsoft.com/office/powerpoint/2010/main" val="3532219044"/>
              </p:ext>
            </p:extLst>
          </p:nvPr>
        </p:nvGraphicFramePr>
        <p:xfrm>
          <a:off x="177878" y="2912629"/>
          <a:ext cx="7779322" cy="1141693"/>
        </p:xfrm>
        <a:graphic>
          <a:graphicData uri="http://schemas.openxmlformats.org/drawingml/2006/table">
            <a:tbl>
              <a:tblPr firstRow="1" firstCol="1" bandRow="1">
                <a:tableStyleId>{16D9F66E-5EB9-4882-86FB-DCBF35E3C3E4}</a:tableStyleId>
              </a:tblPr>
              <a:tblGrid>
                <a:gridCol w="3708658">
                  <a:extLst>
                    <a:ext uri="{9D8B030D-6E8A-4147-A177-3AD203B41FA5}">
                      <a16:colId xmlns:a16="http://schemas.microsoft.com/office/drawing/2014/main" val="2267540564"/>
                    </a:ext>
                  </a:extLst>
                </a:gridCol>
                <a:gridCol w="4070664">
                  <a:extLst>
                    <a:ext uri="{9D8B030D-6E8A-4147-A177-3AD203B41FA5}">
                      <a16:colId xmlns:a16="http://schemas.microsoft.com/office/drawing/2014/main" val="2326103803"/>
                    </a:ext>
                  </a:extLst>
                </a:gridCol>
              </a:tblGrid>
              <a:tr h="380565">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Turație ventilator [% din turația max.]</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Consumul mediu de energie electrică [kWh]</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3265314024"/>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25</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a:solidFill>
                            <a:srgbClr val="002060"/>
                          </a:solidFill>
                          <a:effectLst>
                            <a:outerShdw blurRad="38100" dist="38100" dir="2700000" algn="tl">
                              <a:srgbClr val="000000">
                                <a:alpha val="43137"/>
                              </a:srgbClr>
                            </a:outerShdw>
                          </a:effectLst>
                        </a:rPr>
                        <a:t>0,69</a:t>
                      </a:r>
                      <a:endParaRPr lang="ro-RO" sz="1200" b="1" i="0" u="none" kern="1200" spc="-15" baseline="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3622785447"/>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50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2924558730"/>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75</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0,71</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2736349814"/>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100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0,72</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1078514713"/>
                  </a:ext>
                </a:extLst>
              </a:tr>
            </a:tbl>
          </a:graphicData>
        </a:graphic>
      </p:graphicFrame>
      <p:pic>
        <p:nvPicPr>
          <p:cNvPr id="12" name="Picture 11">
            <a:extLst>
              <a:ext uri="{FF2B5EF4-FFF2-40B4-BE49-F238E27FC236}">
                <a16:creationId xmlns:a16="http://schemas.microsoft.com/office/drawing/2014/main" id="{5AE1CC81-F09F-E44B-BD5B-6E83A60AE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2489" y="914395"/>
            <a:ext cx="2173807" cy="1630356"/>
          </a:xfrm>
          <a:prstGeom prst="rect">
            <a:avLst/>
          </a:prstGeom>
        </p:spPr>
      </p:pic>
      <p:pic>
        <p:nvPicPr>
          <p:cNvPr id="15" name="Picture 14">
            <a:extLst>
              <a:ext uri="{FF2B5EF4-FFF2-40B4-BE49-F238E27FC236}">
                <a16:creationId xmlns:a16="http://schemas.microsoft.com/office/drawing/2014/main" id="{9A2288DB-FAC9-F0CF-A4A6-E7479A1F1E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60"/>
          <a:stretch/>
        </p:blipFill>
        <p:spPr>
          <a:xfrm>
            <a:off x="8048385" y="2912629"/>
            <a:ext cx="4077911" cy="3087308"/>
          </a:xfrm>
          <a:prstGeom prst="rect">
            <a:avLst/>
          </a:prstGeom>
        </p:spPr>
      </p:pic>
      <p:sp>
        <p:nvSpPr>
          <p:cNvPr id="17" name="TextBox 16">
            <a:extLst>
              <a:ext uri="{FF2B5EF4-FFF2-40B4-BE49-F238E27FC236}">
                <a16:creationId xmlns:a16="http://schemas.microsoft.com/office/drawing/2014/main" id="{E690679F-D5AA-2782-9997-E42C5FACEFC3}"/>
              </a:ext>
            </a:extLst>
          </p:cNvPr>
          <p:cNvSpPr txBox="1"/>
          <p:nvPr/>
        </p:nvSpPr>
        <p:spPr>
          <a:xfrm>
            <a:off x="177878" y="3286"/>
            <a:ext cx="7779322" cy="307777"/>
          </a:xfrm>
          <a:prstGeom prst="rect">
            <a:avLst/>
          </a:prstGeom>
          <a:noFill/>
        </p:spPr>
        <p:txBody>
          <a:bodyPr wrap="square">
            <a:spAutoFit/>
          </a:bodyPr>
          <a:lstStyle/>
          <a:p>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Colectarea</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măsurarea</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volumului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apă</a:t>
            </a:r>
            <a:endPar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48336DC-460E-5DA3-3212-A038DFBC1099}"/>
              </a:ext>
            </a:extLst>
          </p:cNvPr>
          <p:cNvSpPr txBox="1"/>
          <p:nvPr/>
        </p:nvSpPr>
        <p:spPr>
          <a:xfrm>
            <a:off x="0" y="2608062"/>
            <a:ext cx="8205498" cy="307777"/>
          </a:xfrm>
          <a:prstGeom prst="rect">
            <a:avLst/>
          </a:prstGeom>
          <a:noFill/>
        </p:spPr>
        <p:txBody>
          <a:bodyPr wrap="square">
            <a:spAutoFit/>
          </a:bodyPr>
          <a:lstStyle/>
          <a:p>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Consumul</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energie</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electrică</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măsurat</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ajutorul</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contorului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monofazic</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digital DRS-201D</a:t>
            </a:r>
            <a:endPar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D0627E4-8D15-D244-874A-E0CEAC6E3F06}"/>
              </a:ext>
            </a:extLst>
          </p:cNvPr>
          <p:cNvSpPr txBox="1"/>
          <p:nvPr/>
        </p:nvSpPr>
        <p:spPr>
          <a:xfrm>
            <a:off x="65704" y="5934670"/>
            <a:ext cx="12060592" cy="954107"/>
          </a:xfrm>
          <a:prstGeom prst="rect">
            <a:avLst/>
          </a:prstGeom>
          <a:noFill/>
        </p:spPr>
        <p:txBody>
          <a:bodyPr wrap="square">
            <a:spAutoFit/>
          </a:bodyPr>
          <a:lstStyle/>
          <a:p>
            <a:pPr indent="457200"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avantaje:</a:t>
            </a:r>
          </a:p>
          <a:p>
            <a:pPr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asigură monitorizarea și controlul în timp real al procesului de colectare a umidității atmosferice;</a:t>
            </a:r>
          </a:p>
          <a:p>
            <a:pPr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utilizează echipamente cu consum redus de energie electrică (ex. pompe de recirculare, ventilator de tubulatură, servomotor);</a:t>
            </a:r>
          </a:p>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utilizează apa răcită într-o serpentină de țevi din cupru amplasată în subteran pentru răcirea suprafeței elementelor de condensare (pereților colectori).</a:t>
            </a:r>
          </a:p>
        </p:txBody>
      </p:sp>
    </p:spTree>
    <p:extLst>
      <p:ext uri="{BB962C8B-B14F-4D97-AF65-F5344CB8AC3E}">
        <p14:creationId xmlns:p14="http://schemas.microsoft.com/office/powerpoint/2010/main" val="152599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24A23A-9DA1-012F-E9F2-A445A3F4D5B1}"/>
              </a:ext>
            </a:extLst>
          </p:cNvPr>
          <p:cNvSpPr txBox="1"/>
          <p:nvPr/>
        </p:nvSpPr>
        <p:spPr>
          <a:xfrm>
            <a:off x="0" y="37324"/>
            <a:ext cx="12192000" cy="338554"/>
          </a:xfrm>
          <a:prstGeom prst="rect">
            <a:avLst/>
          </a:prstGeom>
          <a:noFill/>
        </p:spPr>
        <p:txBody>
          <a:bodyPr wrap="square">
            <a:spAutoFit/>
          </a:bodyPr>
          <a:lstStyle/>
          <a:p>
            <a:pPr algn="ctr"/>
            <a:r>
              <a:rPr lang="en-US" sz="1600" b="1" dirty="0">
                <a:solidFill>
                  <a:srgbClr val="FF0000"/>
                </a:solidFill>
              </a:rPr>
              <a:t>TEHNOLOGIE INOVATIVĂ PENTRU  IRIGAREA / FERTIRIGAREA SUBTERANĂ A CULTURILOR</a:t>
            </a:r>
            <a:endParaRPr lang="ro-RO" sz="1600" dirty="0">
              <a:solidFill>
                <a:srgbClr val="FF0000"/>
              </a:solidFill>
            </a:endParaRPr>
          </a:p>
        </p:txBody>
      </p:sp>
      <p:pic>
        <p:nvPicPr>
          <p:cNvPr id="10" name="Imagine 9" descr="Tehnologie fig. 1.jpg"/>
          <p:cNvPicPr/>
          <p:nvPr/>
        </p:nvPicPr>
        <p:blipFill>
          <a:blip r:embed="rId2" cstate="print"/>
          <a:stretch>
            <a:fillRect/>
          </a:stretch>
        </p:blipFill>
        <p:spPr>
          <a:xfrm>
            <a:off x="354563" y="374876"/>
            <a:ext cx="6110737" cy="4243778"/>
          </a:xfrm>
          <a:prstGeom prst="rect">
            <a:avLst/>
          </a:prstGeom>
        </p:spPr>
      </p:pic>
      <p:sp>
        <p:nvSpPr>
          <p:cNvPr id="11" name="CasetăText 10"/>
          <p:cNvSpPr txBox="1"/>
          <p:nvPr/>
        </p:nvSpPr>
        <p:spPr>
          <a:xfrm>
            <a:off x="6802016" y="821091"/>
            <a:ext cx="5094514" cy="5047536"/>
          </a:xfrm>
          <a:prstGeom prst="rect">
            <a:avLst/>
          </a:prstGeom>
          <a:noFill/>
        </p:spPr>
        <p:txBody>
          <a:bodyPr wrap="square" rtlCol="0">
            <a:spAutoFit/>
          </a:bodyPr>
          <a:lstStyle/>
          <a:p>
            <a:r>
              <a:rPr lang="ro-RO" sz="1400" b="1" dirty="0"/>
              <a:t>DOMENIUL DE APLICABILITATE</a:t>
            </a:r>
            <a:endParaRPr lang="ro-RO" sz="1400" dirty="0"/>
          </a:p>
          <a:p>
            <a:pPr algn="just"/>
            <a:r>
              <a:rPr lang="en-US" sz="1400" dirty="0" err="1"/>
              <a:t>Tehnologia</a:t>
            </a:r>
            <a:r>
              <a:rPr lang="en-US" sz="1400" dirty="0"/>
              <a:t> </a:t>
            </a:r>
            <a:r>
              <a:rPr lang="en-US" sz="1400" dirty="0" err="1"/>
              <a:t>inovativă</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subterană</a:t>
            </a:r>
            <a:r>
              <a:rPr lang="en-US" sz="1400" dirty="0"/>
              <a:t> a </a:t>
            </a:r>
            <a:r>
              <a:rPr lang="en-US" sz="1400" dirty="0" err="1"/>
              <a:t>culturilor</a:t>
            </a:r>
            <a:r>
              <a:rPr lang="en-US" sz="1400" dirty="0"/>
              <a:t> </a:t>
            </a:r>
            <a:r>
              <a:rPr lang="en-US" sz="1400" dirty="0" err="1"/>
              <a:t>este</a:t>
            </a:r>
            <a:r>
              <a:rPr lang="en-US" sz="1400" dirty="0"/>
              <a:t> o </a:t>
            </a:r>
            <a:r>
              <a:rPr lang="en-US" sz="1400" dirty="0" err="1"/>
              <a:t>variantă</a:t>
            </a:r>
            <a:r>
              <a:rPr lang="en-US" sz="1400" dirty="0"/>
              <a:t> a </a:t>
            </a:r>
            <a:r>
              <a:rPr lang="en-US" sz="1400" dirty="0" err="1"/>
              <a:t>tehnologiei</a:t>
            </a:r>
            <a:r>
              <a:rPr lang="en-US" sz="1400" dirty="0"/>
              <a:t> </a:t>
            </a:r>
            <a:r>
              <a:rPr lang="en-US" sz="1400" dirty="0" err="1"/>
              <a:t>clasice</a:t>
            </a:r>
            <a:r>
              <a:rPr lang="en-US" sz="1400" dirty="0"/>
              <a:t> de </a:t>
            </a:r>
            <a:r>
              <a:rPr lang="en-US" sz="1400" dirty="0" err="1"/>
              <a:t>irigare</a:t>
            </a:r>
            <a:r>
              <a:rPr lang="en-US" sz="1400" dirty="0"/>
              <a:t> </a:t>
            </a:r>
            <a:r>
              <a:rPr lang="en-US" sz="1400" dirty="0" err="1"/>
              <a:t>prin</a:t>
            </a:r>
            <a:r>
              <a:rPr lang="en-US" sz="1400" dirty="0"/>
              <a:t> </a:t>
            </a:r>
            <a:r>
              <a:rPr lang="en-US" sz="1400" dirty="0" err="1"/>
              <a:t>picurare</a:t>
            </a:r>
            <a:r>
              <a:rPr lang="en-US" sz="1400" dirty="0"/>
              <a:t>, </a:t>
            </a:r>
            <a:r>
              <a:rPr lang="en-US" sz="1400" dirty="0" err="1"/>
              <a:t>în</a:t>
            </a:r>
            <a:r>
              <a:rPr lang="en-US" sz="1400" dirty="0"/>
              <a:t> care </a:t>
            </a:r>
            <a:r>
              <a:rPr lang="en-US" sz="1400" dirty="0" err="1"/>
              <a:t>liniile</a:t>
            </a:r>
            <a:r>
              <a:rPr lang="en-US" sz="1400" dirty="0"/>
              <a:t> de </a:t>
            </a:r>
            <a:r>
              <a:rPr lang="en-US" sz="1400" dirty="0" err="1"/>
              <a:t>picurare</a:t>
            </a:r>
            <a:r>
              <a:rPr lang="en-US" sz="1400" dirty="0"/>
              <a:t> </a:t>
            </a:r>
            <a:r>
              <a:rPr lang="en-US" sz="1400" dirty="0" err="1"/>
              <a:t>sunt</a:t>
            </a:r>
            <a:r>
              <a:rPr lang="en-US" sz="1400" dirty="0"/>
              <a:t> </a:t>
            </a:r>
            <a:r>
              <a:rPr lang="en-US" sz="1400" dirty="0" err="1"/>
              <a:t>îngropate</a:t>
            </a:r>
            <a:r>
              <a:rPr lang="en-US" sz="1400" dirty="0"/>
              <a:t> sub </a:t>
            </a:r>
            <a:r>
              <a:rPr lang="en-US" sz="1400" dirty="0" err="1"/>
              <a:t>suprafața</a:t>
            </a:r>
            <a:r>
              <a:rPr lang="en-US" sz="1400" dirty="0"/>
              <a:t> </a:t>
            </a:r>
            <a:r>
              <a:rPr lang="en-US" sz="1400" dirty="0" err="1"/>
              <a:t>solului</a:t>
            </a:r>
            <a:r>
              <a:rPr lang="en-US" sz="1400" dirty="0"/>
              <a:t>, </a:t>
            </a:r>
            <a:r>
              <a:rPr lang="en-US" sz="1400" dirty="0" err="1"/>
              <a:t>furnizând</a:t>
            </a:r>
            <a:r>
              <a:rPr lang="en-US" sz="1400" dirty="0"/>
              <a:t> </a:t>
            </a:r>
            <a:r>
              <a:rPr lang="en-US" sz="1400" dirty="0" err="1"/>
              <a:t>apa</a:t>
            </a:r>
            <a:r>
              <a:rPr lang="en-US" sz="1400" dirty="0"/>
              <a:t> </a:t>
            </a:r>
            <a:r>
              <a:rPr lang="en-US" sz="1400" dirty="0" err="1"/>
              <a:t>și</a:t>
            </a:r>
            <a:r>
              <a:rPr lang="en-US" sz="1400" dirty="0"/>
              <a:t> / </a:t>
            </a:r>
            <a:r>
              <a:rPr lang="en-US" sz="1400" dirty="0" err="1"/>
              <a:t>sau</a:t>
            </a:r>
            <a:r>
              <a:rPr lang="en-US" sz="1400" dirty="0"/>
              <a:t> </a:t>
            </a:r>
            <a:r>
              <a:rPr lang="en-US" sz="1400" dirty="0" err="1"/>
              <a:t>fertilizanții</a:t>
            </a:r>
            <a:r>
              <a:rPr lang="en-US" sz="1400" dirty="0"/>
              <a:t> direct </a:t>
            </a:r>
            <a:r>
              <a:rPr lang="en-US" sz="1400" dirty="0" err="1"/>
              <a:t>în</a:t>
            </a:r>
            <a:r>
              <a:rPr lang="en-US" sz="1400" dirty="0"/>
              <a:t> </a:t>
            </a:r>
            <a:r>
              <a:rPr lang="en-US" sz="1400" dirty="0" err="1"/>
              <a:t>zona</a:t>
            </a:r>
            <a:r>
              <a:rPr lang="en-US" sz="1400" dirty="0"/>
              <a:t> </a:t>
            </a:r>
            <a:r>
              <a:rPr lang="en-US" sz="1400" dirty="0" err="1"/>
              <a:t>rădăcinilor</a:t>
            </a:r>
            <a:r>
              <a:rPr lang="en-US" sz="1400" dirty="0"/>
              <a:t> </a:t>
            </a:r>
            <a:r>
              <a:rPr lang="en-US" sz="1400" dirty="0" err="1"/>
              <a:t>plantelor</a:t>
            </a:r>
            <a:r>
              <a:rPr lang="en-US" sz="1400" dirty="0"/>
              <a:t>. </a:t>
            </a:r>
            <a:r>
              <a:rPr lang="en-US" sz="1400" dirty="0" err="1"/>
              <a:t>Domeniul</a:t>
            </a:r>
            <a:r>
              <a:rPr lang="en-US" sz="1400" dirty="0"/>
              <a:t> de </a:t>
            </a:r>
            <a:r>
              <a:rPr lang="en-US" sz="1400" dirty="0" err="1"/>
              <a:t>utilizare</a:t>
            </a:r>
            <a:r>
              <a:rPr lang="en-US" sz="1400" dirty="0"/>
              <a:t> al </a:t>
            </a:r>
            <a:r>
              <a:rPr lang="en-US" sz="1400" dirty="0" err="1"/>
              <a:t>tehnologiei</a:t>
            </a:r>
            <a:r>
              <a:rPr lang="en-US" sz="1400" dirty="0"/>
              <a:t> </a:t>
            </a:r>
            <a:r>
              <a:rPr lang="en-US" sz="1400" dirty="0" err="1"/>
              <a:t>este</a:t>
            </a:r>
            <a:r>
              <a:rPr lang="en-US" sz="1400" dirty="0"/>
              <a:t> </a:t>
            </a:r>
            <a:r>
              <a:rPr lang="en-US" sz="1400" dirty="0" err="1"/>
              <a:t>irigarea</a:t>
            </a:r>
            <a:r>
              <a:rPr lang="en-US" sz="1400" dirty="0"/>
              <a:t> </a:t>
            </a:r>
            <a:r>
              <a:rPr lang="en-US" sz="1400" dirty="0" err="1"/>
              <a:t>culturilor</a:t>
            </a:r>
            <a:r>
              <a:rPr lang="en-US" sz="1400" dirty="0"/>
              <a:t> de </a:t>
            </a:r>
            <a:r>
              <a:rPr lang="en-US" sz="1400" dirty="0" err="1"/>
              <a:t>plante</a:t>
            </a:r>
            <a:r>
              <a:rPr lang="en-US" sz="1400" dirty="0"/>
              <a:t> </a:t>
            </a:r>
            <a:r>
              <a:rPr lang="en-US" sz="1400" dirty="0" err="1"/>
              <a:t>prășitoare</a:t>
            </a:r>
            <a:r>
              <a:rPr lang="en-US" sz="1400" dirty="0"/>
              <a:t> </a:t>
            </a:r>
            <a:r>
              <a:rPr lang="en-US" sz="1400" dirty="0" err="1"/>
              <a:t>sau</a:t>
            </a:r>
            <a:r>
              <a:rPr lang="en-US" sz="1400" dirty="0"/>
              <a:t> </a:t>
            </a:r>
            <a:r>
              <a:rPr lang="en-US" sz="1400" dirty="0" err="1"/>
              <a:t>leguminoase</a:t>
            </a:r>
            <a:r>
              <a:rPr lang="en-US" sz="1400" dirty="0"/>
              <a:t> </a:t>
            </a:r>
            <a:r>
              <a:rPr lang="en-US" sz="1400" dirty="0" err="1"/>
              <a:t>în</a:t>
            </a:r>
            <a:r>
              <a:rPr lang="en-US" sz="1400" dirty="0"/>
              <a:t> </a:t>
            </a:r>
            <a:r>
              <a:rPr lang="en-US" sz="1400" dirty="0" err="1"/>
              <a:t>câmp</a:t>
            </a:r>
            <a:r>
              <a:rPr lang="en-US" sz="1400" dirty="0"/>
              <a:t> </a:t>
            </a:r>
            <a:r>
              <a:rPr lang="en-US" sz="1400" dirty="0" err="1"/>
              <a:t>deschis</a:t>
            </a:r>
            <a:r>
              <a:rPr lang="en-US" sz="1400" dirty="0"/>
              <a:t>.</a:t>
            </a:r>
            <a:endParaRPr lang="ro-RO" sz="1400" dirty="0"/>
          </a:p>
          <a:p>
            <a:pPr algn="just"/>
            <a:r>
              <a:rPr lang="en-US" sz="1400" dirty="0"/>
              <a:t> </a:t>
            </a:r>
            <a:endParaRPr lang="ro-RO" sz="1400" dirty="0"/>
          </a:p>
          <a:p>
            <a:pPr algn="just"/>
            <a:r>
              <a:rPr lang="ro-RO" sz="1400" b="1" dirty="0"/>
              <a:t>PREZENTARE GENERALĂ</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tipului</a:t>
            </a:r>
            <a:r>
              <a:rPr lang="en-US" sz="1400" dirty="0"/>
              <a:t> </a:t>
            </a:r>
            <a:r>
              <a:rPr lang="en-US" sz="1400" dirty="0" err="1"/>
              <a:t>solului</a:t>
            </a:r>
            <a:r>
              <a:rPr lang="en-US" sz="1400" dirty="0"/>
              <a:t> (</a:t>
            </a:r>
            <a:r>
              <a:rPr lang="en-US" sz="1400" dirty="0" err="1"/>
              <a:t>nisipos</a:t>
            </a:r>
            <a:r>
              <a:rPr lang="en-US" sz="1400" dirty="0"/>
              <a:t>, </a:t>
            </a:r>
            <a:r>
              <a:rPr lang="en-US" sz="1400" dirty="0" err="1"/>
              <a:t>lutos</a:t>
            </a:r>
            <a:r>
              <a:rPr lang="en-US" sz="1400" dirty="0"/>
              <a:t>, </a:t>
            </a:r>
            <a:r>
              <a:rPr lang="en-US" sz="1400" dirty="0" err="1"/>
              <a:t>argilos</a:t>
            </a:r>
            <a:r>
              <a:rPr lang="en-US" sz="1400" dirty="0"/>
              <a:t>) se </a:t>
            </a:r>
            <a:r>
              <a:rPr lang="en-US" sz="1400" dirty="0" err="1"/>
              <a:t>stabilește</a:t>
            </a:r>
            <a:r>
              <a:rPr lang="en-US" sz="1400" dirty="0"/>
              <a:t> </a:t>
            </a:r>
            <a:r>
              <a:rPr lang="en-US" sz="1400" dirty="0" err="1"/>
              <a:t>adâncimea</a:t>
            </a:r>
            <a:r>
              <a:rPr lang="en-US" sz="1400" dirty="0"/>
              <a:t> de </a:t>
            </a:r>
            <a:r>
              <a:rPr lang="en-US" sz="1400" dirty="0" err="1"/>
              <a:t>îngropare</a:t>
            </a:r>
            <a:r>
              <a:rPr lang="en-US" sz="1400" dirty="0"/>
              <a:t> a </a:t>
            </a:r>
            <a:r>
              <a:rPr lang="en-US" sz="1400" dirty="0" err="1"/>
              <a:t>liniilor</a:t>
            </a:r>
            <a:r>
              <a:rPr lang="en-US" sz="1400" dirty="0"/>
              <a:t> de </a:t>
            </a:r>
            <a:r>
              <a:rPr lang="en-US" sz="1400" dirty="0" err="1"/>
              <a:t>picurare</a:t>
            </a:r>
            <a:r>
              <a:rPr lang="en-US" sz="1400" dirty="0"/>
              <a:t>, </a:t>
            </a:r>
            <a:r>
              <a:rPr lang="en-US" sz="1400" dirty="0" err="1"/>
              <a:t>distanța</a:t>
            </a:r>
            <a:r>
              <a:rPr lang="en-US" sz="1400" dirty="0"/>
              <a:t> </a:t>
            </a:r>
            <a:r>
              <a:rPr lang="en-US" sz="1400" dirty="0" err="1"/>
              <a:t>dintre</a:t>
            </a:r>
            <a:r>
              <a:rPr lang="en-US" sz="1400" dirty="0"/>
              <a:t> </a:t>
            </a:r>
            <a:r>
              <a:rPr lang="en-US" sz="1400" dirty="0" err="1"/>
              <a:t>picurători</a:t>
            </a:r>
            <a:r>
              <a:rPr lang="en-US" sz="1400" dirty="0"/>
              <a:t>, </a:t>
            </a:r>
            <a:r>
              <a:rPr lang="en-US" sz="1400" dirty="0" err="1"/>
              <a:t>debitul</a:t>
            </a:r>
            <a:r>
              <a:rPr lang="en-US" sz="1400" dirty="0"/>
              <a:t> </a:t>
            </a:r>
            <a:r>
              <a:rPr lang="en-US" sz="1400" dirty="0" err="1"/>
              <a:t>pe</a:t>
            </a:r>
            <a:r>
              <a:rPr lang="en-US" sz="1400" dirty="0"/>
              <a:t> </a:t>
            </a:r>
            <a:r>
              <a:rPr lang="en-US" sz="1400" dirty="0" err="1"/>
              <a:t>picurător</a:t>
            </a:r>
            <a:r>
              <a:rPr lang="en-US" sz="1400" dirty="0"/>
              <a:t> </a:t>
            </a:r>
            <a:r>
              <a:rPr lang="en-US" sz="1400" dirty="0" err="1"/>
              <a:t>și</a:t>
            </a:r>
            <a:r>
              <a:rPr lang="en-US" sz="1400" dirty="0"/>
              <a:t> </a:t>
            </a:r>
            <a:r>
              <a:rPr lang="en-US" sz="1400" dirty="0" err="1"/>
              <a:t>distanța</a:t>
            </a:r>
            <a:r>
              <a:rPr lang="en-US" sz="1400" dirty="0"/>
              <a:t> </a:t>
            </a:r>
            <a:r>
              <a:rPr lang="en-US" sz="1400" dirty="0" err="1"/>
              <a:t>dintre</a:t>
            </a:r>
            <a:r>
              <a:rPr lang="en-US" sz="1400" dirty="0"/>
              <a:t> </a:t>
            </a:r>
            <a:r>
              <a:rPr lang="en-US" sz="1400" dirty="0" err="1"/>
              <a:t>liniile</a:t>
            </a:r>
            <a:r>
              <a:rPr lang="en-US" sz="1400" dirty="0"/>
              <a:t> de </a:t>
            </a:r>
            <a:r>
              <a:rPr lang="en-US" sz="1400" dirty="0" err="1"/>
              <a:t>picurare</a:t>
            </a:r>
            <a:r>
              <a:rPr lang="en-US" sz="1400" dirty="0"/>
              <a:t>. </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topografia</a:t>
            </a:r>
            <a:r>
              <a:rPr lang="en-US" sz="1400" dirty="0"/>
              <a:t> </a:t>
            </a:r>
            <a:r>
              <a:rPr lang="en-US" sz="1400" dirty="0" err="1"/>
              <a:t>terenului</a:t>
            </a:r>
            <a:r>
              <a:rPr lang="en-US" sz="1400" dirty="0"/>
              <a:t> (</a:t>
            </a:r>
            <a:r>
              <a:rPr lang="en-US" sz="1400" dirty="0" err="1"/>
              <a:t>panta</a:t>
            </a:r>
            <a:r>
              <a:rPr lang="en-US" sz="1400" dirty="0"/>
              <a:t>, </a:t>
            </a:r>
            <a:r>
              <a:rPr lang="en-US" sz="1400" dirty="0" err="1"/>
              <a:t>lungimea</a:t>
            </a:r>
            <a:r>
              <a:rPr lang="en-US" sz="1400" dirty="0"/>
              <a:t> </a:t>
            </a:r>
            <a:r>
              <a:rPr lang="en-US" sz="1400" dirty="0" err="1"/>
              <a:t>și</a:t>
            </a:r>
            <a:r>
              <a:rPr lang="en-US" sz="1400" dirty="0"/>
              <a:t> </a:t>
            </a:r>
            <a:r>
              <a:rPr lang="en-US" sz="1400" dirty="0" err="1"/>
              <a:t>lățimea</a:t>
            </a:r>
            <a:r>
              <a:rPr lang="en-US" sz="1400" dirty="0"/>
              <a:t> </a:t>
            </a:r>
            <a:r>
              <a:rPr lang="en-US" sz="1400" dirty="0" err="1"/>
              <a:t>parcelei</a:t>
            </a:r>
            <a:r>
              <a:rPr lang="en-US" sz="1400" dirty="0"/>
              <a:t>) se </a:t>
            </a:r>
            <a:r>
              <a:rPr lang="en-US" sz="1400" dirty="0" err="1"/>
              <a:t>stabilește</a:t>
            </a:r>
            <a:r>
              <a:rPr lang="en-US" sz="1400" dirty="0"/>
              <a:t> </a:t>
            </a:r>
            <a:r>
              <a:rPr lang="en-US" sz="1400" dirty="0" err="1"/>
              <a:t>tipul</a:t>
            </a:r>
            <a:r>
              <a:rPr lang="en-US" sz="1400" dirty="0"/>
              <a:t> de </a:t>
            </a:r>
            <a:r>
              <a:rPr lang="en-US" sz="1400" dirty="0" err="1"/>
              <a:t>picurător</a:t>
            </a:r>
            <a:r>
              <a:rPr lang="en-US" sz="1400" dirty="0"/>
              <a:t> (cu </a:t>
            </a:r>
            <a:r>
              <a:rPr lang="en-US" sz="1400" dirty="0" err="1"/>
              <a:t>sau</a:t>
            </a:r>
            <a:r>
              <a:rPr lang="en-US" sz="1400" dirty="0"/>
              <a:t> </a:t>
            </a:r>
            <a:r>
              <a:rPr lang="en-US" sz="1400" dirty="0" err="1"/>
              <a:t>fără</a:t>
            </a:r>
            <a:r>
              <a:rPr lang="en-US" sz="1400" dirty="0"/>
              <a:t> </a:t>
            </a:r>
            <a:r>
              <a:rPr lang="en-US" sz="1400" dirty="0" err="1"/>
              <a:t>presiune</a:t>
            </a:r>
            <a:r>
              <a:rPr lang="en-US" sz="1400" dirty="0"/>
              <a:t> </a:t>
            </a:r>
            <a:r>
              <a:rPr lang="en-US" sz="1400" dirty="0" err="1"/>
              <a:t>compensată</a:t>
            </a:r>
            <a:r>
              <a:rPr lang="en-US" sz="1400" dirty="0"/>
              <a:t>). </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sursa</a:t>
            </a:r>
            <a:r>
              <a:rPr lang="en-US" sz="1400" dirty="0"/>
              <a:t> de </a:t>
            </a:r>
            <a:r>
              <a:rPr lang="en-US" sz="1400" dirty="0" err="1"/>
              <a:t>apă</a:t>
            </a:r>
            <a:r>
              <a:rPr lang="en-US" sz="1400" dirty="0"/>
              <a:t> (</a:t>
            </a:r>
            <a:r>
              <a:rPr lang="en-US" sz="1400" dirty="0" err="1"/>
              <a:t>subterană</a:t>
            </a:r>
            <a:r>
              <a:rPr lang="en-US" sz="1400" dirty="0"/>
              <a:t> </a:t>
            </a:r>
            <a:r>
              <a:rPr lang="en-US" sz="1400" dirty="0" err="1"/>
              <a:t>sau</a:t>
            </a:r>
            <a:r>
              <a:rPr lang="en-US" sz="1400" dirty="0"/>
              <a:t> </a:t>
            </a:r>
            <a:r>
              <a:rPr lang="en-US" sz="1400" dirty="0" err="1"/>
              <a:t>supraterană</a:t>
            </a:r>
            <a:r>
              <a:rPr lang="en-US" sz="1400" dirty="0"/>
              <a:t>) </a:t>
            </a:r>
            <a:r>
              <a:rPr lang="en-US" sz="1400" dirty="0" err="1"/>
              <a:t>și</a:t>
            </a:r>
            <a:r>
              <a:rPr lang="en-US" sz="1400" dirty="0"/>
              <a:t> de </a:t>
            </a:r>
            <a:r>
              <a:rPr lang="en-US" sz="1400" dirty="0" err="1"/>
              <a:t>calitatea</a:t>
            </a:r>
            <a:r>
              <a:rPr lang="en-US" sz="1400" dirty="0"/>
              <a:t> </a:t>
            </a:r>
            <a:r>
              <a:rPr lang="en-US" sz="1400" dirty="0" err="1"/>
              <a:t>apei</a:t>
            </a:r>
            <a:r>
              <a:rPr lang="en-US" sz="1400" dirty="0"/>
              <a:t> se </a:t>
            </a:r>
            <a:r>
              <a:rPr lang="en-US" sz="1400" dirty="0" err="1"/>
              <a:t>alege</a:t>
            </a:r>
            <a:r>
              <a:rPr lang="en-US" sz="1400" dirty="0"/>
              <a:t> </a:t>
            </a:r>
            <a:r>
              <a:rPr lang="en-US" sz="1400" dirty="0" err="1"/>
              <a:t>pompa</a:t>
            </a:r>
            <a:r>
              <a:rPr lang="en-US" sz="1400" dirty="0"/>
              <a:t>, </a:t>
            </a:r>
            <a:r>
              <a:rPr lang="en-US" sz="1400" dirty="0" err="1"/>
              <a:t>sistemul</a:t>
            </a:r>
            <a:r>
              <a:rPr lang="en-US" sz="1400" dirty="0"/>
              <a:t> de </a:t>
            </a:r>
            <a:r>
              <a:rPr lang="en-US" sz="1400" dirty="0" err="1"/>
              <a:t>filtrare</a:t>
            </a:r>
            <a:r>
              <a:rPr lang="en-US" sz="1400" dirty="0"/>
              <a:t>, </a:t>
            </a:r>
            <a:r>
              <a:rPr lang="en-US" sz="1400" dirty="0" err="1"/>
              <a:t>regulatorul</a:t>
            </a:r>
            <a:r>
              <a:rPr lang="en-US" sz="1400" dirty="0"/>
              <a:t> de </a:t>
            </a:r>
            <a:r>
              <a:rPr lang="en-US" sz="1400" dirty="0" err="1"/>
              <a:t>presiune</a:t>
            </a:r>
            <a:r>
              <a:rPr lang="en-US" sz="1400" dirty="0"/>
              <a:t> </a:t>
            </a:r>
            <a:r>
              <a:rPr lang="en-US" sz="1400" dirty="0" err="1"/>
              <a:t>și</a:t>
            </a:r>
            <a:r>
              <a:rPr lang="en-US" sz="1400" dirty="0"/>
              <a:t> </a:t>
            </a:r>
            <a:r>
              <a:rPr lang="en-US" sz="1400" dirty="0" err="1"/>
              <a:t>sistemul</a:t>
            </a:r>
            <a:r>
              <a:rPr lang="en-US" sz="1400" dirty="0"/>
              <a:t> de </a:t>
            </a:r>
            <a:r>
              <a:rPr lang="en-US" sz="1400" dirty="0" err="1"/>
              <a:t>injecție</a:t>
            </a:r>
            <a:r>
              <a:rPr lang="en-US" sz="1400" dirty="0"/>
              <a:t> a </a:t>
            </a:r>
            <a:r>
              <a:rPr lang="en-US" sz="1400" dirty="0" err="1"/>
              <a:t>fertilizantului</a:t>
            </a:r>
            <a:r>
              <a:rPr lang="en-US" sz="1400" dirty="0"/>
              <a:t> </a:t>
            </a:r>
            <a:r>
              <a:rPr lang="en-US" sz="1400" dirty="0" err="1"/>
              <a:t>în</a:t>
            </a:r>
            <a:r>
              <a:rPr lang="en-US" sz="1400" dirty="0"/>
              <a:t> </a:t>
            </a:r>
            <a:r>
              <a:rPr lang="en-US" sz="1400" dirty="0" err="1"/>
              <a:t>apa</a:t>
            </a:r>
            <a:r>
              <a:rPr lang="en-US" sz="1400" dirty="0"/>
              <a:t> de </a:t>
            </a:r>
            <a:r>
              <a:rPr lang="en-US" sz="1400" dirty="0" err="1"/>
              <a:t>irigare</a:t>
            </a:r>
            <a:r>
              <a:rPr lang="en-US" sz="1400" dirty="0"/>
              <a:t>. </a:t>
            </a:r>
            <a:endParaRPr lang="ro-RO" sz="1400" dirty="0"/>
          </a:p>
          <a:p>
            <a:pPr algn="just"/>
            <a:r>
              <a:rPr lang="en-US" sz="1400" dirty="0" err="1"/>
              <a:t>După</a:t>
            </a:r>
            <a:r>
              <a:rPr lang="en-US" sz="1400" dirty="0"/>
              <a:t> </a:t>
            </a:r>
            <a:r>
              <a:rPr lang="en-US" sz="1400" dirty="0" err="1"/>
              <a:t>parcurgerea</a:t>
            </a:r>
            <a:r>
              <a:rPr lang="en-US" sz="1400" dirty="0"/>
              <a:t> </a:t>
            </a:r>
            <a:r>
              <a:rPr lang="en-US" sz="1400" dirty="0" err="1"/>
              <a:t>acestor</a:t>
            </a:r>
            <a:r>
              <a:rPr lang="en-US" sz="1400" dirty="0"/>
              <a:t> </a:t>
            </a:r>
            <a:r>
              <a:rPr lang="en-US" sz="1400" dirty="0" err="1"/>
              <a:t>secvențe</a:t>
            </a:r>
            <a:r>
              <a:rPr lang="en-US" sz="1400" dirty="0"/>
              <a:t> </a:t>
            </a:r>
            <a:r>
              <a:rPr lang="en-US" sz="1400" dirty="0" err="1"/>
              <a:t>tehnologice</a:t>
            </a:r>
            <a:r>
              <a:rPr lang="en-US" sz="1400" dirty="0"/>
              <a:t> se </a:t>
            </a:r>
            <a:r>
              <a:rPr lang="en-US" sz="1400" dirty="0" err="1"/>
              <a:t>instalează</a:t>
            </a:r>
            <a:r>
              <a:rPr lang="en-US" sz="1400" dirty="0"/>
              <a:t> </a:t>
            </a:r>
            <a:r>
              <a:rPr lang="en-US" sz="1400" dirty="0" err="1"/>
              <a:t>liniile</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subterane</a:t>
            </a:r>
            <a:r>
              <a:rPr lang="en-US" sz="1400" dirty="0"/>
              <a:t> cu </a:t>
            </a:r>
            <a:r>
              <a:rPr lang="en-US" sz="1400" dirty="0" err="1"/>
              <a:t>ajutorul</a:t>
            </a:r>
            <a:r>
              <a:rPr lang="en-US" sz="1400" dirty="0"/>
              <a:t> </a:t>
            </a:r>
            <a:r>
              <a:rPr lang="en-US" sz="1400" dirty="0" err="1"/>
              <a:t>echipamentului</a:t>
            </a:r>
            <a:r>
              <a:rPr lang="en-US" sz="1400" dirty="0"/>
              <a:t> </a:t>
            </a:r>
            <a:r>
              <a:rPr lang="en-US" sz="1400" dirty="0" err="1"/>
              <a:t>tehnic</a:t>
            </a:r>
            <a:r>
              <a:rPr lang="en-US" sz="1400" dirty="0"/>
              <a:t> </a:t>
            </a:r>
            <a:r>
              <a:rPr lang="en-US" sz="1400" dirty="0" err="1"/>
              <a:t>specializat</a:t>
            </a:r>
            <a:r>
              <a:rPr lang="en-US" sz="1400" dirty="0"/>
              <a:t>, se </a:t>
            </a:r>
            <a:r>
              <a:rPr lang="en-US" sz="1400" dirty="0" err="1"/>
              <a:t>instalează</a:t>
            </a:r>
            <a:r>
              <a:rPr lang="en-US" sz="1400" dirty="0"/>
              <a:t> </a:t>
            </a:r>
            <a:r>
              <a:rPr lang="en-US" sz="1400" dirty="0" err="1"/>
              <a:t>conductele</a:t>
            </a:r>
            <a:r>
              <a:rPr lang="en-US" sz="1400" dirty="0"/>
              <a:t> de </a:t>
            </a:r>
            <a:r>
              <a:rPr lang="en-US" sz="1400" dirty="0" err="1"/>
              <a:t>capăt</a:t>
            </a:r>
            <a:r>
              <a:rPr lang="en-US" sz="1400" dirty="0"/>
              <a:t> </a:t>
            </a:r>
            <a:r>
              <a:rPr lang="en-US" sz="1400" dirty="0" err="1"/>
              <a:t>prevăzute</a:t>
            </a:r>
            <a:r>
              <a:rPr lang="en-US" sz="1400" dirty="0"/>
              <a:t> cu valve de </a:t>
            </a:r>
            <a:r>
              <a:rPr lang="en-US" sz="1400" dirty="0" err="1"/>
              <a:t>aerisire</a:t>
            </a:r>
            <a:r>
              <a:rPr lang="en-US" sz="1400" dirty="0"/>
              <a:t> </a:t>
            </a:r>
            <a:r>
              <a:rPr lang="en-US" sz="1400" dirty="0" err="1"/>
              <a:t>și</a:t>
            </a:r>
            <a:r>
              <a:rPr lang="en-US" sz="1400" dirty="0"/>
              <a:t> vacuum </a:t>
            </a:r>
            <a:r>
              <a:rPr lang="en-US" sz="1400" dirty="0" err="1"/>
              <a:t>și</a:t>
            </a:r>
            <a:r>
              <a:rPr lang="en-US" sz="1400" dirty="0"/>
              <a:t> se </a:t>
            </a:r>
            <a:r>
              <a:rPr lang="en-US" sz="1400" dirty="0" err="1"/>
              <a:t>realizează</a:t>
            </a:r>
            <a:r>
              <a:rPr lang="en-US" sz="1400" dirty="0"/>
              <a:t> </a:t>
            </a:r>
            <a:r>
              <a:rPr lang="en-US" sz="1400" dirty="0" err="1"/>
              <a:t>branșarea</a:t>
            </a:r>
            <a:r>
              <a:rPr lang="en-US" sz="1400" dirty="0"/>
              <a:t> </a:t>
            </a:r>
            <a:r>
              <a:rPr lang="en-US" sz="1400" dirty="0" err="1"/>
              <a:t>liniilor</a:t>
            </a:r>
            <a:r>
              <a:rPr lang="en-US" sz="1400" dirty="0"/>
              <a:t> de </a:t>
            </a:r>
            <a:r>
              <a:rPr lang="en-US" sz="1400" dirty="0" err="1"/>
              <a:t>picurare</a:t>
            </a:r>
            <a:r>
              <a:rPr lang="en-US" sz="1400" dirty="0"/>
              <a:t> la </a:t>
            </a:r>
            <a:r>
              <a:rPr lang="en-US" sz="1400" dirty="0" err="1"/>
              <a:t>conductele</a:t>
            </a:r>
            <a:r>
              <a:rPr lang="en-US" sz="1400" dirty="0"/>
              <a:t> de </a:t>
            </a:r>
            <a:r>
              <a:rPr lang="en-US" sz="1400" dirty="0" err="1"/>
              <a:t>capăt</a:t>
            </a:r>
            <a:r>
              <a:rPr lang="en-US" sz="1400" dirty="0"/>
              <a:t>.</a:t>
            </a:r>
            <a:endParaRPr lang="ro-RO" sz="1400" dirty="0"/>
          </a:p>
        </p:txBody>
      </p:sp>
      <p:sp>
        <p:nvSpPr>
          <p:cNvPr id="12" name="CasetăText 11"/>
          <p:cNvSpPr txBox="1"/>
          <p:nvPr/>
        </p:nvSpPr>
        <p:spPr>
          <a:xfrm>
            <a:off x="270588" y="4611231"/>
            <a:ext cx="6344816" cy="2246769"/>
          </a:xfrm>
          <a:prstGeom prst="rect">
            <a:avLst/>
          </a:prstGeom>
          <a:noFill/>
        </p:spPr>
        <p:txBody>
          <a:bodyPr wrap="square" rtlCol="0">
            <a:spAutoFit/>
          </a:bodyPr>
          <a:lstStyle/>
          <a:p>
            <a:r>
              <a:rPr lang="ro-RO" sz="1400" b="1" dirty="0"/>
              <a:t>EFECTE TEHNICO-ECONOMICE</a:t>
            </a:r>
            <a:endParaRPr lang="ro-RO" sz="1400" dirty="0"/>
          </a:p>
          <a:p>
            <a:r>
              <a:rPr lang="en-US" sz="1400" dirty="0" err="1"/>
              <a:t>Comparativ</a:t>
            </a:r>
            <a:r>
              <a:rPr lang="en-US" sz="1400" dirty="0"/>
              <a:t> cu </a:t>
            </a:r>
            <a:r>
              <a:rPr lang="en-US" sz="1400" dirty="0" err="1"/>
              <a:t>irigarea</a:t>
            </a:r>
            <a:r>
              <a:rPr lang="en-US" sz="1400" dirty="0"/>
              <a:t> </a:t>
            </a:r>
            <a:r>
              <a:rPr lang="en-US" sz="1400" dirty="0" err="1"/>
              <a:t>prin</a:t>
            </a:r>
            <a:r>
              <a:rPr lang="en-US" sz="1400" dirty="0"/>
              <a:t> </a:t>
            </a:r>
            <a:r>
              <a:rPr lang="en-US" sz="1400" dirty="0" err="1"/>
              <a:t>picurare</a:t>
            </a:r>
            <a:r>
              <a:rPr lang="en-US" sz="1400" dirty="0"/>
              <a:t> la </a:t>
            </a:r>
            <a:r>
              <a:rPr lang="en-US" sz="1400" dirty="0" err="1"/>
              <a:t>suprafață</a:t>
            </a:r>
            <a:r>
              <a:rPr lang="en-US" sz="1400" dirty="0"/>
              <a:t>, </a:t>
            </a:r>
            <a:r>
              <a:rPr lang="en-US" sz="1400" dirty="0" err="1"/>
              <a:t>tehnologia</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subterană</a:t>
            </a:r>
            <a:r>
              <a:rPr lang="en-US" sz="1400" dirty="0"/>
              <a:t> are </a:t>
            </a:r>
            <a:r>
              <a:rPr lang="en-US" sz="1400" dirty="0" err="1"/>
              <a:t>următoarele</a:t>
            </a:r>
            <a:r>
              <a:rPr lang="en-US" sz="1400" dirty="0"/>
              <a:t> </a:t>
            </a:r>
            <a:r>
              <a:rPr lang="en-US" sz="1400" dirty="0" err="1"/>
              <a:t>avantaje</a:t>
            </a:r>
            <a:r>
              <a:rPr lang="en-US" sz="1400" dirty="0"/>
              <a:t>: </a:t>
            </a:r>
            <a:endParaRPr lang="ro-RO" sz="1400" dirty="0"/>
          </a:p>
          <a:p>
            <a:pPr lvl="0"/>
            <a:r>
              <a:rPr lang="en-GB" sz="1400" dirty="0" err="1"/>
              <a:t>elimină</a:t>
            </a:r>
            <a:r>
              <a:rPr lang="en-GB" sz="1400" dirty="0"/>
              <a:t> </a:t>
            </a:r>
            <a:r>
              <a:rPr lang="en-GB" sz="1400" dirty="0" err="1"/>
              <a:t>evaporarea</a:t>
            </a:r>
            <a:r>
              <a:rPr lang="en-GB" sz="1400" dirty="0"/>
              <a:t> de </a:t>
            </a:r>
            <a:r>
              <a:rPr lang="en-GB" sz="1400" dirty="0" err="1"/>
              <a:t>suprafață</a:t>
            </a:r>
            <a:r>
              <a:rPr lang="en-GB" sz="1400" dirty="0"/>
              <a:t>;</a:t>
            </a:r>
            <a:endParaRPr lang="ro-RO" sz="1400" dirty="0"/>
          </a:p>
          <a:p>
            <a:pPr lvl="0">
              <a:buFont typeface="Wingdings" pitchFamily="2" charset="2"/>
              <a:buChar char="§"/>
            </a:pPr>
            <a:r>
              <a:rPr lang="en-GB" sz="1400" dirty="0"/>
              <a:t>reduce </a:t>
            </a:r>
            <a:r>
              <a:rPr lang="en-GB" sz="1400" dirty="0" err="1"/>
              <a:t>stresul</a:t>
            </a:r>
            <a:r>
              <a:rPr lang="en-GB" sz="1400" dirty="0"/>
              <a:t> </a:t>
            </a:r>
            <a:r>
              <a:rPr lang="en-GB" sz="1400" dirty="0" err="1"/>
              <a:t>hidric</a:t>
            </a:r>
            <a:r>
              <a:rPr lang="en-GB" sz="1400" dirty="0"/>
              <a:t> al </a:t>
            </a:r>
            <a:r>
              <a:rPr lang="en-GB" sz="1400" dirty="0" err="1"/>
              <a:t>culturii</a:t>
            </a:r>
            <a:r>
              <a:rPr lang="en-GB" sz="1400" dirty="0"/>
              <a:t>; </a:t>
            </a:r>
            <a:endParaRPr lang="ro-RO" sz="1400" dirty="0"/>
          </a:p>
          <a:p>
            <a:pPr lvl="0">
              <a:buFont typeface="Wingdings" pitchFamily="2" charset="2"/>
              <a:buChar char="§"/>
            </a:pPr>
            <a:r>
              <a:rPr lang="en-GB" sz="1400" dirty="0" err="1"/>
              <a:t>împiedică</a:t>
            </a:r>
            <a:r>
              <a:rPr lang="en-GB" sz="1400" dirty="0"/>
              <a:t> </a:t>
            </a:r>
            <a:r>
              <a:rPr lang="en-GB" sz="1400" dirty="0" err="1"/>
              <a:t>germinarea</a:t>
            </a:r>
            <a:r>
              <a:rPr lang="en-GB" sz="1400" dirty="0"/>
              <a:t> </a:t>
            </a:r>
            <a:r>
              <a:rPr lang="en-GB" sz="1400" dirty="0" err="1"/>
              <a:t>buruienilor</a:t>
            </a:r>
            <a:r>
              <a:rPr lang="en-GB" sz="1400" dirty="0"/>
              <a:t> </a:t>
            </a:r>
            <a:r>
              <a:rPr lang="en-GB" sz="1400" dirty="0" err="1"/>
              <a:t>și</a:t>
            </a:r>
            <a:r>
              <a:rPr lang="en-GB" sz="1400" dirty="0"/>
              <a:t> reduce </a:t>
            </a:r>
            <a:r>
              <a:rPr lang="en-GB" sz="1400" dirty="0" err="1"/>
              <a:t>utilizarea</a:t>
            </a:r>
            <a:r>
              <a:rPr lang="en-GB" sz="1400" dirty="0"/>
              <a:t> </a:t>
            </a:r>
            <a:r>
              <a:rPr lang="en-GB" sz="1400" dirty="0" err="1"/>
              <a:t>erbicidelor</a:t>
            </a:r>
            <a:r>
              <a:rPr lang="en-GB" sz="1400" dirty="0"/>
              <a:t>; </a:t>
            </a:r>
            <a:endParaRPr lang="ro-RO" sz="1400" dirty="0"/>
          </a:p>
          <a:p>
            <a:pPr lvl="0">
              <a:buFont typeface="Wingdings" pitchFamily="2" charset="2"/>
              <a:buChar char="§"/>
            </a:pPr>
            <a:r>
              <a:rPr lang="en-GB" sz="1400" dirty="0"/>
              <a:t>reduce </a:t>
            </a:r>
            <a:r>
              <a:rPr lang="en-GB" sz="1400" dirty="0" err="1"/>
              <a:t>necesarul</a:t>
            </a:r>
            <a:r>
              <a:rPr lang="en-GB" sz="1400" dirty="0"/>
              <a:t> de </a:t>
            </a:r>
            <a:r>
              <a:rPr lang="en-GB" sz="1400" dirty="0" err="1"/>
              <a:t>forță</a:t>
            </a:r>
            <a:r>
              <a:rPr lang="en-GB" sz="1400" dirty="0"/>
              <a:t> de </a:t>
            </a:r>
            <a:r>
              <a:rPr lang="en-GB" sz="1400" dirty="0" err="1"/>
              <a:t>muncă</a:t>
            </a:r>
            <a:r>
              <a:rPr lang="en-GB" sz="1400" dirty="0"/>
              <a:t>; </a:t>
            </a:r>
            <a:endParaRPr lang="ro-RO" sz="1400" dirty="0"/>
          </a:p>
          <a:p>
            <a:pPr lvl="0">
              <a:buFont typeface="Wingdings" pitchFamily="2" charset="2"/>
              <a:buChar char="§"/>
            </a:pPr>
            <a:r>
              <a:rPr lang="en-GB" sz="1400" dirty="0"/>
              <a:t>reduce </a:t>
            </a:r>
            <a:r>
              <a:rPr lang="en-GB" sz="1400" dirty="0" err="1"/>
              <a:t>costurile</a:t>
            </a:r>
            <a:r>
              <a:rPr lang="en-GB" sz="1400" dirty="0"/>
              <a:t> de </a:t>
            </a:r>
            <a:r>
              <a:rPr lang="en-GB" sz="1400" dirty="0" err="1"/>
              <a:t>întreținere</a:t>
            </a:r>
            <a:r>
              <a:rPr lang="en-GB" sz="1400" dirty="0"/>
              <a:t>; </a:t>
            </a:r>
            <a:endParaRPr lang="ro-RO" sz="1400" dirty="0"/>
          </a:p>
          <a:p>
            <a:pPr lvl="0">
              <a:buFont typeface="Wingdings" pitchFamily="2" charset="2"/>
              <a:buChar char="§"/>
            </a:pPr>
            <a:r>
              <a:rPr lang="en-GB" sz="1400" dirty="0" err="1"/>
              <a:t>asigură</a:t>
            </a:r>
            <a:r>
              <a:rPr lang="en-GB" sz="1400" dirty="0"/>
              <a:t> </a:t>
            </a:r>
            <a:r>
              <a:rPr lang="en-GB" sz="1400" dirty="0" err="1"/>
              <a:t>livrarea</a:t>
            </a:r>
            <a:r>
              <a:rPr lang="en-GB" sz="1400" dirty="0"/>
              <a:t> </a:t>
            </a:r>
            <a:r>
              <a:rPr lang="en-GB" sz="1400" dirty="0" err="1"/>
              <a:t>sigură</a:t>
            </a:r>
            <a:r>
              <a:rPr lang="en-GB" sz="1400" dirty="0"/>
              <a:t> </a:t>
            </a:r>
            <a:r>
              <a:rPr lang="en-GB" sz="1400" dirty="0" err="1"/>
              <a:t>și</a:t>
            </a:r>
            <a:r>
              <a:rPr lang="en-GB" sz="1400" dirty="0"/>
              <a:t> </a:t>
            </a:r>
            <a:r>
              <a:rPr lang="en-GB" sz="1400" dirty="0" err="1"/>
              <a:t>eficientă</a:t>
            </a:r>
            <a:r>
              <a:rPr lang="en-GB" sz="1400" dirty="0"/>
              <a:t> a </a:t>
            </a:r>
            <a:r>
              <a:rPr lang="en-GB" sz="1400" dirty="0" err="1"/>
              <a:t>fertilizanților</a:t>
            </a:r>
            <a:r>
              <a:rPr lang="en-GB" sz="1400" dirty="0"/>
              <a:t>;</a:t>
            </a:r>
            <a:endParaRPr lang="ro-RO" sz="1400" dirty="0"/>
          </a:p>
          <a:p>
            <a:pPr lvl="0">
              <a:buFont typeface="Wingdings" pitchFamily="2" charset="2"/>
              <a:buChar char="§"/>
            </a:pPr>
            <a:r>
              <a:rPr lang="en-GB" sz="1400" dirty="0"/>
              <a:t>reduce </a:t>
            </a:r>
            <a:r>
              <a:rPr lang="en-GB" sz="1400" dirty="0" err="1"/>
              <a:t>daunele</a:t>
            </a:r>
            <a:r>
              <a:rPr lang="en-GB" sz="1400" dirty="0"/>
              <a:t> </a:t>
            </a:r>
            <a:r>
              <a:rPr lang="en-GB" sz="1400" dirty="0" err="1"/>
              <a:t>provocate</a:t>
            </a:r>
            <a:r>
              <a:rPr lang="en-GB" sz="1400" dirty="0"/>
              <a:t> de </a:t>
            </a:r>
            <a:r>
              <a:rPr lang="en-GB" sz="1400" dirty="0" err="1"/>
              <a:t>om</a:t>
            </a:r>
            <a:r>
              <a:rPr lang="en-GB" sz="1400" dirty="0"/>
              <a:t> </a:t>
            </a:r>
            <a:r>
              <a:rPr lang="en-GB" sz="1400" dirty="0" err="1"/>
              <a:t>sau</a:t>
            </a:r>
            <a:r>
              <a:rPr lang="en-GB" sz="1400" dirty="0"/>
              <a:t> de </a:t>
            </a:r>
            <a:r>
              <a:rPr lang="en-GB" sz="1400" dirty="0" err="1"/>
              <a:t>animale</a:t>
            </a:r>
            <a:r>
              <a:rPr lang="en-GB" sz="1400" dirty="0"/>
              <a:t>.</a:t>
            </a:r>
            <a:endParaRPr lang="ro-RO" sz="1400" dirty="0"/>
          </a:p>
        </p:txBody>
      </p:sp>
    </p:spTree>
    <p:extLst>
      <p:ext uri="{BB962C8B-B14F-4D97-AF65-F5344CB8AC3E}">
        <p14:creationId xmlns:p14="http://schemas.microsoft.com/office/powerpoint/2010/main" val="188033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24A23A-9DA1-012F-E9F2-A445A3F4D5B1}"/>
              </a:ext>
            </a:extLst>
          </p:cNvPr>
          <p:cNvSpPr txBox="1"/>
          <p:nvPr/>
        </p:nvSpPr>
        <p:spPr>
          <a:xfrm>
            <a:off x="0" y="74648"/>
            <a:ext cx="12192000" cy="338554"/>
          </a:xfrm>
          <a:prstGeom prst="rect">
            <a:avLst/>
          </a:prstGeom>
          <a:noFill/>
        </p:spPr>
        <p:txBody>
          <a:bodyPr wrap="square">
            <a:spAutoFit/>
          </a:bodyPr>
          <a:lstStyle/>
          <a:p>
            <a:pPr algn="ctr"/>
            <a:r>
              <a:rPr lang="ro-RO" sz="1600" b="1" dirty="0">
                <a:solidFill>
                  <a:srgbClr val="FF0000"/>
                </a:solidFill>
              </a:rPr>
              <a:t>GRUP DE POMPARE MOBIL ALIMENTAT CU ENERGIE ELECTRICĂ DIN SURSE REGENERABILE</a:t>
            </a:r>
          </a:p>
        </p:txBody>
      </p:sp>
      <p:pic>
        <p:nvPicPr>
          <p:cNvPr id="1030" name="Picture 6"/>
          <p:cNvPicPr>
            <a:picLocks noChangeAspect="1" noChangeArrowheads="1"/>
          </p:cNvPicPr>
          <p:nvPr/>
        </p:nvPicPr>
        <p:blipFill>
          <a:blip r:embed="rId2" cstate="print"/>
          <a:srcRect/>
          <a:stretch>
            <a:fillRect/>
          </a:stretch>
        </p:blipFill>
        <p:spPr bwMode="auto">
          <a:xfrm>
            <a:off x="6494354" y="609892"/>
            <a:ext cx="5448733" cy="2758460"/>
          </a:xfrm>
          <a:prstGeom prst="rect">
            <a:avLst/>
          </a:prstGeom>
          <a:noFill/>
          <a:ln w="9525">
            <a:noFill/>
            <a:miter lim="800000"/>
            <a:headEnd/>
            <a:tailEnd/>
          </a:ln>
        </p:spPr>
      </p:pic>
      <p:sp>
        <p:nvSpPr>
          <p:cNvPr id="13" name="CasetăText 12"/>
          <p:cNvSpPr txBox="1"/>
          <p:nvPr/>
        </p:nvSpPr>
        <p:spPr>
          <a:xfrm>
            <a:off x="149290" y="811770"/>
            <a:ext cx="6176866" cy="5693866"/>
          </a:xfrm>
          <a:prstGeom prst="rect">
            <a:avLst/>
          </a:prstGeom>
          <a:noFill/>
        </p:spPr>
        <p:txBody>
          <a:bodyPr wrap="square" rtlCol="0">
            <a:spAutoFit/>
          </a:bodyPr>
          <a:lstStyle/>
          <a:p>
            <a:r>
              <a:rPr lang="ro-RO" sz="1400" b="1" dirty="0"/>
              <a:t>Destinație:</a:t>
            </a:r>
          </a:p>
          <a:p>
            <a:pPr algn="just"/>
            <a:r>
              <a:rPr lang="ro-RO" sz="1400" dirty="0"/>
              <a:t>Grupul de pompare mobil este destinat alimentării cu apă sub presiune și fertilizanți lichizi a instalațiilor de irigare și </a:t>
            </a:r>
            <a:r>
              <a:rPr lang="ro-RO" sz="1400" dirty="0" err="1"/>
              <a:t>fertirigare</a:t>
            </a:r>
            <a:r>
              <a:rPr lang="ro-RO" sz="1400" dirty="0"/>
              <a:t> a culturilor agricole.</a:t>
            </a:r>
          </a:p>
          <a:p>
            <a:pPr algn="just"/>
            <a:r>
              <a:rPr lang="ro-RO" sz="1400" dirty="0"/>
              <a:t>Instalațiile de irigare a culturilor agricole care pot fi alimentate de grupul de pompare mobil sunt de tipul: aripi de ploaie, instalații cu tambur și furtun și instalații supraterane sau subterane de irigare prin picurare.</a:t>
            </a:r>
          </a:p>
          <a:p>
            <a:pPr algn="just"/>
            <a:r>
              <a:rPr lang="ro-RO" sz="1400" dirty="0"/>
              <a:t> </a:t>
            </a:r>
          </a:p>
          <a:p>
            <a:pPr algn="just"/>
            <a:r>
              <a:rPr lang="ro-RO" sz="1400" b="1" dirty="0"/>
              <a:t>Descriere:</a:t>
            </a:r>
          </a:p>
          <a:p>
            <a:pPr algn="just"/>
            <a:r>
              <a:rPr lang="ro-RO" sz="1400" b="1" i="1" dirty="0"/>
              <a:t>Grupul de pompare mobil</a:t>
            </a:r>
            <a:r>
              <a:rPr lang="ro-RO" sz="1400" dirty="0"/>
              <a:t> este alcătuit dintr-o remorcă tractată pe care se montează cu ajutorul unor elemente de fixare următoarele subansamble hidraulice: coloana de intrare în pompă, pompa solară de suprafață Lorentz cu controller, coloana de ieșire din pompă și bazinul  pentru fertilizantul lichid. La capătul coloanei  de intrare în pompă se branșează prin intermediul unei cuple rapide kit-ul de absorbție, iar la capătul coloanei de ieșire din pompă se racordează furtunul de alimentare al instalației de irigare / </a:t>
            </a:r>
            <a:r>
              <a:rPr lang="ro-RO" sz="1400" dirty="0" err="1"/>
              <a:t>fertirigare</a:t>
            </a:r>
            <a:r>
              <a:rPr lang="ro-RO" sz="1400" dirty="0"/>
              <a:t>. Remorca este construită dintr-un cadru cu structură metalică prevăzut cu sistem de cuplare la tractor, sistem de rulare cu punte simplă şi roţi cu pneuri și roată de sprijin pivotantă. </a:t>
            </a:r>
          </a:p>
          <a:p>
            <a:pPr algn="just"/>
            <a:endParaRPr lang="ro-RO" sz="1400" b="1" i="1" dirty="0"/>
          </a:p>
          <a:p>
            <a:pPr algn="just"/>
            <a:r>
              <a:rPr lang="ro-RO" sz="1400" b="1" i="1" dirty="0"/>
              <a:t>Sursa de energie fotovoltaică și eoliană cu stocare controlată în bat</a:t>
            </a:r>
            <a:r>
              <a:rPr lang="ro-RO" sz="1400" i="1" dirty="0"/>
              <a:t>erii </a:t>
            </a:r>
            <a:r>
              <a:rPr lang="ro-RO" sz="1400" dirty="0"/>
              <a:t>este alcătuită din următoarele componente: 8 panouri fotovoltaice cu 60 de celule cu puterea de 270 </a:t>
            </a:r>
            <a:r>
              <a:rPr lang="ro-RO" sz="1400" dirty="0" err="1"/>
              <a:t>Wp</a:t>
            </a:r>
            <a:r>
              <a:rPr lang="ro-RO" sz="1400" dirty="0"/>
              <a:t> fiecare, un total de 2,16 </a:t>
            </a:r>
            <a:r>
              <a:rPr lang="ro-RO" sz="1400" dirty="0" err="1"/>
              <a:t>Wp</a:t>
            </a:r>
            <a:r>
              <a:rPr lang="ro-RO" sz="1400" dirty="0"/>
              <a:t>; turbina eoliană cu puterea nominală de 600 W/48 V; controler de încărcare a acumulatorilor de 48 V; banc de 4 acumulatori cu gel de 12 V/110 Ah; sursa programabilă PLC. Toate componentele, cu excepția pompei Lorentz și controlerului sunt instalate într-un container metalic care se transportă cu platforma auto și se instalează în câmp, lângă sursa de apă și culturile ce urmează a fi irigate.</a:t>
            </a:r>
          </a:p>
        </p:txBody>
      </p:sp>
      <p:sp>
        <p:nvSpPr>
          <p:cNvPr id="14" name="CasetăText 13"/>
          <p:cNvSpPr txBox="1"/>
          <p:nvPr/>
        </p:nvSpPr>
        <p:spPr>
          <a:xfrm>
            <a:off x="6475445" y="3564294"/>
            <a:ext cx="5514392" cy="2893100"/>
          </a:xfrm>
          <a:prstGeom prst="rect">
            <a:avLst/>
          </a:prstGeom>
          <a:noFill/>
        </p:spPr>
        <p:txBody>
          <a:bodyPr wrap="square" rtlCol="0">
            <a:spAutoFit/>
          </a:bodyPr>
          <a:lstStyle/>
          <a:p>
            <a:pPr algn="just"/>
            <a:r>
              <a:rPr lang="ro-RO" sz="1400" b="1" i="1" dirty="0"/>
              <a:t>Sistemul mecanic mobil</a:t>
            </a:r>
            <a:r>
              <a:rPr lang="ro-RO" sz="1400" dirty="0"/>
              <a:t> și pliabil, foarte versatil, asigură o orientare optimă a panourilor independent de poziția containerului, impusă de configurația terenului și accesul mijlocului de transport. </a:t>
            </a:r>
          </a:p>
          <a:p>
            <a:pPr algn="just"/>
            <a:endParaRPr lang="ro-RO" sz="1400" b="1" dirty="0"/>
          </a:p>
          <a:p>
            <a:pPr algn="just"/>
            <a:r>
              <a:rPr lang="ro-RO" sz="1400" b="1" dirty="0"/>
              <a:t>Avantaje:</a:t>
            </a:r>
          </a:p>
          <a:p>
            <a:pPr lvl="0" algn="just">
              <a:buFont typeface="Wingdings" pitchFamily="2" charset="2"/>
              <a:buChar char="§"/>
            </a:pPr>
            <a:r>
              <a:rPr lang="ro-RO" sz="1400" dirty="0"/>
              <a:t>poate fi deplasat rapid în teren la diferite instalații de irigare amplasate la distanțe mari unele față de altele;</a:t>
            </a:r>
          </a:p>
          <a:p>
            <a:pPr lvl="0" algn="just">
              <a:buFont typeface="Wingdings" pitchFamily="2" charset="2"/>
              <a:buChar char="§"/>
            </a:pPr>
            <a:r>
              <a:rPr lang="ro-RO" sz="1400" dirty="0"/>
              <a:t>are autonomie mare de funcționare, pompa sistemului de irigare și </a:t>
            </a:r>
            <a:r>
              <a:rPr lang="ro-RO" sz="1400" dirty="0" err="1"/>
              <a:t>fertirigare</a:t>
            </a:r>
            <a:r>
              <a:rPr lang="ro-RO" sz="1400" dirty="0"/>
              <a:t> fiind alimentată cu energie din surse regenerabile;</a:t>
            </a:r>
          </a:p>
          <a:p>
            <a:pPr lvl="0" algn="just">
              <a:buFont typeface="Wingdings" pitchFamily="2" charset="2"/>
              <a:buChar char="§"/>
            </a:pPr>
            <a:r>
              <a:rPr lang="ro-RO" sz="1400" dirty="0"/>
              <a:t>în timpul sezonului rece poate fi stocat în spații protejate, ferit de intemperii;</a:t>
            </a:r>
          </a:p>
          <a:p>
            <a:pPr lvl="0" algn="just">
              <a:buFont typeface="Wingdings" pitchFamily="2" charset="2"/>
              <a:buChar char="§"/>
            </a:pPr>
            <a:r>
              <a:rPr lang="ro-RO" sz="1400" dirty="0"/>
              <a:t>are o construcție simplă, cu componente cu preț de cost redus și reglaje ușor de efectuat de către un singur operator.</a:t>
            </a:r>
          </a:p>
        </p:txBody>
      </p:sp>
    </p:spTree>
    <p:extLst>
      <p:ext uri="{BB962C8B-B14F-4D97-AF65-F5344CB8AC3E}">
        <p14:creationId xmlns:p14="http://schemas.microsoft.com/office/powerpoint/2010/main" val="379186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4E24A23A-9DA1-012F-E9F2-A445A3F4D5B1}"/>
              </a:ext>
            </a:extLst>
          </p:cNvPr>
          <p:cNvSpPr txBox="1"/>
          <p:nvPr/>
        </p:nvSpPr>
        <p:spPr>
          <a:xfrm>
            <a:off x="0" y="74648"/>
            <a:ext cx="12192000" cy="338554"/>
          </a:xfrm>
          <a:prstGeom prst="rect">
            <a:avLst/>
          </a:prstGeom>
          <a:noFill/>
        </p:spPr>
        <p:txBody>
          <a:bodyPr wrap="square">
            <a:spAutoFit/>
          </a:bodyPr>
          <a:lstStyle/>
          <a:p>
            <a:pPr algn="ctr"/>
            <a:r>
              <a:rPr lang="ro-RO" sz="1600" b="1" dirty="0">
                <a:solidFill>
                  <a:srgbClr val="FF0000"/>
                </a:solidFill>
              </a:rPr>
              <a:t>SISTEM DE IRIGARE MOBILĂ DE PRECIZIE</a:t>
            </a:r>
          </a:p>
        </p:txBody>
      </p:sp>
      <p:pic>
        <p:nvPicPr>
          <p:cNvPr id="17410" name="Picture 2"/>
          <p:cNvPicPr>
            <a:picLocks noChangeAspect="1" noChangeArrowheads="1"/>
          </p:cNvPicPr>
          <p:nvPr/>
        </p:nvPicPr>
        <p:blipFill>
          <a:blip r:embed="rId2" cstate="print"/>
          <a:srcRect/>
          <a:stretch>
            <a:fillRect/>
          </a:stretch>
        </p:blipFill>
        <p:spPr bwMode="auto">
          <a:xfrm>
            <a:off x="167951" y="491802"/>
            <a:ext cx="5670584" cy="2742869"/>
          </a:xfrm>
          <a:prstGeom prst="rect">
            <a:avLst/>
          </a:prstGeom>
          <a:noFill/>
          <a:ln w="9525">
            <a:noFill/>
            <a:miter lim="800000"/>
            <a:headEnd/>
            <a:tailEnd/>
          </a:ln>
        </p:spPr>
      </p:pic>
      <p:sp>
        <p:nvSpPr>
          <p:cNvPr id="7" name="CasetăText 6"/>
          <p:cNvSpPr txBox="1"/>
          <p:nvPr/>
        </p:nvSpPr>
        <p:spPr>
          <a:xfrm>
            <a:off x="5896946" y="513184"/>
            <a:ext cx="6158205" cy="5909310"/>
          </a:xfrm>
          <a:prstGeom prst="rect">
            <a:avLst/>
          </a:prstGeom>
          <a:noFill/>
        </p:spPr>
        <p:txBody>
          <a:bodyPr wrap="square" rtlCol="0">
            <a:spAutoFit/>
          </a:bodyPr>
          <a:lstStyle/>
          <a:p>
            <a:r>
              <a:rPr lang="ro-RO" sz="1400" b="1" dirty="0"/>
              <a:t>DOMENIUL DE APLICABILITATE</a:t>
            </a:r>
          </a:p>
          <a:p>
            <a:pPr algn="just"/>
            <a:r>
              <a:rPr lang="en-US" sz="1400" dirty="0" err="1"/>
              <a:t>Sistemul</a:t>
            </a:r>
            <a:r>
              <a:rPr lang="en-US" sz="1400" dirty="0"/>
              <a:t>  de  </a:t>
            </a:r>
            <a:r>
              <a:rPr lang="en-US" sz="1400" dirty="0" err="1"/>
              <a:t>irigare</a:t>
            </a:r>
            <a:r>
              <a:rPr lang="en-US" sz="1400" dirty="0"/>
              <a:t> </a:t>
            </a:r>
            <a:r>
              <a:rPr lang="en-US" sz="1400" dirty="0" err="1"/>
              <a:t>mobilă</a:t>
            </a:r>
            <a:r>
              <a:rPr lang="en-US" sz="1400" dirty="0"/>
              <a:t> de </a:t>
            </a:r>
            <a:r>
              <a:rPr lang="en-US" sz="1400" dirty="0" err="1"/>
              <a:t>precizie</a:t>
            </a:r>
            <a:r>
              <a:rPr lang="en-US" sz="1400" dirty="0"/>
              <a:t> </a:t>
            </a:r>
            <a:r>
              <a:rPr lang="en-US" sz="1400" dirty="0" err="1"/>
              <a:t>este</a:t>
            </a:r>
            <a:r>
              <a:rPr lang="en-US" sz="1400" dirty="0"/>
              <a:t> </a:t>
            </a:r>
            <a:r>
              <a:rPr lang="en-US" sz="1400" dirty="0" err="1"/>
              <a:t>destinat</a:t>
            </a:r>
            <a:r>
              <a:rPr lang="en-US" sz="1400" dirty="0"/>
              <a:t> </a:t>
            </a:r>
            <a:r>
              <a:rPr lang="en-US" sz="1400" dirty="0" err="1"/>
              <a:t>fermelor</a:t>
            </a:r>
            <a:r>
              <a:rPr lang="en-US" sz="1400" dirty="0"/>
              <a:t> </a:t>
            </a:r>
            <a:r>
              <a:rPr lang="en-US" sz="1400" dirty="0" err="1"/>
              <a:t>agricole</a:t>
            </a:r>
            <a:r>
              <a:rPr lang="en-US" sz="1400" dirty="0"/>
              <a:t>, </a:t>
            </a:r>
            <a:r>
              <a:rPr lang="en-US" sz="1400" dirty="0" err="1"/>
              <a:t>în</a:t>
            </a:r>
            <a:r>
              <a:rPr lang="en-US" sz="1400" dirty="0"/>
              <a:t> special </a:t>
            </a:r>
            <a:r>
              <a:rPr lang="en-US" sz="1400" dirty="0" err="1"/>
              <a:t>celor</a:t>
            </a:r>
            <a:r>
              <a:rPr lang="en-US" sz="1400" dirty="0"/>
              <a:t> din </a:t>
            </a:r>
            <a:r>
              <a:rPr lang="en-US" sz="1400" dirty="0" err="1"/>
              <a:t>zonele</a:t>
            </a:r>
            <a:r>
              <a:rPr lang="en-US" sz="1400" dirty="0"/>
              <a:t> </a:t>
            </a:r>
            <a:r>
              <a:rPr lang="en-US" sz="1400" dirty="0" err="1"/>
              <a:t>aride</a:t>
            </a:r>
            <a:r>
              <a:rPr lang="en-US" sz="1400" dirty="0"/>
              <a:t> </a:t>
            </a:r>
            <a:r>
              <a:rPr lang="en-US" sz="1400" dirty="0" err="1"/>
              <a:t>și</a:t>
            </a:r>
            <a:r>
              <a:rPr lang="en-US" sz="1400" dirty="0"/>
              <a:t> </a:t>
            </a:r>
            <a:r>
              <a:rPr lang="en-US" sz="1400" dirty="0" err="1"/>
              <a:t>semiaride</a:t>
            </a:r>
            <a:r>
              <a:rPr lang="en-US" sz="1400" dirty="0"/>
              <a:t>, </a:t>
            </a:r>
            <a:r>
              <a:rPr lang="en-US" sz="1400" dirty="0" err="1"/>
              <a:t>pentru</a:t>
            </a:r>
            <a:r>
              <a:rPr lang="en-US" sz="1400" dirty="0"/>
              <a:t> </a:t>
            </a:r>
            <a:r>
              <a:rPr lang="en-US" sz="1400" dirty="0" err="1"/>
              <a:t>realizarea</a:t>
            </a:r>
            <a:r>
              <a:rPr lang="en-US" sz="1400" dirty="0"/>
              <a:t> </a:t>
            </a:r>
            <a:r>
              <a:rPr lang="en-US" sz="1400" dirty="0" err="1"/>
              <a:t>unei</a:t>
            </a:r>
            <a:r>
              <a:rPr lang="en-US" sz="1400" dirty="0"/>
              <a:t> </a:t>
            </a:r>
            <a:r>
              <a:rPr lang="en-US" sz="1400" dirty="0" err="1"/>
              <a:t>economii</a:t>
            </a:r>
            <a:r>
              <a:rPr lang="en-US" sz="1400" dirty="0"/>
              <a:t> </a:t>
            </a:r>
            <a:r>
              <a:rPr lang="en-US" sz="1400" dirty="0" err="1"/>
              <a:t>substanțiale</a:t>
            </a:r>
            <a:r>
              <a:rPr lang="en-US" sz="1400" dirty="0"/>
              <a:t> a </a:t>
            </a:r>
            <a:r>
              <a:rPr lang="en-US" sz="1400" dirty="0" err="1"/>
              <a:t>apei</a:t>
            </a:r>
            <a:r>
              <a:rPr lang="en-US" sz="1400" dirty="0"/>
              <a:t> de </a:t>
            </a:r>
            <a:r>
              <a:rPr lang="en-US" sz="1400" dirty="0" err="1"/>
              <a:t>irigat</a:t>
            </a:r>
            <a:r>
              <a:rPr lang="en-US" sz="1400" dirty="0"/>
              <a:t>, </a:t>
            </a:r>
            <a:r>
              <a:rPr lang="en-US" sz="1400" dirty="0" err="1"/>
              <a:t>prin</a:t>
            </a:r>
            <a:r>
              <a:rPr lang="en-US" sz="1400" dirty="0"/>
              <a:t> </a:t>
            </a:r>
            <a:r>
              <a:rPr lang="en-US" sz="1400" dirty="0" err="1"/>
              <a:t>distribuția</a:t>
            </a:r>
            <a:r>
              <a:rPr lang="en-US" sz="1400" dirty="0"/>
              <a:t> cu </a:t>
            </a:r>
            <a:r>
              <a:rPr lang="en-US" sz="1400" dirty="0" err="1"/>
              <a:t>precizie</a:t>
            </a:r>
            <a:r>
              <a:rPr lang="en-US" sz="1400" dirty="0"/>
              <a:t> </a:t>
            </a:r>
            <a:r>
              <a:rPr lang="en-US" sz="1400" dirty="0" err="1"/>
              <a:t>și</a:t>
            </a:r>
            <a:r>
              <a:rPr lang="en-US" sz="1400" dirty="0"/>
              <a:t> </a:t>
            </a:r>
            <a:r>
              <a:rPr lang="en-US" sz="1400" dirty="0" err="1"/>
              <a:t>în</a:t>
            </a:r>
            <a:r>
              <a:rPr lang="en-US" sz="1400" dirty="0"/>
              <a:t> flux </a:t>
            </a:r>
            <a:r>
              <a:rPr lang="en-US" sz="1400" dirty="0" err="1"/>
              <a:t>continuu</a:t>
            </a:r>
            <a:r>
              <a:rPr lang="en-US" sz="1400" dirty="0"/>
              <a:t> a </a:t>
            </a:r>
            <a:r>
              <a:rPr lang="en-US" sz="1400" dirty="0" err="1"/>
              <a:t>apei</a:t>
            </a:r>
            <a:r>
              <a:rPr lang="en-US" sz="1400" dirty="0"/>
              <a:t> la </a:t>
            </a:r>
            <a:r>
              <a:rPr lang="en-US" sz="1400" dirty="0" err="1"/>
              <a:t>suprafața</a:t>
            </a:r>
            <a:r>
              <a:rPr lang="en-US" sz="1400" dirty="0"/>
              <a:t> </a:t>
            </a:r>
            <a:r>
              <a:rPr lang="en-US" sz="1400" dirty="0" err="1"/>
              <a:t>solului</a:t>
            </a:r>
            <a:r>
              <a:rPr lang="en-US" sz="1400" dirty="0"/>
              <a:t> </a:t>
            </a:r>
            <a:r>
              <a:rPr lang="en-US" sz="1400" dirty="0" err="1"/>
              <a:t>și</a:t>
            </a:r>
            <a:r>
              <a:rPr lang="en-US" sz="1400" dirty="0"/>
              <a:t> </a:t>
            </a:r>
            <a:r>
              <a:rPr lang="en-US" sz="1400" dirty="0" err="1"/>
              <a:t>numai</a:t>
            </a:r>
            <a:r>
              <a:rPr lang="en-US" sz="1400" dirty="0"/>
              <a:t> </a:t>
            </a:r>
            <a:r>
              <a:rPr lang="en-US" sz="1400" dirty="0" err="1"/>
              <a:t>pe</a:t>
            </a:r>
            <a:r>
              <a:rPr lang="en-US" sz="1400" dirty="0"/>
              <a:t> </a:t>
            </a:r>
            <a:r>
              <a:rPr lang="en-US" sz="1400" dirty="0" err="1"/>
              <a:t>rândurile</a:t>
            </a:r>
            <a:r>
              <a:rPr lang="en-US" sz="1400" dirty="0"/>
              <a:t> </a:t>
            </a:r>
            <a:r>
              <a:rPr lang="en-US" sz="1400" dirty="0" err="1"/>
              <a:t>dintre</a:t>
            </a:r>
            <a:r>
              <a:rPr lang="en-US" sz="1400" dirty="0"/>
              <a:t> </a:t>
            </a:r>
            <a:r>
              <a:rPr lang="en-US" sz="1400" dirty="0" err="1"/>
              <a:t>plante</a:t>
            </a:r>
            <a:r>
              <a:rPr lang="en-US" sz="1400" dirty="0"/>
              <a:t>, </a:t>
            </a:r>
            <a:r>
              <a:rPr lang="en-US" sz="1400" dirty="0" err="1"/>
              <a:t>în</a:t>
            </a:r>
            <a:r>
              <a:rPr lang="en-US" sz="1400" dirty="0"/>
              <a:t> </a:t>
            </a:r>
            <a:r>
              <a:rPr lang="en-US" sz="1400" dirty="0" err="1"/>
              <a:t>zona</a:t>
            </a:r>
            <a:r>
              <a:rPr lang="en-US" sz="1400" dirty="0"/>
              <a:t> </a:t>
            </a:r>
            <a:r>
              <a:rPr lang="en-US" sz="1400" dirty="0" err="1"/>
              <a:t>radiculară</a:t>
            </a:r>
            <a:r>
              <a:rPr lang="en-US" sz="1400" dirty="0"/>
              <a:t>. </a:t>
            </a:r>
            <a:r>
              <a:rPr lang="en-US" sz="1400" dirty="0" err="1"/>
              <a:t>Domeniul</a:t>
            </a:r>
            <a:r>
              <a:rPr lang="en-US" sz="1400" dirty="0"/>
              <a:t> de </a:t>
            </a:r>
            <a:r>
              <a:rPr lang="en-US" sz="1400" dirty="0" err="1"/>
              <a:t>utilizare</a:t>
            </a:r>
            <a:r>
              <a:rPr lang="en-US" sz="1400" dirty="0"/>
              <a:t> al </a:t>
            </a:r>
            <a:r>
              <a:rPr lang="en-US" sz="1400" dirty="0" err="1"/>
              <a:t>modelului</a:t>
            </a:r>
            <a:r>
              <a:rPr lang="en-US" sz="1400" dirty="0"/>
              <a:t> experimental </a:t>
            </a:r>
            <a:r>
              <a:rPr lang="en-US" sz="1400" dirty="0" err="1"/>
              <a:t>este</a:t>
            </a:r>
            <a:r>
              <a:rPr lang="en-US" sz="1400" dirty="0"/>
              <a:t> </a:t>
            </a:r>
            <a:r>
              <a:rPr lang="en-US" sz="1400" dirty="0" err="1"/>
              <a:t>irigarea</a:t>
            </a:r>
            <a:r>
              <a:rPr lang="en-US" sz="1400" dirty="0"/>
              <a:t> </a:t>
            </a:r>
            <a:r>
              <a:rPr lang="en-US" sz="1400" dirty="0" err="1"/>
              <a:t>culturilor</a:t>
            </a:r>
            <a:r>
              <a:rPr lang="en-US" sz="1400" dirty="0"/>
              <a:t> de </a:t>
            </a:r>
            <a:r>
              <a:rPr lang="en-US" sz="1400" dirty="0" err="1"/>
              <a:t>plante</a:t>
            </a:r>
            <a:r>
              <a:rPr lang="en-US" sz="1400" dirty="0"/>
              <a:t> </a:t>
            </a:r>
            <a:r>
              <a:rPr lang="en-US" sz="1400" dirty="0" err="1"/>
              <a:t>prășitoare</a:t>
            </a:r>
            <a:r>
              <a:rPr lang="en-US" sz="1400" dirty="0"/>
              <a:t> </a:t>
            </a:r>
            <a:r>
              <a:rPr lang="en-US" sz="1400" dirty="0" err="1"/>
              <a:t>sau</a:t>
            </a:r>
            <a:r>
              <a:rPr lang="en-US" sz="1400" dirty="0"/>
              <a:t> </a:t>
            </a:r>
            <a:r>
              <a:rPr lang="en-US" sz="1400" dirty="0" err="1"/>
              <a:t>leguminoase</a:t>
            </a:r>
            <a:r>
              <a:rPr lang="en-US" sz="1400" dirty="0"/>
              <a:t> </a:t>
            </a:r>
            <a:r>
              <a:rPr lang="en-US" sz="1400" dirty="0" err="1"/>
              <a:t>în</a:t>
            </a:r>
            <a:r>
              <a:rPr lang="en-US" sz="1400" dirty="0"/>
              <a:t> </a:t>
            </a:r>
            <a:r>
              <a:rPr lang="en-US" sz="1400" dirty="0" err="1"/>
              <a:t>câmp</a:t>
            </a:r>
            <a:r>
              <a:rPr lang="en-US" sz="1400" dirty="0"/>
              <a:t> </a:t>
            </a:r>
            <a:r>
              <a:rPr lang="en-US" sz="1400" dirty="0" err="1"/>
              <a:t>deschis</a:t>
            </a:r>
            <a:r>
              <a:rPr lang="en-US" sz="1400" dirty="0"/>
              <a:t>. </a:t>
            </a:r>
            <a:endParaRPr lang="ro-RO" sz="1400" dirty="0"/>
          </a:p>
          <a:p>
            <a:pPr algn="just"/>
            <a:r>
              <a:rPr lang="en-US" sz="1400" dirty="0"/>
              <a:t> </a:t>
            </a:r>
            <a:endParaRPr lang="ro-RO" sz="1400" dirty="0"/>
          </a:p>
          <a:p>
            <a:pPr algn="just"/>
            <a:r>
              <a:rPr lang="ro-RO" sz="1400" b="1" dirty="0"/>
              <a:t>PREZENTARE GENERALĂ</a:t>
            </a:r>
          </a:p>
          <a:p>
            <a:pPr algn="just"/>
            <a:r>
              <a:rPr lang="en-US" sz="1400" dirty="0" err="1"/>
              <a:t>Sistemul</a:t>
            </a:r>
            <a:r>
              <a:rPr lang="en-US" sz="1400" dirty="0"/>
              <a:t> de  </a:t>
            </a:r>
            <a:r>
              <a:rPr lang="en-US" sz="1400" dirty="0" err="1"/>
              <a:t>irigare</a:t>
            </a:r>
            <a:r>
              <a:rPr lang="en-US" sz="1400" dirty="0"/>
              <a:t> </a:t>
            </a:r>
            <a:r>
              <a:rPr lang="en-US" sz="1400" dirty="0" err="1"/>
              <a:t>mobilă</a:t>
            </a:r>
            <a:r>
              <a:rPr lang="en-US" sz="1400" dirty="0"/>
              <a:t> de </a:t>
            </a:r>
            <a:r>
              <a:rPr lang="en-US" sz="1400" dirty="0" err="1"/>
              <a:t>precizie</a:t>
            </a:r>
            <a:r>
              <a:rPr lang="en-US" sz="1400" dirty="0"/>
              <a:t> </a:t>
            </a:r>
            <a:r>
              <a:rPr lang="en-US" sz="1400" dirty="0" err="1"/>
              <a:t>este</a:t>
            </a:r>
            <a:r>
              <a:rPr lang="en-US" sz="1400" dirty="0"/>
              <a:t> </a:t>
            </a:r>
            <a:r>
              <a:rPr lang="en-US" sz="1400" dirty="0" err="1"/>
              <a:t>alcătuit</a:t>
            </a:r>
            <a:r>
              <a:rPr lang="en-US" sz="1400" dirty="0"/>
              <a:t> </a:t>
            </a:r>
            <a:r>
              <a:rPr lang="en-US" sz="1400" dirty="0" err="1"/>
              <a:t>dintr</a:t>
            </a:r>
            <a:r>
              <a:rPr lang="en-US" sz="1400" dirty="0"/>
              <a:t>-un </a:t>
            </a:r>
            <a:r>
              <a:rPr lang="en-US" sz="1400" dirty="0" err="1"/>
              <a:t>agregatul</a:t>
            </a:r>
            <a:r>
              <a:rPr lang="en-US" sz="1400" dirty="0"/>
              <a:t> tip </a:t>
            </a:r>
            <a:r>
              <a:rPr lang="en-US" sz="1400" dirty="0" err="1"/>
              <a:t>tambur</a:t>
            </a:r>
            <a:r>
              <a:rPr lang="en-US" sz="1400" dirty="0"/>
              <a:t> cu </a:t>
            </a:r>
            <a:r>
              <a:rPr lang="en-US" sz="1400" dirty="0" err="1"/>
              <a:t>furtun</a:t>
            </a:r>
            <a:r>
              <a:rPr lang="en-US" sz="1400" dirty="0"/>
              <a:t> </a:t>
            </a:r>
            <a:r>
              <a:rPr lang="en-US" sz="1400" dirty="0" err="1"/>
              <a:t>și</a:t>
            </a:r>
            <a:r>
              <a:rPr lang="en-US" sz="1400" dirty="0"/>
              <a:t> o </a:t>
            </a:r>
            <a:r>
              <a:rPr lang="en-US" sz="1400" dirty="0" err="1"/>
              <a:t>rampa</a:t>
            </a:r>
            <a:r>
              <a:rPr lang="en-US" sz="1400" dirty="0"/>
              <a:t> </a:t>
            </a:r>
            <a:r>
              <a:rPr lang="en-US" sz="1400" dirty="0" err="1"/>
              <a:t>mobilă</a:t>
            </a:r>
            <a:r>
              <a:rPr lang="en-US" sz="1400" i="1" dirty="0"/>
              <a:t>. </a:t>
            </a:r>
            <a:r>
              <a:rPr lang="en-US" sz="1400" dirty="0" err="1"/>
              <a:t>Rampa</a:t>
            </a:r>
            <a:r>
              <a:rPr lang="en-US" sz="1400" dirty="0"/>
              <a:t> de </a:t>
            </a:r>
            <a:r>
              <a:rPr lang="en-US" sz="1400" dirty="0" err="1"/>
              <a:t>udare</a:t>
            </a:r>
            <a:r>
              <a:rPr lang="en-US" sz="1400" dirty="0"/>
              <a:t> </a:t>
            </a:r>
            <a:r>
              <a:rPr lang="en-US" sz="1400" dirty="0" err="1"/>
              <a:t>mobilă</a:t>
            </a:r>
            <a:r>
              <a:rPr lang="en-US" sz="1400" dirty="0"/>
              <a:t> </a:t>
            </a:r>
            <a:r>
              <a:rPr lang="en-US" sz="1400" dirty="0" err="1"/>
              <a:t>este</a:t>
            </a:r>
            <a:r>
              <a:rPr lang="en-US" sz="1400" dirty="0"/>
              <a:t> </a:t>
            </a:r>
            <a:r>
              <a:rPr lang="en-US" sz="1400" dirty="0" err="1"/>
              <a:t>alcătuită</a:t>
            </a:r>
            <a:r>
              <a:rPr lang="en-US" sz="1400" dirty="0"/>
              <a:t> </a:t>
            </a:r>
            <a:r>
              <a:rPr lang="en-US" sz="1400" dirty="0" err="1"/>
              <a:t>dintr</a:t>
            </a:r>
            <a:r>
              <a:rPr lang="en-US" sz="1400" dirty="0"/>
              <a:t>-un </a:t>
            </a:r>
            <a:r>
              <a:rPr lang="en-US" sz="1400" dirty="0" err="1"/>
              <a:t>cărucior</a:t>
            </a:r>
            <a:r>
              <a:rPr lang="en-US" sz="1400" dirty="0"/>
              <a:t> cu </a:t>
            </a:r>
            <a:r>
              <a:rPr lang="en-US" sz="1400" dirty="0" err="1"/>
              <a:t>trei</a:t>
            </a:r>
            <a:r>
              <a:rPr lang="en-US" sz="1400" dirty="0"/>
              <a:t> </a:t>
            </a:r>
            <a:r>
              <a:rPr lang="en-US" sz="1400" dirty="0" err="1"/>
              <a:t>roți</a:t>
            </a:r>
            <a:r>
              <a:rPr lang="en-US" sz="1400" dirty="0"/>
              <a:t> cu </a:t>
            </a:r>
            <a:r>
              <a:rPr lang="en-US" sz="1400" dirty="0" err="1"/>
              <a:t>anvelope</a:t>
            </a:r>
            <a:r>
              <a:rPr lang="en-US" sz="1400" dirty="0"/>
              <a:t> </a:t>
            </a:r>
            <a:r>
              <a:rPr lang="en-US" sz="1400" dirty="0" err="1"/>
              <a:t>pentru</a:t>
            </a:r>
            <a:r>
              <a:rPr lang="en-US" sz="1400" dirty="0"/>
              <a:t> </a:t>
            </a:r>
            <a:r>
              <a:rPr lang="en-US" sz="1400" dirty="0" err="1"/>
              <a:t>deplasare</a:t>
            </a:r>
            <a:r>
              <a:rPr lang="en-US" sz="1400" dirty="0"/>
              <a:t>, o </a:t>
            </a:r>
            <a:r>
              <a:rPr lang="en-US" sz="1400" dirty="0" err="1"/>
              <a:t>structura</a:t>
            </a:r>
            <a:r>
              <a:rPr lang="en-US" sz="1400" dirty="0"/>
              <a:t> de </a:t>
            </a:r>
            <a:r>
              <a:rPr lang="en-US" sz="1400" dirty="0" err="1"/>
              <a:t>susținere</a:t>
            </a:r>
            <a:r>
              <a:rPr lang="en-US" sz="1400" dirty="0"/>
              <a:t> </a:t>
            </a:r>
            <a:r>
              <a:rPr lang="en-US" sz="1400" dirty="0" err="1"/>
              <a:t>pe</a:t>
            </a:r>
            <a:r>
              <a:rPr lang="en-US" sz="1400" dirty="0"/>
              <a:t> care se </a:t>
            </a:r>
            <a:r>
              <a:rPr lang="en-US" sz="1400" dirty="0" err="1"/>
              <a:t>montează</a:t>
            </a:r>
            <a:r>
              <a:rPr lang="en-US" sz="1400" dirty="0"/>
              <a:t> / </a:t>
            </a:r>
            <a:r>
              <a:rPr lang="en-US" sz="1400" dirty="0" err="1"/>
              <a:t>demontează</a:t>
            </a:r>
            <a:r>
              <a:rPr lang="en-US" sz="1400" dirty="0"/>
              <a:t> rapid kit-</a:t>
            </a:r>
            <a:r>
              <a:rPr lang="en-US" sz="1400" dirty="0" err="1"/>
              <a:t>urile</a:t>
            </a:r>
            <a:r>
              <a:rPr lang="en-US" sz="1400" dirty="0"/>
              <a:t> pre-</a:t>
            </a:r>
            <a:r>
              <a:rPr lang="en-US" sz="1400" dirty="0" err="1"/>
              <a:t>asamblate</a:t>
            </a:r>
            <a:r>
              <a:rPr lang="en-US" sz="1400" dirty="0"/>
              <a:t> </a:t>
            </a:r>
            <a:r>
              <a:rPr lang="en-US" sz="1400" dirty="0" err="1"/>
              <a:t>pentru</a:t>
            </a:r>
            <a:r>
              <a:rPr lang="en-US" sz="1400" dirty="0"/>
              <a:t> </a:t>
            </a:r>
            <a:r>
              <a:rPr lang="en-US" sz="1400" dirty="0" err="1"/>
              <a:t>distribuția</a:t>
            </a:r>
            <a:r>
              <a:rPr lang="en-US" sz="1400" dirty="0"/>
              <a:t> </a:t>
            </a:r>
            <a:r>
              <a:rPr lang="en-US" sz="1400" dirty="0" err="1"/>
              <a:t>apei</a:t>
            </a:r>
            <a:r>
              <a:rPr lang="en-US" sz="1400" dirty="0"/>
              <a:t> </a:t>
            </a:r>
            <a:r>
              <a:rPr lang="en-US" sz="1400" dirty="0" err="1"/>
              <a:t>în</a:t>
            </a:r>
            <a:r>
              <a:rPr lang="en-US" sz="1400" dirty="0"/>
              <a:t> </a:t>
            </a:r>
            <a:r>
              <a:rPr lang="en-US" sz="1400" dirty="0" err="1"/>
              <a:t>teren</a:t>
            </a:r>
            <a:r>
              <a:rPr lang="en-US" sz="1400" dirty="0"/>
              <a:t> </a:t>
            </a:r>
            <a:r>
              <a:rPr lang="en-US" sz="1400" dirty="0" err="1"/>
              <a:t>și</a:t>
            </a:r>
            <a:r>
              <a:rPr lang="en-US" sz="1400" dirty="0"/>
              <a:t> </a:t>
            </a:r>
            <a:r>
              <a:rPr lang="en-US" sz="1400" dirty="0" err="1"/>
              <a:t>sistemul</a:t>
            </a:r>
            <a:r>
              <a:rPr lang="en-US" sz="1400" dirty="0"/>
              <a:t> de </a:t>
            </a:r>
            <a:r>
              <a:rPr lang="en-US" sz="1400" dirty="0" err="1"/>
              <a:t>reglaj</a:t>
            </a:r>
            <a:r>
              <a:rPr lang="en-US" sz="1400" dirty="0"/>
              <a:t> al </a:t>
            </a:r>
            <a:r>
              <a:rPr lang="en-US" sz="1400" dirty="0" err="1"/>
              <a:t>înălțimii</a:t>
            </a:r>
            <a:r>
              <a:rPr lang="en-US" sz="1400" dirty="0"/>
              <a:t> de </a:t>
            </a:r>
            <a:r>
              <a:rPr lang="en-US" sz="1400" dirty="0" err="1"/>
              <a:t>lucru</a:t>
            </a:r>
            <a:r>
              <a:rPr lang="en-US" sz="1400" dirty="0"/>
              <a:t>. </a:t>
            </a:r>
            <a:r>
              <a:rPr lang="en-US" sz="1400" dirty="0" err="1"/>
              <a:t>Căruciorul</a:t>
            </a:r>
            <a:r>
              <a:rPr lang="en-US" sz="1400" dirty="0"/>
              <a:t> are </a:t>
            </a:r>
            <a:r>
              <a:rPr lang="en-US" sz="1400" dirty="0" err="1"/>
              <a:t>posibilitatea</a:t>
            </a:r>
            <a:r>
              <a:rPr lang="en-US" sz="1400" dirty="0"/>
              <a:t> </a:t>
            </a:r>
            <a:r>
              <a:rPr lang="en-US" sz="1400" dirty="0" err="1"/>
              <a:t>reglării</a:t>
            </a:r>
            <a:r>
              <a:rPr lang="en-US" sz="1400" dirty="0"/>
              <a:t> </a:t>
            </a:r>
            <a:r>
              <a:rPr lang="en-US" sz="1400" dirty="0" err="1"/>
              <a:t>ecartamentului</a:t>
            </a:r>
            <a:r>
              <a:rPr lang="en-US" sz="1400" dirty="0"/>
              <a:t> </a:t>
            </a:r>
            <a:r>
              <a:rPr lang="en-US" sz="1400" dirty="0" err="1"/>
              <a:t>dintre</a:t>
            </a:r>
            <a:r>
              <a:rPr lang="en-US" sz="1400" dirty="0"/>
              <a:t> </a:t>
            </a:r>
            <a:r>
              <a:rPr lang="en-US" sz="1400" dirty="0" err="1"/>
              <a:t>roțile</a:t>
            </a:r>
            <a:r>
              <a:rPr lang="en-US" sz="1400" dirty="0"/>
              <a:t> </a:t>
            </a:r>
            <a:r>
              <a:rPr lang="en-US" sz="1400" dirty="0" err="1"/>
              <a:t>laterale</a:t>
            </a:r>
            <a:r>
              <a:rPr lang="en-US" sz="1400" dirty="0"/>
              <a:t> </a:t>
            </a:r>
            <a:r>
              <a:rPr lang="en-US" sz="1400" dirty="0" err="1"/>
              <a:t>în</a:t>
            </a:r>
            <a:r>
              <a:rPr lang="en-US" sz="1400" dirty="0"/>
              <a:t> </a:t>
            </a:r>
            <a:r>
              <a:rPr lang="en-US" sz="1400" dirty="0" err="1"/>
              <a:t>funcție</a:t>
            </a:r>
            <a:r>
              <a:rPr lang="en-US" sz="1400" dirty="0"/>
              <a:t> de </a:t>
            </a:r>
            <a:r>
              <a:rPr lang="en-US" sz="1400" dirty="0" err="1"/>
              <a:t>distanța</a:t>
            </a:r>
            <a:r>
              <a:rPr lang="en-US" sz="1400" dirty="0"/>
              <a:t> </a:t>
            </a:r>
            <a:r>
              <a:rPr lang="en-US" sz="1400" dirty="0" err="1"/>
              <a:t>dintre</a:t>
            </a:r>
            <a:r>
              <a:rPr lang="en-US" sz="1400" dirty="0"/>
              <a:t> </a:t>
            </a:r>
            <a:r>
              <a:rPr lang="en-US" sz="1400" dirty="0" err="1"/>
              <a:t>rândurile</a:t>
            </a:r>
            <a:r>
              <a:rPr lang="en-US" sz="1400" dirty="0"/>
              <a:t> de </a:t>
            </a:r>
            <a:r>
              <a:rPr lang="en-US" sz="1400" dirty="0" err="1"/>
              <a:t>plante</a:t>
            </a:r>
            <a:r>
              <a:rPr lang="en-US" sz="1400" dirty="0"/>
              <a:t> </a:t>
            </a:r>
            <a:r>
              <a:rPr lang="en-US" sz="1400" dirty="0" err="1"/>
              <a:t>și</a:t>
            </a:r>
            <a:r>
              <a:rPr lang="en-US" sz="1400" dirty="0"/>
              <a:t> </a:t>
            </a:r>
            <a:r>
              <a:rPr lang="en-US" sz="1400" dirty="0" err="1"/>
              <a:t>poate</a:t>
            </a:r>
            <a:r>
              <a:rPr lang="en-US" sz="1400" dirty="0"/>
              <a:t> </a:t>
            </a:r>
            <a:r>
              <a:rPr lang="en-US" sz="1400" dirty="0" err="1"/>
              <a:t>fi</a:t>
            </a:r>
            <a:r>
              <a:rPr lang="en-US" sz="1400" dirty="0"/>
              <a:t> </a:t>
            </a:r>
            <a:r>
              <a:rPr lang="en-US" sz="1400" dirty="0" err="1"/>
              <a:t>ghidat</a:t>
            </a:r>
            <a:r>
              <a:rPr lang="en-US" sz="1400" dirty="0"/>
              <a:t> </a:t>
            </a:r>
            <a:r>
              <a:rPr lang="en-US" sz="1400" dirty="0" err="1"/>
              <a:t>și</a:t>
            </a:r>
            <a:r>
              <a:rPr lang="en-US" sz="1400" dirty="0"/>
              <a:t> </a:t>
            </a:r>
            <a:r>
              <a:rPr lang="en-US" sz="1400" dirty="0" err="1"/>
              <a:t>manevrat</a:t>
            </a:r>
            <a:r>
              <a:rPr lang="en-US" sz="1400" dirty="0"/>
              <a:t> cu </a:t>
            </a:r>
            <a:r>
              <a:rPr lang="en-US" sz="1400" dirty="0" err="1"/>
              <a:t>ușurință</a:t>
            </a:r>
            <a:r>
              <a:rPr lang="en-US" sz="1400" dirty="0"/>
              <a:t> </a:t>
            </a:r>
            <a:r>
              <a:rPr lang="en-US" sz="1400" dirty="0" err="1"/>
              <a:t>datorită</a:t>
            </a:r>
            <a:r>
              <a:rPr lang="en-US" sz="1400" dirty="0"/>
              <a:t> </a:t>
            </a:r>
            <a:r>
              <a:rPr lang="en-US" sz="1400" dirty="0" err="1"/>
              <a:t>roții</a:t>
            </a:r>
            <a:r>
              <a:rPr lang="en-US" sz="1400" dirty="0"/>
              <a:t> </a:t>
            </a:r>
            <a:r>
              <a:rPr lang="en-US" sz="1400" dirty="0" err="1"/>
              <a:t>centrale</a:t>
            </a:r>
            <a:r>
              <a:rPr lang="en-US" sz="1400" dirty="0"/>
              <a:t> </a:t>
            </a:r>
            <a:r>
              <a:rPr lang="en-US" sz="1400" dirty="0" err="1"/>
              <a:t>pivotante</a:t>
            </a:r>
            <a:r>
              <a:rPr lang="en-US" sz="1400" dirty="0"/>
              <a:t>. </a:t>
            </a:r>
            <a:r>
              <a:rPr lang="en-US" sz="1400" dirty="0" err="1"/>
              <a:t>Structura</a:t>
            </a:r>
            <a:r>
              <a:rPr lang="en-US" sz="1400" dirty="0"/>
              <a:t> de </a:t>
            </a:r>
            <a:r>
              <a:rPr lang="en-US" sz="1400" dirty="0" err="1"/>
              <a:t>susținere</a:t>
            </a:r>
            <a:r>
              <a:rPr lang="en-US" sz="1400" dirty="0"/>
              <a:t> </a:t>
            </a:r>
            <a:r>
              <a:rPr lang="en-US" sz="1400" dirty="0" err="1"/>
              <a:t>este</a:t>
            </a:r>
            <a:r>
              <a:rPr lang="en-US" sz="1400" dirty="0"/>
              <a:t> o </a:t>
            </a:r>
            <a:r>
              <a:rPr lang="en-US" sz="1400" dirty="0" err="1"/>
              <a:t>construcție</a:t>
            </a:r>
            <a:r>
              <a:rPr lang="en-US" sz="1400" dirty="0"/>
              <a:t> din </a:t>
            </a:r>
            <a:r>
              <a:rPr lang="en-US" sz="1400" dirty="0" err="1"/>
              <a:t>țevi</a:t>
            </a:r>
            <a:r>
              <a:rPr lang="en-US" sz="1400" dirty="0"/>
              <a:t> </a:t>
            </a:r>
            <a:r>
              <a:rPr lang="en-US" sz="1400" dirty="0" err="1"/>
              <a:t>rectangulare</a:t>
            </a:r>
            <a:r>
              <a:rPr lang="en-US" sz="1400" dirty="0"/>
              <a:t> din </a:t>
            </a:r>
            <a:r>
              <a:rPr lang="en-US" sz="1400" dirty="0" err="1"/>
              <a:t>aliaj</a:t>
            </a:r>
            <a:r>
              <a:rPr lang="en-US" sz="1400" dirty="0"/>
              <a:t> </a:t>
            </a:r>
            <a:r>
              <a:rPr lang="en-US" sz="1400" dirty="0" err="1"/>
              <a:t>ușor</a:t>
            </a:r>
            <a:r>
              <a:rPr lang="en-US" sz="1400" dirty="0"/>
              <a:t>, </a:t>
            </a:r>
            <a:r>
              <a:rPr lang="en-US" sz="1400" dirty="0" err="1"/>
              <a:t>simetrică</a:t>
            </a:r>
            <a:r>
              <a:rPr lang="en-US" sz="1400" dirty="0"/>
              <a:t> </a:t>
            </a:r>
            <a:r>
              <a:rPr lang="en-US" sz="1400" dirty="0" err="1"/>
              <a:t>față</a:t>
            </a:r>
            <a:r>
              <a:rPr lang="en-US" sz="1400" dirty="0"/>
              <a:t> de </a:t>
            </a:r>
            <a:r>
              <a:rPr lang="en-US" sz="1400" dirty="0" err="1"/>
              <a:t>planul</a:t>
            </a:r>
            <a:r>
              <a:rPr lang="en-US" sz="1400" dirty="0"/>
              <a:t> longitudinal central al </a:t>
            </a:r>
            <a:r>
              <a:rPr lang="en-US" sz="1400" dirty="0" err="1"/>
              <a:t>căruciorului</a:t>
            </a:r>
            <a:r>
              <a:rPr lang="en-US" sz="1400" dirty="0"/>
              <a:t>, </a:t>
            </a:r>
            <a:r>
              <a:rPr lang="en-US" sz="1400" dirty="0" err="1"/>
              <a:t>formată</a:t>
            </a:r>
            <a:r>
              <a:rPr lang="en-US" sz="1400" dirty="0"/>
              <a:t> </a:t>
            </a:r>
            <a:r>
              <a:rPr lang="en-US" sz="1400" dirty="0" err="1"/>
              <a:t>dintr</a:t>
            </a:r>
            <a:r>
              <a:rPr lang="en-US" sz="1400" dirty="0"/>
              <a:t>-o </a:t>
            </a:r>
            <a:r>
              <a:rPr lang="en-US" sz="1400" dirty="0" err="1"/>
              <a:t>secțiune</a:t>
            </a:r>
            <a:r>
              <a:rPr lang="en-US" sz="1400" dirty="0"/>
              <a:t> </a:t>
            </a:r>
            <a:r>
              <a:rPr lang="en-US" sz="1400" dirty="0" err="1"/>
              <a:t>centrală</a:t>
            </a:r>
            <a:r>
              <a:rPr lang="en-US" sz="1400" dirty="0"/>
              <a:t> </a:t>
            </a:r>
            <a:r>
              <a:rPr lang="en-US" sz="1400" dirty="0" err="1"/>
              <a:t>și</a:t>
            </a:r>
            <a:r>
              <a:rPr lang="en-US" sz="1400" dirty="0"/>
              <a:t> </a:t>
            </a:r>
            <a:r>
              <a:rPr lang="en-US" sz="1400" dirty="0" err="1"/>
              <a:t>două</a:t>
            </a:r>
            <a:r>
              <a:rPr lang="en-US" sz="1400" dirty="0"/>
              <a:t> </a:t>
            </a:r>
            <a:r>
              <a:rPr lang="en-US" sz="1400" dirty="0" err="1"/>
              <a:t>tronsoane</a:t>
            </a:r>
            <a:r>
              <a:rPr lang="en-US" sz="1400" dirty="0"/>
              <a:t> </a:t>
            </a:r>
            <a:r>
              <a:rPr lang="en-US" sz="1400" dirty="0" err="1"/>
              <a:t>laterale</a:t>
            </a:r>
            <a:r>
              <a:rPr lang="en-US" sz="1400" dirty="0"/>
              <a:t>.  </a:t>
            </a:r>
            <a:r>
              <a:rPr lang="en-US" sz="1400" dirty="0" err="1"/>
              <a:t>Rigidizarea</a:t>
            </a:r>
            <a:r>
              <a:rPr lang="en-US" sz="1400" dirty="0"/>
              <a:t> </a:t>
            </a:r>
            <a:r>
              <a:rPr lang="en-US" sz="1400" dirty="0" err="1"/>
              <a:t>structurii</a:t>
            </a:r>
            <a:r>
              <a:rPr lang="en-US" sz="1400" dirty="0"/>
              <a:t> se </a:t>
            </a:r>
            <a:r>
              <a:rPr lang="en-US" sz="1400" dirty="0" err="1"/>
              <a:t>realizează</a:t>
            </a:r>
            <a:r>
              <a:rPr lang="en-US" sz="1400" dirty="0"/>
              <a:t> cu </a:t>
            </a:r>
            <a:r>
              <a:rPr lang="en-US" sz="1400" dirty="0" err="1"/>
              <a:t>ancore</a:t>
            </a:r>
            <a:r>
              <a:rPr lang="en-US" sz="1400" dirty="0"/>
              <a:t> de </a:t>
            </a:r>
            <a:r>
              <a:rPr lang="en-US" sz="1400" dirty="0" err="1"/>
              <a:t>oțel</a:t>
            </a:r>
            <a:r>
              <a:rPr lang="en-US" sz="1400" dirty="0"/>
              <a:t> </a:t>
            </a:r>
            <a:r>
              <a:rPr lang="en-US" sz="1400" dirty="0" err="1"/>
              <a:t>prinse</a:t>
            </a:r>
            <a:r>
              <a:rPr lang="en-US" sz="1400" dirty="0"/>
              <a:t> la un </a:t>
            </a:r>
            <a:r>
              <a:rPr lang="en-US" sz="1400" dirty="0" err="1"/>
              <a:t>capăt</a:t>
            </a:r>
            <a:r>
              <a:rPr lang="en-US" sz="1400" dirty="0"/>
              <a:t> de </a:t>
            </a:r>
            <a:r>
              <a:rPr lang="en-US" sz="1400" dirty="0" err="1"/>
              <a:t>țeava</a:t>
            </a:r>
            <a:r>
              <a:rPr lang="en-US" sz="1400" dirty="0"/>
              <a:t> </a:t>
            </a:r>
            <a:r>
              <a:rPr lang="en-US" sz="1400" dirty="0" err="1"/>
              <a:t>superioară</a:t>
            </a:r>
            <a:r>
              <a:rPr lang="en-US" sz="1400" dirty="0"/>
              <a:t> </a:t>
            </a:r>
            <a:r>
              <a:rPr lang="en-US" sz="1400" dirty="0" err="1"/>
              <a:t>și</a:t>
            </a:r>
            <a:r>
              <a:rPr lang="en-US" sz="1400" dirty="0"/>
              <a:t> la </a:t>
            </a:r>
            <a:r>
              <a:rPr lang="en-US" sz="1400" dirty="0" err="1"/>
              <a:t>celălalt</a:t>
            </a:r>
            <a:r>
              <a:rPr lang="en-US" sz="1400" dirty="0"/>
              <a:t> </a:t>
            </a:r>
            <a:r>
              <a:rPr lang="en-US" sz="1400" dirty="0" err="1"/>
              <a:t>capăt</a:t>
            </a:r>
            <a:r>
              <a:rPr lang="en-US" sz="1400" dirty="0"/>
              <a:t> de </a:t>
            </a:r>
            <a:r>
              <a:rPr lang="en-US" sz="1400" dirty="0" err="1"/>
              <a:t>tronsonul</a:t>
            </a:r>
            <a:r>
              <a:rPr lang="en-US" sz="1400" dirty="0"/>
              <a:t> marginal. </a:t>
            </a:r>
            <a:r>
              <a:rPr lang="en-US" sz="1400" dirty="0" err="1"/>
              <a:t>Sistemul</a:t>
            </a:r>
            <a:r>
              <a:rPr lang="en-US" sz="1400" dirty="0"/>
              <a:t> de </a:t>
            </a:r>
            <a:r>
              <a:rPr lang="en-US" sz="1400" dirty="0" err="1"/>
              <a:t>reglaj</a:t>
            </a:r>
            <a:r>
              <a:rPr lang="en-US" sz="1400" dirty="0"/>
              <a:t> al </a:t>
            </a:r>
            <a:r>
              <a:rPr lang="en-US" sz="1400" dirty="0" err="1"/>
              <a:t>înălțimii</a:t>
            </a:r>
            <a:r>
              <a:rPr lang="en-US" sz="1400" dirty="0"/>
              <a:t> de </a:t>
            </a:r>
            <a:r>
              <a:rPr lang="en-US" sz="1400" dirty="0" err="1"/>
              <a:t>lucru</a:t>
            </a:r>
            <a:r>
              <a:rPr lang="en-US" sz="1400" dirty="0"/>
              <a:t> a </a:t>
            </a:r>
            <a:r>
              <a:rPr lang="en-US" sz="1400" dirty="0" err="1"/>
              <a:t>rampei</a:t>
            </a:r>
            <a:r>
              <a:rPr lang="en-US" sz="1400" dirty="0"/>
              <a:t> </a:t>
            </a:r>
            <a:r>
              <a:rPr lang="en-US" sz="1400" dirty="0" err="1"/>
              <a:t>este</a:t>
            </a:r>
            <a:r>
              <a:rPr lang="en-US" sz="1400" dirty="0"/>
              <a:t> format din </a:t>
            </a:r>
            <a:r>
              <a:rPr lang="en-US" sz="1400" dirty="0" err="1"/>
              <a:t>doi</a:t>
            </a:r>
            <a:r>
              <a:rPr lang="en-US" sz="1400" dirty="0"/>
              <a:t> </a:t>
            </a:r>
            <a:r>
              <a:rPr lang="en-US" sz="1400" dirty="0" err="1"/>
              <a:t>stâlpi</a:t>
            </a:r>
            <a:r>
              <a:rPr lang="en-US" sz="1400" dirty="0"/>
              <a:t> </a:t>
            </a:r>
            <a:r>
              <a:rPr lang="en-US" sz="1400" dirty="0" err="1"/>
              <a:t>verticali</a:t>
            </a:r>
            <a:r>
              <a:rPr lang="en-US" sz="1400" dirty="0"/>
              <a:t> din </a:t>
            </a:r>
            <a:r>
              <a:rPr lang="en-US" sz="1400" dirty="0" err="1"/>
              <a:t>țeavă</a:t>
            </a:r>
            <a:r>
              <a:rPr lang="en-US" sz="1400" dirty="0"/>
              <a:t> </a:t>
            </a:r>
            <a:r>
              <a:rPr lang="en-US" sz="1400" dirty="0" err="1"/>
              <a:t>rectangulară</a:t>
            </a:r>
            <a:r>
              <a:rPr lang="en-US" sz="1400" dirty="0"/>
              <a:t> </a:t>
            </a:r>
            <a:r>
              <a:rPr lang="en-US" sz="1400" dirty="0" err="1"/>
              <a:t>sudați</a:t>
            </a:r>
            <a:r>
              <a:rPr lang="en-US" sz="1400" dirty="0"/>
              <a:t> la </a:t>
            </a:r>
            <a:r>
              <a:rPr lang="en-US" sz="1400" dirty="0" err="1"/>
              <a:t>partea</a:t>
            </a:r>
            <a:r>
              <a:rPr lang="en-US" sz="1400" dirty="0"/>
              <a:t> </a:t>
            </a:r>
            <a:r>
              <a:rPr lang="en-US" sz="1400" dirty="0" err="1"/>
              <a:t>inferioară</a:t>
            </a:r>
            <a:r>
              <a:rPr lang="en-US" sz="1400" dirty="0"/>
              <a:t> de </a:t>
            </a:r>
            <a:r>
              <a:rPr lang="en-US" sz="1400" dirty="0" err="1"/>
              <a:t>cadrul</a:t>
            </a:r>
            <a:r>
              <a:rPr lang="en-US" sz="1400" dirty="0"/>
              <a:t> </a:t>
            </a:r>
            <a:r>
              <a:rPr lang="en-US" sz="1400" dirty="0" err="1"/>
              <a:t>căruciorului</a:t>
            </a:r>
            <a:r>
              <a:rPr lang="en-US" sz="1400" dirty="0"/>
              <a:t> </a:t>
            </a:r>
            <a:r>
              <a:rPr lang="en-US" sz="1400" dirty="0" err="1"/>
              <a:t>și</a:t>
            </a:r>
            <a:r>
              <a:rPr lang="en-US" sz="1400" dirty="0"/>
              <a:t> </a:t>
            </a:r>
            <a:r>
              <a:rPr lang="en-US" sz="1400" dirty="0" err="1"/>
              <a:t>uniți</a:t>
            </a:r>
            <a:r>
              <a:rPr lang="en-US" sz="1400" dirty="0"/>
              <a:t> </a:t>
            </a:r>
            <a:r>
              <a:rPr lang="en-US" sz="1400" dirty="0" err="1"/>
              <a:t>printr</a:t>
            </a:r>
            <a:r>
              <a:rPr lang="en-US" sz="1400" dirty="0"/>
              <a:t>-o </a:t>
            </a:r>
            <a:r>
              <a:rPr lang="en-US" sz="1400" dirty="0" err="1"/>
              <a:t>traversă</a:t>
            </a:r>
            <a:r>
              <a:rPr lang="en-US" sz="1400" dirty="0"/>
              <a:t> la </a:t>
            </a:r>
            <a:r>
              <a:rPr lang="en-US" sz="1400" dirty="0" err="1"/>
              <a:t>partea</a:t>
            </a:r>
            <a:r>
              <a:rPr lang="en-US" sz="1400" dirty="0"/>
              <a:t> </a:t>
            </a:r>
            <a:r>
              <a:rPr lang="en-US" sz="1400" dirty="0" err="1"/>
              <a:t>superioară</a:t>
            </a:r>
            <a:r>
              <a:rPr lang="en-US" sz="1400" dirty="0"/>
              <a:t>, </a:t>
            </a:r>
            <a:r>
              <a:rPr lang="en-US" sz="1400" dirty="0" err="1"/>
              <a:t>două</a:t>
            </a:r>
            <a:r>
              <a:rPr lang="en-US" sz="1400" dirty="0"/>
              <a:t> </a:t>
            </a:r>
            <a:r>
              <a:rPr lang="en-US" sz="1400" dirty="0" err="1"/>
              <a:t>culise</a:t>
            </a:r>
            <a:r>
              <a:rPr lang="en-US" sz="1400" dirty="0"/>
              <a:t>, o </a:t>
            </a:r>
            <a:r>
              <a:rPr lang="en-US" sz="1400" dirty="0" err="1"/>
              <a:t>rola</a:t>
            </a:r>
            <a:r>
              <a:rPr lang="en-US" sz="1400" dirty="0"/>
              <a:t> </a:t>
            </a:r>
            <a:r>
              <a:rPr lang="en-US" sz="1400" dirty="0" err="1"/>
              <a:t>și</a:t>
            </a:r>
            <a:r>
              <a:rPr lang="en-US" sz="1400" dirty="0"/>
              <a:t> un </a:t>
            </a:r>
            <a:r>
              <a:rPr lang="en-US" sz="1400" dirty="0" err="1"/>
              <a:t>troliu</a:t>
            </a:r>
            <a:r>
              <a:rPr lang="en-US" sz="1400" dirty="0"/>
              <a:t> manual cu </a:t>
            </a:r>
            <a:r>
              <a:rPr lang="en-US" sz="1400" dirty="0" err="1"/>
              <a:t>cablu</a:t>
            </a:r>
            <a:r>
              <a:rPr lang="en-US" sz="1400" dirty="0"/>
              <a:t> din </a:t>
            </a:r>
            <a:r>
              <a:rPr lang="en-US" sz="1400" dirty="0" err="1"/>
              <a:t>oțel</a:t>
            </a:r>
            <a:r>
              <a:rPr lang="en-US" sz="1400" dirty="0"/>
              <a:t>, </a:t>
            </a:r>
            <a:r>
              <a:rPr lang="en-US" sz="1400" dirty="0" err="1"/>
              <a:t>poziționat</a:t>
            </a:r>
            <a:r>
              <a:rPr lang="en-US" sz="1400" dirty="0"/>
              <a:t> </a:t>
            </a:r>
            <a:r>
              <a:rPr lang="en-US" sz="1400" dirty="0" err="1"/>
              <a:t>pe</a:t>
            </a:r>
            <a:r>
              <a:rPr lang="en-US" sz="1400" dirty="0"/>
              <a:t> </a:t>
            </a:r>
            <a:r>
              <a:rPr lang="en-US" sz="1400" dirty="0" err="1"/>
              <a:t>cadrul</a:t>
            </a:r>
            <a:r>
              <a:rPr lang="en-US" sz="1400" dirty="0"/>
              <a:t> </a:t>
            </a:r>
            <a:r>
              <a:rPr lang="en-US" sz="1400" dirty="0" err="1"/>
              <a:t>căruciorului</a:t>
            </a:r>
            <a:r>
              <a:rPr lang="en-US" sz="1400" dirty="0"/>
              <a:t>. </a:t>
            </a:r>
            <a:r>
              <a:rPr lang="en-US" sz="1400" dirty="0" err="1"/>
              <a:t>În</a:t>
            </a:r>
            <a:r>
              <a:rPr lang="en-US" sz="1400" dirty="0"/>
              <a:t> </a:t>
            </a:r>
            <a:r>
              <a:rPr lang="en-US" sz="1400" dirty="0" err="1"/>
              <a:t>timpul</a:t>
            </a:r>
            <a:r>
              <a:rPr lang="en-US" sz="1400" dirty="0"/>
              <a:t> </a:t>
            </a:r>
            <a:r>
              <a:rPr lang="en-US" sz="1400" dirty="0" err="1"/>
              <a:t>lucrului</a:t>
            </a:r>
            <a:r>
              <a:rPr lang="en-US" sz="1400" dirty="0"/>
              <a:t>, </a:t>
            </a:r>
            <a:r>
              <a:rPr lang="en-US" sz="1400" dirty="0" err="1"/>
              <a:t>rampa</a:t>
            </a:r>
            <a:r>
              <a:rPr lang="en-US" sz="1400" dirty="0"/>
              <a:t> de </a:t>
            </a:r>
            <a:r>
              <a:rPr lang="en-US" sz="1400" dirty="0" err="1"/>
              <a:t>udare</a:t>
            </a:r>
            <a:r>
              <a:rPr lang="en-US" sz="1400" dirty="0"/>
              <a:t> </a:t>
            </a:r>
            <a:r>
              <a:rPr lang="en-US" sz="1400" dirty="0" err="1"/>
              <a:t>este</a:t>
            </a:r>
            <a:r>
              <a:rPr lang="en-US" sz="1400" dirty="0"/>
              <a:t> </a:t>
            </a:r>
            <a:r>
              <a:rPr lang="en-US" sz="1400" dirty="0" err="1"/>
              <a:t>trasă</a:t>
            </a:r>
            <a:r>
              <a:rPr lang="en-US" sz="1400" dirty="0"/>
              <a:t> de </a:t>
            </a:r>
            <a:r>
              <a:rPr lang="en-US" sz="1400" dirty="0" err="1"/>
              <a:t>furtunul</a:t>
            </a:r>
            <a:r>
              <a:rPr lang="en-US" sz="1400" dirty="0"/>
              <a:t> care se </a:t>
            </a:r>
            <a:r>
              <a:rPr lang="en-US" sz="1400" dirty="0" err="1"/>
              <a:t>înfășoară</a:t>
            </a:r>
            <a:r>
              <a:rPr lang="en-US" sz="1400" dirty="0"/>
              <a:t> </a:t>
            </a:r>
            <a:r>
              <a:rPr lang="en-US" sz="1400" dirty="0" err="1"/>
              <a:t>pe</a:t>
            </a:r>
            <a:r>
              <a:rPr lang="en-US" sz="1400" dirty="0"/>
              <a:t> </a:t>
            </a:r>
            <a:r>
              <a:rPr lang="en-US" sz="1400" dirty="0" err="1"/>
              <a:t>tamburul</a:t>
            </a:r>
            <a:r>
              <a:rPr lang="en-US" sz="1400" dirty="0"/>
              <a:t> </a:t>
            </a:r>
            <a:r>
              <a:rPr lang="en-US" sz="1400" dirty="0" err="1"/>
              <a:t>acționat</a:t>
            </a:r>
            <a:r>
              <a:rPr lang="en-US" sz="1400" dirty="0"/>
              <a:t> de o </a:t>
            </a:r>
            <a:r>
              <a:rPr lang="en-US" sz="1400" dirty="0" err="1"/>
              <a:t>turbină</a:t>
            </a:r>
            <a:r>
              <a:rPr lang="en-US" sz="1400" dirty="0"/>
              <a:t> </a:t>
            </a:r>
            <a:r>
              <a:rPr lang="en-US" sz="1400" dirty="0" err="1"/>
              <a:t>hidraulică</a:t>
            </a:r>
            <a:r>
              <a:rPr lang="en-US" sz="1400" dirty="0"/>
              <a:t> </a:t>
            </a:r>
            <a:r>
              <a:rPr lang="en-US" sz="1400" dirty="0" err="1"/>
              <a:t>alimentată</a:t>
            </a:r>
            <a:r>
              <a:rPr lang="en-US" sz="1400" dirty="0"/>
              <a:t> cu </a:t>
            </a:r>
            <a:r>
              <a:rPr lang="en-US" sz="1400" dirty="0" err="1"/>
              <a:t>apă</a:t>
            </a:r>
            <a:r>
              <a:rPr lang="en-US" sz="1400" dirty="0"/>
              <a:t> de la un </a:t>
            </a:r>
            <a:r>
              <a:rPr lang="en-US" sz="1400" dirty="0" err="1"/>
              <a:t>grup</a:t>
            </a:r>
            <a:r>
              <a:rPr lang="en-US" sz="1400" dirty="0"/>
              <a:t> de </a:t>
            </a:r>
            <a:r>
              <a:rPr lang="en-US" sz="1400" dirty="0" err="1"/>
              <a:t>pompare</a:t>
            </a:r>
            <a:r>
              <a:rPr lang="en-US" sz="1400" dirty="0"/>
              <a:t> </a:t>
            </a:r>
            <a:r>
              <a:rPr lang="en-US" sz="1400" dirty="0" err="1"/>
              <a:t>sau</a:t>
            </a:r>
            <a:r>
              <a:rPr lang="en-US" sz="1400" dirty="0"/>
              <a:t> un </a:t>
            </a:r>
            <a:r>
              <a:rPr lang="en-US" sz="1400" dirty="0" err="1"/>
              <a:t>hidrant</a:t>
            </a:r>
            <a:r>
              <a:rPr lang="en-US" sz="1400" dirty="0"/>
              <a:t>.</a:t>
            </a:r>
            <a:endParaRPr lang="ro-RO" sz="1400" dirty="0"/>
          </a:p>
        </p:txBody>
      </p:sp>
      <p:pic>
        <p:nvPicPr>
          <p:cNvPr id="8" name="Picture 2"/>
          <p:cNvPicPr>
            <a:picLocks noChangeAspect="1" noChangeArrowheads="1"/>
          </p:cNvPicPr>
          <p:nvPr/>
        </p:nvPicPr>
        <p:blipFill>
          <a:blip r:embed="rId3" cstate="print"/>
          <a:srcRect/>
          <a:stretch>
            <a:fillRect/>
          </a:stretch>
        </p:blipFill>
        <p:spPr bwMode="auto">
          <a:xfrm>
            <a:off x="485193" y="3319852"/>
            <a:ext cx="5110746" cy="31975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3BEF7-28C7-D934-CDE0-F3ABDCF1B12B}"/>
              </a:ext>
            </a:extLst>
          </p:cNvPr>
          <p:cNvSpPr>
            <a:spLocks noGrp="1"/>
          </p:cNvSpPr>
          <p:nvPr>
            <p:ph type="title"/>
          </p:nvPr>
        </p:nvSpPr>
        <p:spPr/>
        <p:txBody>
          <a:bodyPr/>
          <a:lstStyle/>
          <a:p>
            <a:r>
              <a:rPr lang="ro-RO"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ADER 25.1.1, TEHNOLOGIE DE RECOLTARE ROBOTIZATĂ A LEGUMELOR DIN FAMILIA SOLANACEE ÎN SERE ȘI SOLARII, UTILIZÂND INTELIGENȚA ARTIFICIALĂ</a:t>
            </a:r>
            <a:r>
              <a:rPr lang="en-US"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(2023-2026)</a:t>
            </a:r>
            <a:endParaRPr lang="en-US" dirty="0">
              <a:solidFill>
                <a:srgbClr val="FF0000"/>
              </a:solidFill>
            </a:endParaRPr>
          </a:p>
        </p:txBody>
      </p:sp>
      <p:sp>
        <p:nvSpPr>
          <p:cNvPr id="3" name="Content Placeholder 2">
            <a:extLst>
              <a:ext uri="{FF2B5EF4-FFF2-40B4-BE49-F238E27FC236}">
                <a16:creationId xmlns:a16="http://schemas.microsoft.com/office/drawing/2014/main" id="{9E0053C5-51CC-58BF-C40E-3A95E156B49A}"/>
              </a:ext>
            </a:extLst>
          </p:cNvPr>
          <p:cNvSpPr>
            <a:spLocks noGrp="1"/>
          </p:cNvSpPr>
          <p:nvPr>
            <p:ph idx="1"/>
          </p:nvPr>
        </p:nvSpPr>
        <p:spPr>
          <a:xfrm>
            <a:off x="472698" y="1394847"/>
            <a:ext cx="10881102" cy="4782116"/>
          </a:xfrm>
        </p:spPr>
        <p:txBody>
          <a:bodyPr>
            <a:normAutofit/>
          </a:bodyPr>
          <a:lstStyle/>
          <a:p>
            <a:pPr algn="just"/>
            <a:r>
              <a:rPr lang="ro-RO" sz="1800" kern="0" dirty="0">
                <a:solidFill>
                  <a:srgbClr val="000000"/>
                </a:solidFill>
                <a:effectLst/>
                <a:latin typeface="Arial" panose="020B0604020202020204" pitchFamily="34" charset="0"/>
                <a:ea typeface="Times New Roman" panose="02020603050405020304" pitchFamily="18" charset="0"/>
              </a:rPr>
              <a:t>utilizarea roboților inteligenți în agricultură a urmat numeroase tendințe de îmbunătățire tehnologică pe măsură ce agricultura modernă a evoluat. În primul rând, sectorul agricol se confruntă cu o problemă semnificativă din cauză creșterii costurilor și a lipsei de resurse umane competente.  Agricultura convențională este unul dintre cele mai recente sectoare care au adoptat roboți, deoarece necesită multă muncă și implică o serie de sarcini meticuloase. În al doilea rând, utilizarea unor mașini robotizate fiabile este necesară pentru a reduce riscul de contaminare în industria alimentară. În cele din urmă, sistemele robotice sunt necesare în agricultura durabilă pentru a crește producția la un cost redus și pentru a se asigura că mediul nu este afectat</a:t>
            </a:r>
            <a:r>
              <a:rPr lang="en-US" sz="1800" kern="0" dirty="0">
                <a:solidFill>
                  <a:srgbClr val="000000"/>
                </a:solidFill>
                <a:effectLst/>
                <a:latin typeface="Arial" panose="020B0604020202020204" pitchFamily="34" charset="0"/>
                <a:ea typeface="Times New Roman" panose="02020603050405020304" pitchFamily="18" charset="0"/>
              </a:rPr>
              <a:t>.</a:t>
            </a:r>
          </a:p>
          <a:p>
            <a:pPr algn="just"/>
            <a:r>
              <a:rPr lang="ro-RO" sz="1800" dirty="0">
                <a:solidFill>
                  <a:srgbClr val="000000"/>
                </a:solidFill>
                <a:effectLst/>
                <a:latin typeface="Arial" panose="020B0604020202020204" pitchFamily="34" charset="0"/>
                <a:ea typeface="Times New Roman" panose="02020603050405020304" pitchFamily="18" charset="0"/>
              </a:rPr>
              <a:t>În cadrul proiectului se propune realizarea unei tehnologii inovative robotizate pentru recoltarea autonomă a legumelor din familia solanacee, utilizând algoritmi de inteligență artificială pentru identificarea spațială a legumelor, stabilirea gradului de coacere al acestora și recoltarea cu ajutorul unui braț robotic cu </a:t>
            </a:r>
            <a:r>
              <a:rPr lang="ro-RO" sz="1800" dirty="0" err="1">
                <a:solidFill>
                  <a:srgbClr val="000000"/>
                </a:solidFill>
                <a:effectLst/>
                <a:latin typeface="Arial" panose="020B0604020202020204" pitchFamily="34" charset="0"/>
                <a:ea typeface="Times New Roman" panose="02020603050405020304" pitchFamily="18" charset="0"/>
              </a:rPr>
              <a:t>gripper</a:t>
            </a:r>
            <a:r>
              <a:rPr lang="ro-RO" sz="1800" dirty="0">
                <a:solidFill>
                  <a:srgbClr val="000000"/>
                </a:solidFill>
                <a:effectLst/>
                <a:latin typeface="Arial" panose="020B0604020202020204" pitchFamily="34" charset="0"/>
                <a:ea typeface="Times New Roman" panose="02020603050405020304" pitchFamily="18" charset="0"/>
              </a:rPr>
              <a:t> special astfel încât gradul de vătămare a legumelor să fie minim. Componenta principală a tehnologiei va fi un echipament destinat recoltării robotizate a legumelor, format dintr-o platformă portantă, un braț robotic cu 6 grade de libertate, dotat cu </a:t>
            </a:r>
            <a:r>
              <a:rPr lang="ro-RO" sz="1800" dirty="0" err="1">
                <a:solidFill>
                  <a:srgbClr val="000000"/>
                </a:solidFill>
                <a:effectLst/>
                <a:latin typeface="Arial" panose="020B0604020202020204" pitchFamily="34" charset="0"/>
                <a:ea typeface="Times New Roman" panose="02020603050405020304" pitchFamily="18" charset="0"/>
              </a:rPr>
              <a:t>gripper</a:t>
            </a:r>
            <a:r>
              <a:rPr lang="ro-RO" sz="1800" dirty="0">
                <a:solidFill>
                  <a:srgbClr val="000000"/>
                </a:solidFill>
                <a:effectLst/>
                <a:latin typeface="Arial" panose="020B0604020202020204" pitchFamily="34" charset="0"/>
                <a:ea typeface="Times New Roman" panose="02020603050405020304" pitchFamily="18" charset="0"/>
              </a:rPr>
              <a:t> cu forță adaptivă pentru realizarea procesului de recoltare a legumelor și depozitarea acestora în containere speciale, aflate pe platformă, senzori de proximitate, camere 3D și software-</a:t>
            </a:r>
            <a:r>
              <a:rPr lang="ro-RO" sz="1800" dirty="0" err="1">
                <a:solidFill>
                  <a:srgbClr val="000000"/>
                </a:solidFill>
                <a:effectLst/>
                <a:latin typeface="Arial" panose="020B0604020202020204" pitchFamily="34" charset="0"/>
                <a:ea typeface="Times New Roman" panose="02020603050405020304" pitchFamily="18" charset="0"/>
              </a:rPr>
              <a:t>ul</a:t>
            </a:r>
            <a:r>
              <a:rPr lang="ro-RO" sz="1800" dirty="0">
                <a:solidFill>
                  <a:srgbClr val="000000"/>
                </a:solidFill>
                <a:effectLst/>
                <a:latin typeface="Arial" panose="020B0604020202020204" pitchFamily="34" charset="0"/>
                <a:ea typeface="Times New Roman" panose="02020603050405020304" pitchFamily="18" charset="0"/>
              </a:rPr>
              <a:t> de control. Echipamentul fiind complet electric corespunde cerințelor Green Deal, energia electrică folosită pentru alimentarea acestuia provenind din surse regenerabile. </a:t>
            </a:r>
            <a:endParaRPr lang="en-US" sz="1800" dirty="0">
              <a:effectLst/>
              <a:latin typeface="Arial" panose="020B0604020202020204" pitchFamily="34" charset="0"/>
              <a:ea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372025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C1321D-FD2D-87CD-83F0-A49B087AEEB9}"/>
              </a:ext>
            </a:extLst>
          </p:cNvPr>
          <p:cNvSpPr txBox="1"/>
          <p:nvPr/>
        </p:nvSpPr>
        <p:spPr>
          <a:xfrm>
            <a:off x="63930" y="118434"/>
            <a:ext cx="11986002" cy="1559209"/>
          </a:xfrm>
          <a:prstGeom prst="rect">
            <a:avLst/>
          </a:prstGeom>
          <a:noFill/>
        </p:spPr>
        <p:txBody>
          <a:bodyPr wrap="square">
            <a:spAutoFit/>
          </a:bodyPr>
          <a:lstStyle/>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figura se prezintă stadiul actual al pieței și structurii roboților agricoli, în funcție de tipul activităților agricole pe care aceștia le realizează (recoltare fructe/legume, distrugere buruieni, monitorizare, furajare animale, realizare tratamente fitosanitare prin stropire autonome, cartare autonomă cu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drone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stropire autonomă cu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drone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echipamente de distrugere buruieni conduse de operator, mulgere robotizată, tractoare autoghidate etc)  precum și de nivelul de maturitate tehnologică la care aceștia se situează.</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47F48FE-3FD4-B80B-A1EE-E6C7B8C50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148" y="1739927"/>
            <a:ext cx="11495704" cy="3994446"/>
          </a:xfrm>
          <a:prstGeom prst="rect">
            <a:avLst/>
          </a:prstGeom>
          <a:noFill/>
          <a:ln>
            <a:noFill/>
          </a:ln>
        </p:spPr>
      </p:pic>
    </p:spTree>
    <p:extLst>
      <p:ext uri="{BB962C8B-B14F-4D97-AF65-F5344CB8AC3E}">
        <p14:creationId xmlns:p14="http://schemas.microsoft.com/office/powerpoint/2010/main" val="4211187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8628</Words>
  <Application>Microsoft Office PowerPoint</Application>
  <PresentationFormat>Widescreen</PresentationFormat>
  <Paragraphs>545</Paragraphs>
  <Slides>37</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0" baseType="lpstr">
      <vt:lpstr>Arial</vt:lpstr>
      <vt:lpstr>Arial Black</vt:lpstr>
      <vt:lpstr>Calibri</vt:lpstr>
      <vt:lpstr>Calibri Light</vt:lpstr>
      <vt:lpstr>ClanPro-Bold</vt:lpstr>
      <vt:lpstr>Oswald</vt:lpstr>
      <vt:lpstr>Söhne</vt:lpstr>
      <vt:lpstr>Symbol</vt:lpstr>
      <vt:lpstr>Times New Roman</vt:lpstr>
      <vt:lpstr>Trebuchet MS</vt:lpstr>
      <vt:lpstr>Wingdings</vt:lpstr>
      <vt:lpstr>Office Theme</vt:lpstr>
      <vt:lpstr>Document</vt:lpstr>
      <vt:lpstr>MASĂ ROTUNDĂ 28 MARTIE 2024 ASAS    ”INGINERIE AGRICOLĂ  - CERCETĂRI ȘI REZULTATE ÎN CONTEXTUL ACTUAL”</vt:lpstr>
      <vt:lpstr>PowerPoint Presentation</vt:lpstr>
      <vt:lpstr>PowerPoint Presentation</vt:lpstr>
      <vt:lpstr>PowerPoint Presentation</vt:lpstr>
      <vt:lpstr>PowerPoint Presentation</vt:lpstr>
      <vt:lpstr>PowerPoint Presentation</vt:lpstr>
      <vt:lpstr>PowerPoint Presentation</vt:lpstr>
      <vt:lpstr>ADER 25.1.1, TEHNOLOGIE DE RECOLTARE ROBOTIZATĂ A LEGUMELOR DIN FAMILIA SOLANACEE ÎN SERE ȘI SOLARII, UTILIZÂND INTELIGENȚA ARTIFICIALĂ (2023-2026)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Tehnologie inovativă de producere a biofertilizanţilor în vederea refacerii biodiversității solului și reducerea efectelor secetei asupra terenurilor agricole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SESIUNEA ANIVERSARĂ  " 95 DE ANI DE LA ÎNFIINȚAREA ICAR„ București 31 mai 2022</dc:title>
  <dc:creator>BAF</dc:creator>
  <cp:lastModifiedBy>Gabi Matache</cp:lastModifiedBy>
  <cp:revision>83</cp:revision>
  <dcterms:created xsi:type="dcterms:W3CDTF">2022-05-03T09:04:47Z</dcterms:created>
  <dcterms:modified xsi:type="dcterms:W3CDTF">2024-03-21T08:04:11Z</dcterms:modified>
</cp:coreProperties>
</file>