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8" r:id="rId2"/>
    <p:sldId id="287" r:id="rId3"/>
    <p:sldId id="300" r:id="rId4"/>
    <p:sldId id="308" r:id="rId5"/>
    <p:sldId id="307" r:id="rId6"/>
    <p:sldId id="295" r:id="rId7"/>
    <p:sldId id="304" r:id="rId8"/>
    <p:sldId id="286" r:id="rId9"/>
    <p:sldId id="288" r:id="rId10"/>
    <p:sldId id="275" r:id="rId11"/>
    <p:sldId id="274" r:id="rId12"/>
    <p:sldId id="277" r:id="rId13"/>
    <p:sldId id="278" r:id="rId14"/>
    <p:sldId id="291" r:id="rId15"/>
    <p:sldId id="280" r:id="rId16"/>
    <p:sldId id="281" r:id="rId17"/>
    <p:sldId id="285" r:id="rId18"/>
    <p:sldId id="284" r:id="rId19"/>
    <p:sldId id="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FE"/>
    <a:srgbClr val="FF6600"/>
    <a:srgbClr val="F9D3F9"/>
    <a:srgbClr val="F8A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62" autoAdjust="0"/>
    <p:restoredTop sz="94476" autoAdjust="0"/>
  </p:normalViewPr>
  <p:slideViewPr>
    <p:cSldViewPr snapToGrid="0">
      <p:cViewPr varScale="1">
        <p:scale>
          <a:sx n="73" d="100"/>
          <a:sy n="73" d="100"/>
        </p:scale>
        <p:origin x="990" y="96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carmenvana\Desktop\PG%202017-2020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nvana\Desktop\PG%202017-2020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stabilitate%20Hibrizi%20Dna%20Has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armenvana\Downloads\Durata-de-stalucire-mai-iulie%20(1).xlsx" TargetMode="External"/><Relationship Id="rId1" Type="http://schemas.openxmlformats.org/officeDocument/2006/relationships/image" Target="../media/image9.jpe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nvana\Desktop\PG%202017-2020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92232704658097E-2"/>
          <c:y val="8.808785529715793E-2"/>
          <c:w val="0.90508774638464251"/>
          <c:h val="0.8166276017823354"/>
        </c:manualLayout>
      </c:layout>
      <c:lineChart>
        <c:grouping val="standard"/>
        <c:varyColors val="0"/>
        <c:ser>
          <c:idx val="0"/>
          <c:order val="0"/>
          <c:tx>
            <c:strRef>
              <c:f>'METEO 2004-2020'!$C$4</c:f>
              <c:strCache>
                <c:ptCount val="1"/>
                <c:pt idx="0">
                  <c:v>Precipitații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2.2249431534994611E-2"/>
                  <c:y val="-3.7448371279171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FB-4056-A7A2-5869C58528E5}"/>
                </c:ext>
              </c:extLst>
            </c:dLbl>
            <c:dLbl>
              <c:idx val="5"/>
              <c:layout>
                <c:manualLayout>
                  <c:x val="-1.9703906204878441E-2"/>
                  <c:y val="2.7151111924962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FB-4056-A7A2-5869C58528E5}"/>
                </c:ext>
              </c:extLst>
            </c:dLbl>
            <c:dLbl>
              <c:idx val="10"/>
              <c:layout>
                <c:manualLayout>
                  <c:x val="-4.8744680908694603E-3"/>
                  <c:y val="2.47159845760020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FB-4056-A7A2-5869C58528E5}"/>
                </c:ext>
              </c:extLst>
            </c:dLbl>
            <c:dLbl>
              <c:idx val="12"/>
              <c:layout>
                <c:manualLayout>
                  <c:x val="-3.4506970247301011E-2"/>
                  <c:y val="3.74870292376244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FB-4056-A7A2-5869C58528E5}"/>
                </c:ext>
              </c:extLst>
            </c:dLbl>
            <c:dLbl>
              <c:idx val="14"/>
              <c:layout>
                <c:manualLayout>
                  <c:x val="-2.4564870567649812E-2"/>
                  <c:y val="-5.75885421729690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FB-4056-A7A2-5869C58528E5}"/>
                </c:ext>
              </c:extLst>
            </c:dLbl>
            <c:spPr>
              <a:solidFill>
                <a:srgbClr val="FEF8FE"/>
              </a:solidFill>
              <a:ln w="6350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1244728309890156E-2"/>
                  <c:y val="-0.5640213862156119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baseline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y = -6.6537x + 124.7</a:t>
                    </a:r>
                    <a:br>
                      <a:rPr lang="en-US" b="1" baseline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</a:br>
                    <a:r>
                      <a:rPr lang="en-US" b="1" baseline="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R² = 0.1232</a:t>
                    </a:r>
                    <a:endParaRPr lang="en-US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solidFill>
                  <a:schemeClr val="bg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'METEO 2004-2020'!$B$5:$B$21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cat>
          <c:val>
            <c:numRef>
              <c:f>'METEO 2004-2020'!$C$5:$C$21</c:f>
              <c:numCache>
                <c:formatCode>General</c:formatCode>
                <c:ptCount val="17"/>
                <c:pt idx="0">
                  <c:v>139.4</c:v>
                </c:pt>
                <c:pt idx="1">
                  <c:v>247.8</c:v>
                </c:pt>
                <c:pt idx="2">
                  <c:v>105.8</c:v>
                </c:pt>
                <c:pt idx="3">
                  <c:v>89.4</c:v>
                </c:pt>
                <c:pt idx="4">
                  <c:v>93.6</c:v>
                </c:pt>
                <c:pt idx="5">
                  <c:v>-118.6</c:v>
                </c:pt>
                <c:pt idx="6">
                  <c:v>183.8</c:v>
                </c:pt>
                <c:pt idx="7">
                  <c:v>-19</c:v>
                </c:pt>
                <c:pt idx="8">
                  <c:v>-24.2</c:v>
                </c:pt>
                <c:pt idx="9">
                  <c:v>-11.6</c:v>
                </c:pt>
                <c:pt idx="10">
                  <c:v>93.4</c:v>
                </c:pt>
                <c:pt idx="11">
                  <c:v>141.1</c:v>
                </c:pt>
                <c:pt idx="12">
                  <c:v>151.9</c:v>
                </c:pt>
                <c:pt idx="13">
                  <c:v>-30.2</c:v>
                </c:pt>
                <c:pt idx="14">
                  <c:v>-40.5</c:v>
                </c:pt>
                <c:pt idx="15">
                  <c:v>26.4</c:v>
                </c:pt>
                <c:pt idx="16">
                  <c:v>73.400000000000006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FFB-4056-A7A2-5869C58528E5}"/>
            </c:ext>
          </c:extLst>
        </c:ser>
        <c:ser>
          <c:idx val="1"/>
          <c:order val="1"/>
          <c:tx>
            <c:strRef>
              <c:f>'METEO 2004-2020'!$D$4</c:f>
              <c:strCache>
                <c:ptCount val="1"/>
                <c:pt idx="0">
                  <c:v>Temperatura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3.4202705101960162E-2"/>
                  <c:y val="1.4231215284135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FB-4056-A7A2-5869C58528E5}"/>
                </c:ext>
              </c:extLst>
            </c:dLbl>
            <c:dLbl>
              <c:idx val="6"/>
              <c:layout>
                <c:manualLayout>
                  <c:x val="-1.9293712980254077E-2"/>
                  <c:y val="2.7151111924962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FB-4056-A7A2-5869C58528E5}"/>
                </c:ext>
              </c:extLst>
            </c:dLbl>
            <c:dLbl>
              <c:idx val="10"/>
              <c:layout>
                <c:manualLayout>
                  <c:x val="-6.3051282676352863E-2"/>
                  <c:y val="1.670717086290145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FB-4056-A7A2-5869C58528E5}"/>
                </c:ext>
              </c:extLst>
            </c:dLbl>
            <c:dLbl>
              <c:idx val="12"/>
              <c:layout>
                <c:manualLayout>
                  <c:x val="-1.1687084346730577E-2"/>
                  <c:y val="-5.55362265763291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FB-4056-A7A2-5869C58528E5}"/>
                </c:ext>
              </c:extLst>
            </c:dLbl>
            <c:spPr>
              <a:solidFill>
                <a:srgbClr val="FEF8FE"/>
              </a:solidFill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1396195444609696E-2"/>
                  <c:y val="-0.3344845598003963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y = 9.6809x + 104.31</a:t>
                    </a:r>
                    <a:br>
                      <a:rPr lang="en-US" b="1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</a:br>
                    <a:r>
                      <a:rPr lang="en-US" b="1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R² = 0.1351</a:t>
                    </a:r>
                    <a:endPara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solidFill>
                  <a:schemeClr val="bg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'METEO 2004-2020'!$B$5:$B$21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cat>
          <c:val>
            <c:numRef>
              <c:f>'METEO 2004-2020'!$D$5:$D$21</c:f>
              <c:numCache>
                <c:formatCode>General</c:formatCode>
                <c:ptCount val="17"/>
                <c:pt idx="0">
                  <c:v>3.2</c:v>
                </c:pt>
                <c:pt idx="1">
                  <c:v>67.400000000000006</c:v>
                </c:pt>
                <c:pt idx="2">
                  <c:v>58</c:v>
                </c:pt>
                <c:pt idx="3">
                  <c:v>203.3</c:v>
                </c:pt>
                <c:pt idx="4">
                  <c:v>78.599999999999994</c:v>
                </c:pt>
                <c:pt idx="5">
                  <c:v>334.2</c:v>
                </c:pt>
                <c:pt idx="6">
                  <c:v>120.3</c:v>
                </c:pt>
                <c:pt idx="7">
                  <c:v>256.7</c:v>
                </c:pt>
                <c:pt idx="8">
                  <c:v>504.3</c:v>
                </c:pt>
                <c:pt idx="9">
                  <c:v>211.6</c:v>
                </c:pt>
                <c:pt idx="10">
                  <c:v>133.9</c:v>
                </c:pt>
                <c:pt idx="11">
                  <c:v>322.60000000000002</c:v>
                </c:pt>
                <c:pt idx="12">
                  <c:v>136.69999999999999</c:v>
                </c:pt>
                <c:pt idx="13">
                  <c:v>23.3</c:v>
                </c:pt>
                <c:pt idx="14">
                  <c:v>322.39999999999969</c:v>
                </c:pt>
                <c:pt idx="15">
                  <c:v>242.1</c:v>
                </c:pt>
                <c:pt idx="16">
                  <c:v>235.8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FFB-4056-A7A2-5869C5852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704000"/>
        <c:axId val="56734848"/>
      </c:lineChart>
      <c:catAx>
        <c:axId val="56704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 sz="1200" b="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Perioada</a:t>
                </a:r>
                <a:r>
                  <a:rPr lang="ro-RO" sz="1200" b="0" baseline="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analizată - 17 ani</a:t>
                </a:r>
                <a:endParaRPr lang="en-US" sz="12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3070297327385326"/>
              <c:y val="0.93711934156378662"/>
            </c:manualLayout>
          </c:layout>
          <c:overlay val="0"/>
          <c:spPr>
            <a:solidFill>
              <a:schemeClr val="bg1"/>
            </a:soli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34848"/>
        <c:crosses val="autoZero"/>
        <c:auto val="1"/>
        <c:lblAlgn val="ctr"/>
        <c:lblOffset val="100"/>
        <c:noMultiLvlLbl val="0"/>
      </c:catAx>
      <c:valAx>
        <c:axId val="56734848"/>
        <c:scaling>
          <c:orientation val="minMax"/>
          <c:max val="520"/>
          <c:min val="-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 sz="1200" b="0" i="0" baseline="0" dirty="0">
                    <a:solidFill>
                      <a:schemeClr val="dk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Suma temperaturilor utile și a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chemeClr val="dk1"/>
                    </a:solidFill>
                  </a:defRPr>
                </a:pPr>
                <a:r>
                  <a:rPr lang="ro-RO" sz="1200" b="0" i="0" baseline="0" dirty="0">
                    <a:solidFill>
                      <a:schemeClr val="dk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precipitațiilor</a:t>
                </a:r>
                <a:endParaRPr lang="en-US" sz="12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26870133825864362"/>
            </c:manualLayout>
          </c:layout>
          <c:overlay val="0"/>
          <c:spPr>
            <a:solidFill>
              <a:schemeClr val="bg1"/>
            </a:soli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0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4415684107598012"/>
          <c:y val="0.9277363662875473"/>
          <c:w val="0.22343049224110226"/>
          <c:h val="5.55559443958394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stretch>
        <a:fillRect/>
      </a:stretch>
    </a:blip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 frânte la</a:t>
            </a:r>
            <a:r>
              <a:rPr lang="ro-RO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recoltare </a:t>
            </a:r>
            <a:r>
              <a:rPr lang="ro-RO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(Turda, 2017-2020)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0710377281590518E-3"/>
                  <c:y val="-3.57046135116802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HD 211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70-48A9-A5F2-00E4D63DFF66}"/>
                </c:ext>
              </c:extLst>
            </c:dLbl>
            <c:dLbl>
              <c:idx val="1"/>
              <c:layout>
                <c:manualLayout>
                  <c:x val="-2.0550648167676152E-2"/>
                  <c:y val="-4.09211547836134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215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70-48A9-A5F2-00E4D63DFF66}"/>
                </c:ext>
              </c:extLst>
            </c:dLbl>
            <c:dLbl>
              <c:idx val="2"/>
              <c:layout>
                <c:manualLayout>
                  <c:x val="-3.1786190709704482E-2"/>
                  <c:y val="1.804059229989490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228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70-48A9-A5F2-00E4D63DFF6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Turda 100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70-48A9-A5F2-00E4D63DFF66}"/>
                </c:ext>
              </c:extLst>
            </c:dLbl>
            <c:dLbl>
              <c:idx val="4"/>
              <c:layout>
                <c:manualLayout>
                  <c:x val="-0.12347807719528874"/>
                  <c:y val="-3.5704613511680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213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70-48A9-A5F2-00E4D63DFF66}"/>
                </c:ext>
              </c:extLst>
            </c:dLbl>
            <c:dLbl>
              <c:idx val="5"/>
              <c:layout>
                <c:manualLayout>
                  <c:x val="-3.1786190709704482E-2"/>
                  <c:y val="-7.04020283253677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199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70-48A9-A5F2-00E4D63DFF66}"/>
                </c:ext>
              </c:extLst>
            </c:dLbl>
            <c:dLbl>
              <c:idx val="6"/>
              <c:layout>
                <c:manualLayout>
                  <c:x val="-0.10271183677483046"/>
                  <c:y val="8.21363445264364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160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70-48A9-A5F2-00E4D63DFF6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Elan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70-48A9-A5F2-00E4D63DFF66}"/>
                </c:ext>
              </c:extLst>
            </c:dLbl>
            <c:dLbl>
              <c:idx val="8"/>
              <c:layout>
                <c:manualLayout>
                  <c:x val="-0.11045035329311101"/>
                  <c:y val="2.13162449156454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Super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70-48A9-A5F2-00E4D63DFF6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Turda SU-210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D70-48A9-A5F2-00E4D63DFF66}"/>
                </c:ext>
              </c:extLst>
            </c:dLbl>
            <c:dLbl>
              <c:idx val="10"/>
              <c:layout>
                <c:manualLayout>
                  <c:x val="-1.8496618452497247E-2"/>
                  <c:y val="-3.43698495521126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165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D70-48A9-A5F2-00E4D63DFF66}"/>
                </c:ext>
              </c:extLst>
            </c:dLbl>
            <c:dLbl>
              <c:idx val="11"/>
              <c:layout>
                <c:manualLayout>
                  <c:x val="-7.4848357617248104E-2"/>
                  <c:y val="-4.888976010358284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248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D70-48A9-A5F2-00E4D63DFF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3.863495058936952E-2"/>
                  <c:y val="-0.5744007893989425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'PG 2'!$E$44:$E$55</c:f>
              <c:numCache>
                <c:formatCode>General</c:formatCode>
                <c:ptCount val="12"/>
                <c:pt idx="0">
                  <c:v>1975</c:v>
                </c:pt>
                <c:pt idx="1">
                  <c:v>1976</c:v>
                </c:pt>
                <c:pt idx="2">
                  <c:v>1979</c:v>
                </c:pt>
                <c:pt idx="3">
                  <c:v>1979</c:v>
                </c:pt>
                <c:pt idx="4">
                  <c:v>1984</c:v>
                </c:pt>
                <c:pt idx="5">
                  <c:v>1984</c:v>
                </c:pt>
                <c:pt idx="6">
                  <c:v>1990</c:v>
                </c:pt>
                <c:pt idx="7">
                  <c:v>1992</c:v>
                </c:pt>
                <c:pt idx="8">
                  <c:v>1996</c:v>
                </c:pt>
                <c:pt idx="9">
                  <c:v>2000</c:v>
                </c:pt>
                <c:pt idx="10">
                  <c:v>2002</c:v>
                </c:pt>
                <c:pt idx="11">
                  <c:v>2012</c:v>
                </c:pt>
              </c:numCache>
            </c:numRef>
          </c:cat>
          <c:val>
            <c:numRef>
              <c:f>'PG 2'!$F$44:$F$55</c:f>
              <c:numCache>
                <c:formatCode>General</c:formatCode>
                <c:ptCount val="12"/>
                <c:pt idx="0">
                  <c:v>30.4</c:v>
                </c:pt>
                <c:pt idx="1">
                  <c:v>22.2</c:v>
                </c:pt>
                <c:pt idx="2">
                  <c:v>13.4</c:v>
                </c:pt>
                <c:pt idx="3">
                  <c:v>31.4</c:v>
                </c:pt>
                <c:pt idx="4">
                  <c:v>18</c:v>
                </c:pt>
                <c:pt idx="5">
                  <c:v>19.100000000000001</c:v>
                </c:pt>
                <c:pt idx="6">
                  <c:v>13.4</c:v>
                </c:pt>
                <c:pt idx="7">
                  <c:v>18.100000000000001</c:v>
                </c:pt>
                <c:pt idx="8">
                  <c:v>9.6</c:v>
                </c:pt>
                <c:pt idx="9">
                  <c:v>13.2</c:v>
                </c:pt>
                <c:pt idx="10">
                  <c:v>11.7</c:v>
                </c:pt>
                <c:pt idx="11">
                  <c:v>8.8000000000000007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D70-48A9-A5F2-00E4D63DFF66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'PG 2'!$E$44:$E$55</c:f>
              <c:numCache>
                <c:formatCode>General</c:formatCode>
                <c:ptCount val="12"/>
                <c:pt idx="0">
                  <c:v>1975</c:v>
                </c:pt>
                <c:pt idx="1">
                  <c:v>1976</c:v>
                </c:pt>
                <c:pt idx="2">
                  <c:v>1979</c:v>
                </c:pt>
                <c:pt idx="3">
                  <c:v>1979</c:v>
                </c:pt>
                <c:pt idx="4">
                  <c:v>1984</c:v>
                </c:pt>
                <c:pt idx="5">
                  <c:v>1984</c:v>
                </c:pt>
                <c:pt idx="6">
                  <c:v>1990</c:v>
                </c:pt>
                <c:pt idx="7">
                  <c:v>1992</c:v>
                </c:pt>
                <c:pt idx="8">
                  <c:v>1996</c:v>
                </c:pt>
                <c:pt idx="9">
                  <c:v>2000</c:v>
                </c:pt>
                <c:pt idx="10">
                  <c:v>2002</c:v>
                </c:pt>
                <c:pt idx="11">
                  <c:v>2012</c:v>
                </c:pt>
              </c:numCache>
            </c:numRef>
          </c:cat>
          <c:val>
            <c:numRef>
              <c:f>'PG 2'!$G$44:$G$55</c:f>
              <c:numCache>
                <c:formatCode>General</c:formatCode>
                <c:ptCount val="12"/>
                <c:pt idx="0">
                  <c:v>17.399999999999999</c:v>
                </c:pt>
                <c:pt idx="1">
                  <c:v>17.399999999999999</c:v>
                </c:pt>
                <c:pt idx="2">
                  <c:v>17.399999999999999</c:v>
                </c:pt>
                <c:pt idx="3">
                  <c:v>17.399999999999999</c:v>
                </c:pt>
                <c:pt idx="4">
                  <c:v>17.399999999999999</c:v>
                </c:pt>
                <c:pt idx="5">
                  <c:v>17.399999999999999</c:v>
                </c:pt>
                <c:pt idx="6">
                  <c:v>17.399999999999999</c:v>
                </c:pt>
                <c:pt idx="7">
                  <c:v>17.399999999999999</c:v>
                </c:pt>
                <c:pt idx="8">
                  <c:v>17.399999999999999</c:v>
                </c:pt>
                <c:pt idx="9">
                  <c:v>17.399999999999999</c:v>
                </c:pt>
                <c:pt idx="10">
                  <c:v>17.399999999999999</c:v>
                </c:pt>
                <c:pt idx="11">
                  <c:v>17.399999999999999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2D70-48A9-A5F2-00E4D63DFF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4485248"/>
        <c:axId val="65613824"/>
      </c:lineChart>
      <c:catAx>
        <c:axId val="64485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Anul omologării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4228597010367832"/>
              <c:y val="0.93053965732030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13824"/>
        <c:crosses val="autoZero"/>
        <c:auto val="1"/>
        <c:lblAlgn val="ctr"/>
        <c:lblOffset val="100"/>
        <c:noMultiLvlLbl val="0"/>
      </c:catAx>
      <c:valAx>
        <c:axId val="65613824"/>
        <c:scaling>
          <c:orientation val="minMax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8.2161188607154309E-3"/>
              <c:y val="0.46648465730741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8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Producția de boabe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(Turda,</a:t>
            </a:r>
            <a:r>
              <a:rPr lang="ro-RO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2017-2020)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449465091008903"/>
          <c:y val="0.16423678361619773"/>
          <c:w val="0.85550528311272112"/>
          <c:h val="0.67427114523844023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9762156094387623E-2"/>
                  <c:y val="-3.21157481221963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215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C8-4CC2-9059-2D361CE285B4}"/>
                </c:ext>
              </c:extLst>
            </c:dLbl>
            <c:dLbl>
              <c:idx val="1"/>
              <c:layout>
                <c:manualLayout>
                  <c:x val="1.4505533452438801E-2"/>
                  <c:y val="-5.965603128613453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Turda260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C8-4CC2-9059-2D361CE285B4}"/>
                </c:ext>
              </c:extLst>
            </c:dLbl>
            <c:dLbl>
              <c:idx val="2"/>
              <c:layout>
                <c:manualLayout>
                  <c:x val="-7.7631535442452299E-2"/>
                  <c:y val="-2.19536083480047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Saturn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C8-4CC2-9059-2D361CE285B4}"/>
                </c:ext>
              </c:extLst>
            </c:dLbl>
            <c:dLbl>
              <c:idx val="3"/>
              <c:layout>
                <c:manualLayout>
                  <c:x val="-2.8069727673712082E-2"/>
                  <c:y val="-7.96410378103736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ro-RO"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Turda  Favorit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90818868220162"/>
                      <c:h val="5.98952219154007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AC8-4CC2-9059-2D361CE285B4}"/>
                </c:ext>
              </c:extLst>
            </c:dLbl>
            <c:dLbl>
              <c:idx val="4"/>
              <c:layout>
                <c:manualLayout>
                  <c:x val="-5.1723410607465624E-2"/>
                  <c:y val="2.20134060053212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C8-4CC2-9059-2D361CE285B4}"/>
                </c:ext>
              </c:extLst>
            </c:dLbl>
            <c:dLbl>
              <c:idx val="5"/>
              <c:layout>
                <c:manualLayout>
                  <c:x val="1.1065424105310192E-3"/>
                  <c:y val="5.39894164441039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Star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C8-4CC2-9059-2D361CE285B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Turda 248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C8-4CC2-9059-2D361CE285B4}"/>
                </c:ext>
              </c:extLst>
            </c:dLbl>
            <c:dLbl>
              <c:idx val="7"/>
              <c:layout>
                <c:manualLayout>
                  <c:x val="-5.0073644179145511E-2"/>
                  <c:y val="4.199841252956057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Marius TD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C8-4CC2-9059-2D361CE285B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Turda 332 Nr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C8-4CC2-9059-2D361CE285B4}"/>
                </c:ext>
              </c:extLst>
            </c:dLbl>
            <c:dLbl>
              <c:idx val="9"/>
              <c:layout>
                <c:manualLayout>
                  <c:x val="-7.1017795716674298E-2"/>
                  <c:y val="6.19834190537997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344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C8-4CC2-9059-2D361CE285B4}"/>
                </c:ext>
              </c:extLst>
            </c:dLbl>
            <c:dLbl>
              <c:idx val="10"/>
              <c:layout>
                <c:manualLayout>
                  <c:x val="-4.9654891144570494E-2"/>
                  <c:y val="-3.39446122625482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335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C8-4CC2-9059-2D361CE285B4}"/>
                </c:ext>
              </c:extLst>
            </c:dLbl>
            <c:dLbl>
              <c:idx val="11"/>
              <c:layout>
                <c:manualLayout>
                  <c:x val="-1.516896749469047E-16"/>
                  <c:y val="3.40044099198648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2020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AC8-4CC2-9059-2D361CE285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60612243285424383"/>
                  <c:y val="-2.434173794652336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'PG 3'!$D$4:$D$15</c:f>
              <c:numCache>
                <c:formatCode>General</c:formatCode>
                <c:ptCount val="12"/>
                <c:pt idx="0">
                  <c:v>1985</c:v>
                </c:pt>
                <c:pt idx="1">
                  <c:v>1990</c:v>
                </c:pt>
                <c:pt idx="2">
                  <c:v>1994</c:v>
                </c:pt>
                <c:pt idx="3">
                  <c:v>2001</c:v>
                </c:pt>
                <c:pt idx="4">
                  <c:v>2002</c:v>
                </c:pt>
                <c:pt idx="5">
                  <c:v>2005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2021</c:v>
                </c:pt>
                <c:pt idx="11">
                  <c:v>2021</c:v>
                </c:pt>
              </c:numCache>
            </c:numRef>
          </c:cat>
          <c:val>
            <c:numRef>
              <c:f>'PG 3'!$E$4:$E$15</c:f>
              <c:numCache>
                <c:formatCode>General</c:formatCode>
                <c:ptCount val="12"/>
                <c:pt idx="0">
                  <c:v>9072</c:v>
                </c:pt>
                <c:pt idx="1">
                  <c:v>8237</c:v>
                </c:pt>
                <c:pt idx="2">
                  <c:v>9589</c:v>
                </c:pt>
                <c:pt idx="3">
                  <c:v>9708</c:v>
                </c:pt>
                <c:pt idx="4">
                  <c:v>8664</c:v>
                </c:pt>
                <c:pt idx="5">
                  <c:v>9569</c:v>
                </c:pt>
                <c:pt idx="6">
                  <c:v>10431</c:v>
                </c:pt>
                <c:pt idx="7">
                  <c:v>9854</c:v>
                </c:pt>
                <c:pt idx="8">
                  <c:v>11532</c:v>
                </c:pt>
                <c:pt idx="9">
                  <c:v>10964</c:v>
                </c:pt>
                <c:pt idx="10">
                  <c:v>11788</c:v>
                </c:pt>
                <c:pt idx="11">
                  <c:v>11205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AC8-4CC2-9059-2D361CE285B4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'PG 3'!$D$4:$D$15</c:f>
              <c:numCache>
                <c:formatCode>General</c:formatCode>
                <c:ptCount val="12"/>
                <c:pt idx="0">
                  <c:v>1985</c:v>
                </c:pt>
                <c:pt idx="1">
                  <c:v>1990</c:v>
                </c:pt>
                <c:pt idx="2">
                  <c:v>1994</c:v>
                </c:pt>
                <c:pt idx="3">
                  <c:v>2001</c:v>
                </c:pt>
                <c:pt idx="4">
                  <c:v>2002</c:v>
                </c:pt>
                <c:pt idx="5">
                  <c:v>2005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2021</c:v>
                </c:pt>
                <c:pt idx="11">
                  <c:v>2021</c:v>
                </c:pt>
              </c:numCache>
            </c:numRef>
          </c:cat>
          <c:val>
            <c:numRef>
              <c:f>'PG 3'!$F$4:$F$15</c:f>
              <c:numCache>
                <c:formatCode>General</c:formatCode>
                <c:ptCount val="12"/>
                <c:pt idx="0">
                  <c:v>10051</c:v>
                </c:pt>
                <c:pt idx="1">
                  <c:v>10051</c:v>
                </c:pt>
                <c:pt idx="2">
                  <c:v>10051</c:v>
                </c:pt>
                <c:pt idx="3">
                  <c:v>10051</c:v>
                </c:pt>
                <c:pt idx="4">
                  <c:v>10051</c:v>
                </c:pt>
                <c:pt idx="5">
                  <c:v>10051</c:v>
                </c:pt>
                <c:pt idx="6">
                  <c:v>10051</c:v>
                </c:pt>
                <c:pt idx="7">
                  <c:v>10051</c:v>
                </c:pt>
                <c:pt idx="8">
                  <c:v>10051</c:v>
                </c:pt>
                <c:pt idx="9">
                  <c:v>10051</c:v>
                </c:pt>
                <c:pt idx="10">
                  <c:v>10051</c:v>
                </c:pt>
                <c:pt idx="11">
                  <c:v>10051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9AC8-4CC2-9059-2D361CE28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820928"/>
        <c:axId val="65732992"/>
      </c:lineChart>
      <c:catAx>
        <c:axId val="65820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Anul</a:t>
                </a:r>
                <a:r>
                  <a:rPr lang="ro-RO" sz="14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omologării</a:t>
                </a:r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4818815274751284"/>
              <c:y val="0.9232374325781437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32992"/>
        <c:crosses val="autoZero"/>
        <c:auto val="1"/>
        <c:lblAlgn val="ctr"/>
        <c:lblOffset val="100"/>
        <c:noMultiLvlLbl val="0"/>
      </c:catAx>
      <c:valAx>
        <c:axId val="65732992"/>
        <c:scaling>
          <c:orientation val="minMax"/>
          <c:min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kg/ha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3924020627517165E-2"/>
              <c:y val="0.407132979289239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2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Umiditatea boabelor la recoltare</a:t>
            </a:r>
            <a:r>
              <a:rPr lang="en-US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0" i="0" baseline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sz="1400" b="0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2017-2020)</a:t>
            </a:r>
            <a:r>
              <a:rPr lang="ro-RO" sz="1400" b="0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3551272275612"/>
          <c:y val="0.11866766656773717"/>
          <c:w val="0.84419413969864265"/>
          <c:h val="0.71453746930387363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3795638412085658E-2"/>
                  <c:y val="3.29610586809472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215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7F-413D-A096-B836C6655885}"/>
                </c:ext>
              </c:extLst>
            </c:dLbl>
            <c:dLbl>
              <c:idx val="1"/>
              <c:layout>
                <c:manualLayout>
                  <c:x val="-8.3793519298857227E-2"/>
                  <c:y val="-2.61006546353039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260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7F-413D-A096-B836C6655885}"/>
                </c:ext>
              </c:extLst>
            </c:dLbl>
            <c:dLbl>
              <c:idx val="2"/>
              <c:layout>
                <c:manualLayout>
                  <c:x val="-1.2334541499016921E-3"/>
                  <c:y val="-1.913353122889638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Saturn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7F-413D-A096-B836C6655885}"/>
                </c:ext>
              </c:extLst>
            </c:dLbl>
            <c:dLbl>
              <c:idx val="3"/>
              <c:layout>
                <c:manualLayout>
                  <c:x val="-0.11673675236426852"/>
                  <c:y val="-5.35807166647378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Favorit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7F-413D-A096-B836C6655885}"/>
                </c:ext>
              </c:extLst>
            </c:dLbl>
            <c:dLbl>
              <c:idx val="4"/>
              <c:layout>
                <c:manualLayout>
                  <c:x val="-0.14047116294295181"/>
                  <c:y val="1.66515755967225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F-413D-A096-B836C6655885}"/>
                </c:ext>
              </c:extLst>
            </c:dLbl>
            <c:dLbl>
              <c:idx val="5"/>
              <c:layout>
                <c:manualLayout>
                  <c:x val="-8.7229142133402701E-2"/>
                  <c:y val="5.53662106704885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Star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7F-413D-A096-B836C6655885}"/>
                </c:ext>
              </c:extLst>
            </c:dLbl>
            <c:dLbl>
              <c:idx val="6"/>
              <c:layout>
                <c:manualLayout>
                  <c:x val="-0.12102987099400002"/>
                  <c:y val="-2.61006546353039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248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7F-413D-A096-B836C6655885}"/>
                </c:ext>
              </c:extLst>
            </c:dLbl>
            <c:dLbl>
              <c:idx val="7"/>
              <c:layout>
                <c:manualLayout>
                  <c:x val="-0.12848300532542187"/>
                  <c:y val="-1.56499695256925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Marius TD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7F-413D-A096-B836C665588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332 Nr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7F-413D-A096-B836C6655885}"/>
                </c:ext>
              </c:extLst>
            </c:dLbl>
            <c:dLbl>
              <c:idx val="9"/>
              <c:layout>
                <c:manualLayout>
                  <c:x val="-6.2848071470339453E-2"/>
                  <c:y val="3.66034560223650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344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7F-413D-A096-B836C6655885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335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7F-413D-A096-B836C66558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5.2979914798377846E-2"/>
                  <c:y val="0.2437669854019341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'PG 3'!$D$23:$D$33</c:f>
              <c:numCache>
                <c:formatCode>General</c:formatCode>
                <c:ptCount val="11"/>
                <c:pt idx="0">
                  <c:v>1985</c:v>
                </c:pt>
                <c:pt idx="1">
                  <c:v>1990</c:v>
                </c:pt>
                <c:pt idx="2">
                  <c:v>1994</c:v>
                </c:pt>
                <c:pt idx="3">
                  <c:v>2001</c:v>
                </c:pt>
                <c:pt idx="4">
                  <c:v>2002</c:v>
                </c:pt>
                <c:pt idx="5">
                  <c:v>2005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2021</c:v>
                </c:pt>
              </c:numCache>
            </c:numRef>
          </c:cat>
          <c:val>
            <c:numRef>
              <c:f>'PG 3'!$E$23:$E$33</c:f>
              <c:numCache>
                <c:formatCode>General</c:formatCode>
                <c:ptCount val="11"/>
                <c:pt idx="0">
                  <c:v>18.3</c:v>
                </c:pt>
                <c:pt idx="1">
                  <c:v>18.5</c:v>
                </c:pt>
                <c:pt idx="2">
                  <c:v>18.5</c:v>
                </c:pt>
                <c:pt idx="3">
                  <c:v>17.399999999999999</c:v>
                </c:pt>
                <c:pt idx="4">
                  <c:v>17.100000000000001</c:v>
                </c:pt>
                <c:pt idx="5">
                  <c:v>16.899999999999999</c:v>
                </c:pt>
                <c:pt idx="6">
                  <c:v>17.3</c:v>
                </c:pt>
                <c:pt idx="7">
                  <c:v>18</c:v>
                </c:pt>
                <c:pt idx="8">
                  <c:v>18.2</c:v>
                </c:pt>
                <c:pt idx="9">
                  <c:v>17.399999999999999</c:v>
                </c:pt>
                <c:pt idx="10">
                  <c:v>17.5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B7F-413D-A096-B836C6655885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'PG 3'!$D$23:$D$33</c:f>
              <c:numCache>
                <c:formatCode>General</c:formatCode>
                <c:ptCount val="11"/>
                <c:pt idx="0">
                  <c:v>1985</c:v>
                </c:pt>
                <c:pt idx="1">
                  <c:v>1990</c:v>
                </c:pt>
                <c:pt idx="2">
                  <c:v>1994</c:v>
                </c:pt>
                <c:pt idx="3">
                  <c:v>2001</c:v>
                </c:pt>
                <c:pt idx="4">
                  <c:v>2002</c:v>
                </c:pt>
                <c:pt idx="5">
                  <c:v>2005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2021</c:v>
                </c:pt>
              </c:numCache>
            </c:numRef>
          </c:cat>
          <c:val>
            <c:numRef>
              <c:f>'PG 3'!$F$23:$F$33</c:f>
              <c:numCache>
                <c:formatCode>General</c:formatCode>
                <c:ptCount val="11"/>
                <c:pt idx="0">
                  <c:v>17.8</c:v>
                </c:pt>
                <c:pt idx="1">
                  <c:v>17.8</c:v>
                </c:pt>
                <c:pt idx="2">
                  <c:v>17.8</c:v>
                </c:pt>
                <c:pt idx="3">
                  <c:v>17.8</c:v>
                </c:pt>
                <c:pt idx="4">
                  <c:v>17.8</c:v>
                </c:pt>
                <c:pt idx="5">
                  <c:v>17.8</c:v>
                </c:pt>
                <c:pt idx="6">
                  <c:v>17.8</c:v>
                </c:pt>
                <c:pt idx="7">
                  <c:v>17.8</c:v>
                </c:pt>
                <c:pt idx="8">
                  <c:v>17.8</c:v>
                </c:pt>
                <c:pt idx="9">
                  <c:v>17.8</c:v>
                </c:pt>
                <c:pt idx="10">
                  <c:v>17.8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B7F-413D-A096-B836C66558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5668992"/>
        <c:axId val="65695744"/>
      </c:lineChart>
      <c:catAx>
        <c:axId val="65668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Anul</a:t>
                </a:r>
                <a:r>
                  <a:rPr lang="ro-RO" sz="12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omologării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5503023346202964"/>
              <c:y val="0.922647375232260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95744"/>
        <c:crosses val="autoZero"/>
        <c:auto val="1"/>
        <c:lblAlgn val="ctr"/>
        <c:lblOffset val="100"/>
        <c:noMultiLvlLbl val="1"/>
      </c:catAx>
      <c:valAx>
        <c:axId val="6569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3963631885678543E-2"/>
              <c:y val="0.49914940749278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6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9D3F9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 frânte la recoltare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(Turda</a:t>
            </a:r>
            <a:r>
              <a:rPr lang="ro-RO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2017-2020)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043406407261443E-2"/>
          <c:y val="0.1568692646079175"/>
          <c:w val="0.8685023193264424"/>
          <c:h val="0.69627476471503158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784286604825415E-2"/>
                  <c:y val="-4.28325757064419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215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E2-435F-B8B8-E2AAE8379F54}"/>
                </c:ext>
              </c:extLst>
            </c:dLbl>
            <c:dLbl>
              <c:idx val="1"/>
              <c:layout>
                <c:manualLayout>
                  <c:x val="-9.832926657084412E-2"/>
                  <c:y val="1.30723653512620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260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E2-435F-B8B8-E2AAE8379F54}"/>
                </c:ext>
              </c:extLst>
            </c:dLbl>
            <c:dLbl>
              <c:idx val="2"/>
              <c:layout>
                <c:manualLayout>
                  <c:x val="-1.528602568493221E-2"/>
                  <c:y val="2.79803496333164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Saturn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E2-435F-B8B8-E2AAE8379F5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Turda Favorit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E2-435F-B8B8-E2AAE8379F54}"/>
                </c:ext>
              </c:extLst>
            </c:dLbl>
            <c:dLbl>
              <c:idx val="4"/>
              <c:layout>
                <c:manualLayout>
                  <c:x val="-0.12876086441220941"/>
                  <c:y val="-1.301660714233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E2-435F-B8B8-E2AAE8379F5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Turda Star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E2-435F-B8B8-E2AAE8379F54}"/>
                </c:ext>
              </c:extLst>
            </c:dLbl>
            <c:dLbl>
              <c:idx val="6"/>
              <c:layout>
                <c:manualLayout>
                  <c:x val="-0.11705640370399192"/>
                  <c:y val="2.052635749228915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248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E2-435F-B8B8-E2AAE8379F54}"/>
                </c:ext>
              </c:extLst>
            </c:dLbl>
            <c:dLbl>
              <c:idx val="7"/>
              <c:layout>
                <c:manualLayout>
                  <c:x val="-7.0712637610358647E-2"/>
                  <c:y val="4.28883339153708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Marius TD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E2-435F-B8B8-E2AAE8379F54}"/>
                </c:ext>
              </c:extLst>
            </c:dLbl>
            <c:dLbl>
              <c:idx val="8"/>
              <c:layout>
                <c:manualLayout>
                  <c:x val="-7.6073280614722003E-2"/>
                  <c:y val="3.1707345703830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332 Nr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E2-435F-B8B8-E2AAE8379F5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Turda 344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E2-435F-B8B8-E2AAE8379F54}"/>
                </c:ext>
              </c:extLst>
            </c:dLbl>
            <c:dLbl>
              <c:idx val="10"/>
              <c:layout>
                <c:manualLayout>
                  <c:x val="-0.11237461942070485"/>
                  <c:y val="2.79803496333163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335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7E2-435F-B8B8-E2AAE8379F5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Turda 2020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7E2-435F-B8B8-E2AAE8379F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1.6394295640713347E-2"/>
                  <c:y val="-0.4571073651844174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'PG 3'!$D$44:$D$55</c:f>
              <c:numCache>
                <c:formatCode>General</c:formatCode>
                <c:ptCount val="12"/>
                <c:pt idx="0">
                  <c:v>1985</c:v>
                </c:pt>
                <c:pt idx="1">
                  <c:v>1990</c:v>
                </c:pt>
                <c:pt idx="2">
                  <c:v>1994</c:v>
                </c:pt>
                <c:pt idx="3">
                  <c:v>2001</c:v>
                </c:pt>
                <c:pt idx="4">
                  <c:v>2002</c:v>
                </c:pt>
                <c:pt idx="5">
                  <c:v>2005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2021</c:v>
                </c:pt>
                <c:pt idx="11">
                  <c:v>2021</c:v>
                </c:pt>
              </c:numCache>
            </c:numRef>
          </c:cat>
          <c:val>
            <c:numRef>
              <c:f>'PG 3'!$E$44:$E$55</c:f>
              <c:numCache>
                <c:formatCode>General</c:formatCode>
                <c:ptCount val="12"/>
                <c:pt idx="0">
                  <c:v>21.3</c:v>
                </c:pt>
                <c:pt idx="1">
                  <c:v>8</c:v>
                </c:pt>
                <c:pt idx="2">
                  <c:v>10.200000000000001</c:v>
                </c:pt>
                <c:pt idx="3">
                  <c:v>16.399999999999999</c:v>
                </c:pt>
                <c:pt idx="4">
                  <c:v>11.6</c:v>
                </c:pt>
                <c:pt idx="5">
                  <c:v>13.2</c:v>
                </c:pt>
                <c:pt idx="6">
                  <c:v>9.1</c:v>
                </c:pt>
                <c:pt idx="7">
                  <c:v>10.6</c:v>
                </c:pt>
                <c:pt idx="8">
                  <c:v>7.9</c:v>
                </c:pt>
                <c:pt idx="9">
                  <c:v>10.1</c:v>
                </c:pt>
                <c:pt idx="10">
                  <c:v>5.0999999999999996</c:v>
                </c:pt>
                <c:pt idx="11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7E2-435F-B8B8-E2AAE8379F54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'PG 3'!$D$44:$D$55</c:f>
              <c:numCache>
                <c:formatCode>General</c:formatCode>
                <c:ptCount val="12"/>
                <c:pt idx="0">
                  <c:v>1985</c:v>
                </c:pt>
                <c:pt idx="1">
                  <c:v>1990</c:v>
                </c:pt>
                <c:pt idx="2">
                  <c:v>1994</c:v>
                </c:pt>
                <c:pt idx="3">
                  <c:v>2001</c:v>
                </c:pt>
                <c:pt idx="4">
                  <c:v>2002</c:v>
                </c:pt>
                <c:pt idx="5">
                  <c:v>2005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2017</c:v>
                </c:pt>
                <c:pt idx="10">
                  <c:v>2021</c:v>
                </c:pt>
                <c:pt idx="11">
                  <c:v>2021</c:v>
                </c:pt>
              </c:numCache>
            </c:numRef>
          </c:cat>
          <c:val>
            <c:numRef>
              <c:f>'PG 3'!$F$44:$F$55</c:f>
              <c:numCache>
                <c:formatCode>General</c:formatCode>
                <c:ptCount val="12"/>
                <c:pt idx="0">
                  <c:v>10.7</c:v>
                </c:pt>
                <c:pt idx="1">
                  <c:v>10.7</c:v>
                </c:pt>
                <c:pt idx="2">
                  <c:v>10.7</c:v>
                </c:pt>
                <c:pt idx="3">
                  <c:v>10.7</c:v>
                </c:pt>
                <c:pt idx="4">
                  <c:v>10.7</c:v>
                </c:pt>
                <c:pt idx="5">
                  <c:v>10.7</c:v>
                </c:pt>
                <c:pt idx="6">
                  <c:v>10.7</c:v>
                </c:pt>
                <c:pt idx="7">
                  <c:v>10.7</c:v>
                </c:pt>
                <c:pt idx="8">
                  <c:v>10.7</c:v>
                </c:pt>
                <c:pt idx="9">
                  <c:v>10.7</c:v>
                </c:pt>
                <c:pt idx="10">
                  <c:v>10.7</c:v>
                </c:pt>
                <c:pt idx="11">
                  <c:v>10.7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27E2-435F-B8B8-E2AAE8379F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5967616"/>
        <c:axId val="65969536"/>
      </c:lineChart>
      <c:catAx>
        <c:axId val="65967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Anul omologării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1066383456618993"/>
              <c:y val="0.934735348718979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69536"/>
        <c:crosses val="autoZero"/>
        <c:auto val="1"/>
        <c:lblAlgn val="ctr"/>
        <c:lblOffset val="100"/>
        <c:noMultiLvlLbl val="0"/>
      </c:catAx>
      <c:valAx>
        <c:axId val="6596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9.7190176439611083E-3"/>
              <c:y val="0.479463934214112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6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Producția</a:t>
            </a:r>
            <a:r>
              <a:rPr lang="ro-RO" sz="12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boabe 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3012115187558747"/>
          <c:y val="7.439009096123720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288648293963272"/>
          <c:y val="0.1533701516477107"/>
          <c:w val="0.8184468503937028"/>
          <c:h val="0.6977395013123359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Sheet1!$G$5:$G$15</c:f>
              <c:numCache>
                <c:formatCode>General</c:formatCode>
                <c:ptCount val="11"/>
                <c:pt idx="0">
                  <c:v>7174</c:v>
                </c:pt>
                <c:pt idx="1">
                  <c:v>7568</c:v>
                </c:pt>
                <c:pt idx="2">
                  <c:v>7136</c:v>
                </c:pt>
                <c:pt idx="3">
                  <c:v>7654</c:v>
                </c:pt>
                <c:pt idx="4">
                  <c:v>8235</c:v>
                </c:pt>
                <c:pt idx="5">
                  <c:v>7581</c:v>
                </c:pt>
                <c:pt idx="6">
                  <c:v>8807</c:v>
                </c:pt>
                <c:pt idx="7">
                  <c:v>9027</c:v>
                </c:pt>
                <c:pt idx="8">
                  <c:v>8245</c:v>
                </c:pt>
                <c:pt idx="9">
                  <c:v>8213</c:v>
                </c:pt>
                <c:pt idx="10">
                  <c:v>8741</c:v>
                </c:pt>
              </c:numCache>
            </c:numRef>
          </c:xVal>
          <c:yVal>
            <c:numRef>
              <c:f>Sheet1!$E$5:$E$15</c:f>
              <c:numCache>
                <c:formatCode>General</c:formatCode>
                <c:ptCount val="11"/>
                <c:pt idx="0">
                  <c:v>0.85000000000000064</c:v>
                </c:pt>
                <c:pt idx="1">
                  <c:v>1.1000000000000001</c:v>
                </c:pt>
                <c:pt idx="2">
                  <c:v>1.42</c:v>
                </c:pt>
                <c:pt idx="3">
                  <c:v>0.82000000000000062</c:v>
                </c:pt>
                <c:pt idx="4">
                  <c:v>1.1599999999999957</c:v>
                </c:pt>
                <c:pt idx="5">
                  <c:v>0.22</c:v>
                </c:pt>
                <c:pt idx="6">
                  <c:v>1.1900000000000037</c:v>
                </c:pt>
                <c:pt idx="7">
                  <c:v>1.27</c:v>
                </c:pt>
                <c:pt idx="8">
                  <c:v>1.07</c:v>
                </c:pt>
                <c:pt idx="9">
                  <c:v>0.79</c:v>
                </c:pt>
                <c:pt idx="10">
                  <c:v>1.05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49-4E2F-BB33-DD7894C81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95424"/>
        <c:axId val="65913984"/>
      </c:scatterChart>
      <c:valAx>
        <c:axId val="65895424"/>
        <c:scaling>
          <c:orientation val="minMax"/>
          <c:min val="65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13984"/>
        <c:crosses val="autoZero"/>
        <c:crossBetween val="midCat"/>
      </c:valAx>
      <c:valAx>
        <c:axId val="6591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95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Producția</a:t>
            </a:r>
            <a:r>
              <a:rPr lang="ro-RO" sz="12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boabe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6188131449322262"/>
          <c:y val="5.915813424345850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723564520188462"/>
          <c:y val="0.16716239821558138"/>
          <c:w val="0.82609750835940221"/>
          <c:h val="0.72088764946048622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Sheet1!$G$40:$G$51</c:f>
              <c:numCache>
                <c:formatCode>General</c:formatCode>
                <c:ptCount val="12"/>
                <c:pt idx="0">
                  <c:v>8306</c:v>
                </c:pt>
                <c:pt idx="1">
                  <c:v>7749</c:v>
                </c:pt>
                <c:pt idx="2">
                  <c:v>8633</c:v>
                </c:pt>
                <c:pt idx="3">
                  <c:v>7208</c:v>
                </c:pt>
                <c:pt idx="4">
                  <c:v>8214</c:v>
                </c:pt>
                <c:pt idx="5">
                  <c:v>8459</c:v>
                </c:pt>
                <c:pt idx="6">
                  <c:v>8774</c:v>
                </c:pt>
                <c:pt idx="7">
                  <c:v>8732</c:v>
                </c:pt>
                <c:pt idx="8">
                  <c:v>7384</c:v>
                </c:pt>
                <c:pt idx="9">
                  <c:v>7865</c:v>
                </c:pt>
                <c:pt idx="10">
                  <c:v>9061</c:v>
                </c:pt>
                <c:pt idx="11">
                  <c:v>10415</c:v>
                </c:pt>
              </c:numCache>
            </c:numRef>
          </c:xVal>
          <c:yVal>
            <c:numRef>
              <c:f>Sheet1!$E$40:$E$51</c:f>
              <c:numCache>
                <c:formatCode>General</c:formatCode>
                <c:ptCount val="12"/>
                <c:pt idx="0">
                  <c:v>0.87000000000000188</c:v>
                </c:pt>
                <c:pt idx="1">
                  <c:v>1.47</c:v>
                </c:pt>
                <c:pt idx="2">
                  <c:v>0.71000000000000063</c:v>
                </c:pt>
                <c:pt idx="3">
                  <c:v>0.69000000000000061</c:v>
                </c:pt>
                <c:pt idx="4">
                  <c:v>0.83000000000000063</c:v>
                </c:pt>
                <c:pt idx="5">
                  <c:v>5.9000000000000163E-2</c:v>
                </c:pt>
                <c:pt idx="6">
                  <c:v>0.46</c:v>
                </c:pt>
                <c:pt idx="7">
                  <c:v>0.73000000000000065</c:v>
                </c:pt>
                <c:pt idx="8">
                  <c:v>0.65000000000000224</c:v>
                </c:pt>
                <c:pt idx="9">
                  <c:v>0.95000000000000062</c:v>
                </c:pt>
                <c:pt idx="10">
                  <c:v>0.9</c:v>
                </c:pt>
                <c:pt idx="11">
                  <c:v>1.087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A17-41C5-8363-2038546FC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399936"/>
        <c:axId val="77401472"/>
      </c:scatterChart>
      <c:valAx>
        <c:axId val="77399936"/>
        <c:scaling>
          <c:orientation val="minMax"/>
          <c:min val="5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01472"/>
        <c:crosses val="autoZero"/>
        <c:crossBetween val="midCat"/>
      </c:valAx>
      <c:valAx>
        <c:axId val="7740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399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Producția de boabe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726319624755043E-2"/>
          <c:y val="0.10533793131237137"/>
          <c:w val="0.87092451452930508"/>
          <c:h val="0.7481860877719148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0513505884342576"/>
                  <c:y val="-4.40197171369859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215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AB-47C4-BC89-3E4625CFBCBF}"/>
                </c:ext>
              </c:extLst>
            </c:dLbl>
            <c:dLbl>
              <c:idx val="1"/>
              <c:layout>
                <c:manualLayout>
                  <c:x val="-0.13079822872832544"/>
                  <c:y val="-5.639799605120040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260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5AB-47C4-BC89-3E4625CFBCBF}"/>
                </c:ext>
              </c:extLst>
            </c:dLbl>
            <c:dLbl>
              <c:idx val="2"/>
              <c:layout>
                <c:manualLayout>
                  <c:x val="-6.0920417126769634E-2"/>
                  <c:y val="-5.681302298094122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Saturn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AB-47C4-BC89-3E4625CFBCBF}"/>
                </c:ext>
              </c:extLst>
            </c:dLbl>
            <c:dLbl>
              <c:idx val="3"/>
              <c:layout>
                <c:manualLayout>
                  <c:x val="-2.8281093005441581E-2"/>
                  <c:y val="3.05524962056599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Favorit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AB-47C4-BC89-3E4625CFBCBF}"/>
                </c:ext>
              </c:extLst>
            </c:dLbl>
            <c:dLbl>
              <c:idx val="4"/>
              <c:layout>
                <c:manualLayout>
                  <c:x val="-5.4124884352523536E-2"/>
                  <c:y val="3.71657287147596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AB-47C4-BC89-3E4625CFBCBF}"/>
                </c:ext>
              </c:extLst>
            </c:dLbl>
            <c:dLbl>
              <c:idx val="5"/>
              <c:layout>
                <c:manualLayout>
                  <c:x val="-0.13155817565483827"/>
                  <c:y val="6.266033605093092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Star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5AB-47C4-BC89-3E4625CFBCB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5AB-47C4-BC89-3E4625CFBCBF}"/>
                </c:ext>
              </c:extLst>
            </c:dLbl>
            <c:dLbl>
              <c:idx val="7"/>
              <c:layout>
                <c:manualLayout>
                  <c:x val="-1.9222023398806739E-2"/>
                  <c:y val="3.24680617385869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Marius TD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5AB-47C4-BC89-3E4625CFBCBF}"/>
                </c:ext>
              </c:extLst>
            </c:dLbl>
            <c:dLbl>
              <c:idx val="8"/>
              <c:layout>
                <c:manualLayout>
                  <c:x val="-8.6509908377354311E-2"/>
                  <c:y val="3.5558003035471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/>
                      <a:t>Turda 332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5AB-47C4-BC89-3E4625CFBCBF}"/>
                </c:ext>
              </c:extLst>
            </c:dLbl>
            <c:dLbl>
              <c:idx val="9"/>
              <c:layout>
                <c:manualLayout>
                  <c:x val="-3.3830590731391413E-2"/>
                  <c:y val="2.01080816994679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344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5AB-47C4-BC89-3E4625CFBCBF}"/>
                </c:ext>
              </c:extLst>
            </c:dLbl>
            <c:dLbl>
              <c:idx val="10"/>
              <c:layout>
                <c:manualLayout>
                  <c:x val="-2.0238308413181994E-4"/>
                  <c:y val="1.1417941520153654E-2"/>
                </c:manualLayout>
              </c:layout>
              <c:tx>
                <c:rich>
                  <a:bodyPr/>
                  <a:lstStyle/>
                  <a:p>
                    <a:r>
                      <a:rPr lang="en-US" b="0"/>
                      <a:t>Turda 335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AB-47C4-BC89-3E4625CFBCBF}"/>
                </c:ext>
              </c:extLst>
            </c:dLbl>
            <c:dLbl>
              <c:idx val="11"/>
              <c:layout>
                <c:manualLayout>
                  <c:x val="-5.8341198605266625E-2"/>
                  <c:y val="3.71657287147596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/>
                      <a:t>Turda</a:t>
                    </a:r>
                    <a:r>
                      <a:rPr lang="en-US" b="1" baseline="0"/>
                      <a:t> 2020</a:t>
                    </a:r>
                    <a:endParaRPr lang="en-US" b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5AB-47C4-BC89-3E4625CFBC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Sheet3!$Q$2:$Q$13</c:f>
              <c:numCache>
                <c:formatCode>General</c:formatCode>
                <c:ptCount val="12"/>
                <c:pt idx="0">
                  <c:v>9070</c:v>
                </c:pt>
                <c:pt idx="1">
                  <c:v>8240</c:v>
                </c:pt>
                <c:pt idx="2">
                  <c:v>9590</c:v>
                </c:pt>
                <c:pt idx="3">
                  <c:v>9710</c:v>
                </c:pt>
                <c:pt idx="4">
                  <c:v>8660</c:v>
                </c:pt>
                <c:pt idx="5">
                  <c:v>9570</c:v>
                </c:pt>
                <c:pt idx="6">
                  <c:v>8180</c:v>
                </c:pt>
                <c:pt idx="7">
                  <c:v>9850</c:v>
                </c:pt>
                <c:pt idx="8">
                  <c:v>11530</c:v>
                </c:pt>
                <c:pt idx="9">
                  <c:v>10960</c:v>
                </c:pt>
                <c:pt idx="10">
                  <c:v>11790</c:v>
                </c:pt>
                <c:pt idx="11">
                  <c:v>10330</c:v>
                </c:pt>
              </c:numCache>
            </c:numRef>
          </c:xVal>
          <c:yVal>
            <c:numRef>
              <c:f>Sheet3!$R$2:$R$13</c:f>
              <c:numCache>
                <c:formatCode>General</c:formatCode>
                <c:ptCount val="12"/>
                <c:pt idx="0">
                  <c:v>0.81</c:v>
                </c:pt>
                <c:pt idx="1">
                  <c:v>0.79</c:v>
                </c:pt>
                <c:pt idx="2">
                  <c:v>0.81</c:v>
                </c:pt>
                <c:pt idx="3">
                  <c:v>0.67000000000000204</c:v>
                </c:pt>
                <c:pt idx="4">
                  <c:v>1.180000000000003</c:v>
                </c:pt>
                <c:pt idx="5">
                  <c:v>0.68</c:v>
                </c:pt>
                <c:pt idx="6">
                  <c:v>0.49000000000000032</c:v>
                </c:pt>
                <c:pt idx="7">
                  <c:v>0.81</c:v>
                </c:pt>
                <c:pt idx="8">
                  <c:v>0.93</c:v>
                </c:pt>
                <c:pt idx="9">
                  <c:v>0.72000000000000064</c:v>
                </c:pt>
                <c:pt idx="10">
                  <c:v>0.59</c:v>
                </c:pt>
                <c:pt idx="11">
                  <c:v>1.1000000000000001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5AB-47C4-BC89-3E4625CFB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24384"/>
        <c:axId val="77825920"/>
      </c:scatterChart>
      <c:valAx>
        <c:axId val="77824384"/>
        <c:scaling>
          <c:orientation val="minMax"/>
          <c:min val="60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825920"/>
        <c:crosses val="autoZero"/>
        <c:crossBetween val="midCat"/>
      </c:valAx>
      <c:valAx>
        <c:axId val="77825920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Coeficientul</a:t>
                </a:r>
                <a:r>
                  <a:rPr lang="ro-RO" sz="1200" b="1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 regresie (b)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9.7631962475502997E-3"/>
              <c:y val="0.168446872523605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824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sz="18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Orele</a:t>
            </a:r>
            <a:r>
              <a:rPr lang="ro-RO" sz="1800" baseline="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stălucire a soarelui mai-iulie</a:t>
            </a: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9331161526450042"/>
          <c:y val="2.7669689271568196E-2"/>
        </c:manualLayout>
      </c:layout>
      <c:overlay val="0"/>
      <c:spPr>
        <a:solidFill>
          <a:schemeClr val="bg1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6989843971431451E-2"/>
          <c:y val="0.12828359688530824"/>
          <c:w val="0.95071342183695617"/>
          <c:h val="0.65356377972312851"/>
        </c:manualLayout>
      </c:layout>
      <c:lineChart>
        <c:grouping val="standard"/>
        <c:varyColors val="0"/>
        <c:ser>
          <c:idx val="0"/>
          <c:order val="0"/>
          <c:tx>
            <c:strRef>
              <c:f>'[Durata-de-stalucire-mai-iulie (1).xlsx]Sheet1'!$I$2</c:f>
              <c:strCache>
                <c:ptCount val="1"/>
                <c:pt idx="0">
                  <c:v>Suma orelor de stralucie a soarelui mai-iulie (ore)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4532504044630924E-2"/>
                  <c:y val="3.8045822748406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AE-4A59-9678-9426913A5943}"/>
                </c:ext>
              </c:extLst>
            </c:dLbl>
            <c:dLbl>
              <c:idx val="1"/>
              <c:layout>
                <c:manualLayout>
                  <c:x val="-1.1178849265100743E-2"/>
                  <c:y val="-6.571551201997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AE-4A59-9678-9426913A5943}"/>
                </c:ext>
              </c:extLst>
            </c:dLbl>
            <c:dLbl>
              <c:idx val="2"/>
              <c:layout>
                <c:manualLayout>
                  <c:x val="-1.5650388971140964E-2"/>
                  <c:y val="3.4587111589460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AE-4A59-9678-9426913A5943}"/>
                </c:ext>
              </c:extLst>
            </c:dLbl>
            <c:dLbl>
              <c:idx val="3"/>
              <c:layout>
                <c:manualLayout>
                  <c:x val="-1.3414619118120827E-2"/>
                  <c:y val="-2.7669689271568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AE-4A59-9678-9426913A5943}"/>
                </c:ext>
              </c:extLst>
            </c:dLbl>
            <c:dLbl>
              <c:idx val="4"/>
              <c:layout>
                <c:manualLayout>
                  <c:x val="-2.1239813603691406E-2"/>
                  <c:y val="5.1880667384190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AE-4A59-9678-9426913A5943}"/>
                </c:ext>
              </c:extLst>
            </c:dLbl>
            <c:dLbl>
              <c:idx val="5"/>
              <c:layout>
                <c:manualLayout>
                  <c:x val="-2.2357698530201382E-2"/>
                  <c:y val="-4.4963245066298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AE-4A59-9678-9426913A5943}"/>
                </c:ext>
              </c:extLst>
            </c:dLbl>
            <c:dLbl>
              <c:idx val="6"/>
              <c:layout>
                <c:manualLayout>
                  <c:x val="-2.2357610507766294E-2"/>
                  <c:y val="-3.8045822748406316E-2"/>
                </c:manualLayout>
              </c:layout>
              <c:spPr>
                <a:solidFill>
                  <a:srgbClr val="FEF8FE"/>
                </a:solidFill>
                <a:ln w="6350" cap="flat" cmpd="sng" algn="ctr">
                  <a:solidFill>
                    <a:schemeClr val="accent3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dk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357673883919535E-2"/>
                      <c:h val="5.5287634045482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6AE-4A59-9678-9426913A5943}"/>
                </c:ext>
              </c:extLst>
            </c:dLbl>
            <c:dLbl>
              <c:idx val="7"/>
              <c:layout>
                <c:manualLayout>
                  <c:x val="-8.9430794120806366E-3"/>
                  <c:y val="-4.4963245066298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6AE-4A59-9678-9426913A5943}"/>
                </c:ext>
              </c:extLst>
            </c:dLbl>
            <c:dLbl>
              <c:idx val="8"/>
              <c:layout>
                <c:manualLayout>
                  <c:x val="-2.0121928677181239E-2"/>
                  <c:y val="4.8421956225244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6AE-4A59-9678-9426913A5943}"/>
                </c:ext>
              </c:extLst>
            </c:dLbl>
            <c:dLbl>
              <c:idx val="9"/>
              <c:layout>
                <c:manualLayout>
                  <c:x val="-2.1239813603691478E-2"/>
                  <c:y val="-4.1504533907352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6AE-4A59-9678-9426913A5943}"/>
                </c:ext>
              </c:extLst>
            </c:dLbl>
            <c:dLbl>
              <c:idx val="10"/>
              <c:layout>
                <c:manualLayout>
                  <c:x val="-1.3414619118120827E-2"/>
                  <c:y val="4.4963245066298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6AE-4A59-9678-9426913A5943}"/>
                </c:ext>
              </c:extLst>
            </c:dLbl>
            <c:dLbl>
              <c:idx val="11"/>
              <c:layout>
                <c:manualLayout>
                  <c:x val="-1.9004043750671173E-2"/>
                  <c:y val="-3.4587111589460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6AE-4A59-9678-9426913A5943}"/>
                </c:ext>
              </c:extLst>
            </c:dLbl>
            <c:dLbl>
              <c:idx val="12"/>
              <c:layout>
                <c:manualLayout>
                  <c:x val="-1.8904490376507207E-2"/>
                  <c:y val="3.804582274840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6AE-4A59-9678-9426913A5943}"/>
                </c:ext>
              </c:extLst>
            </c:dLbl>
            <c:dLbl>
              <c:idx val="13"/>
              <c:layout>
                <c:manualLayout>
                  <c:x val="-1.4532504044630924E-2"/>
                  <c:y val="-3.4587111589460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6AE-4A59-9678-9426913A5943}"/>
                </c:ext>
              </c:extLst>
            </c:dLbl>
            <c:spPr>
              <a:solidFill>
                <a:srgbClr val="FEF8FE"/>
              </a:solidFill>
              <a:ln w="635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3.3219402961426808E-2"/>
                  <c:y val="-0.4033072359505525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1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y = -23.293x + 918.14</a:t>
                    </a:r>
                    <a:br>
                      <a:rPr lang="en-US" sz="11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</a:br>
                    <a:r>
                      <a:rPr lang="en-US" sz="11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R² = 0.6759</a:t>
                    </a:r>
                    <a:endParaRPr lang="en-US" sz="11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solidFill>
                  <a:schemeClr val="bg1"/>
                </a:solidFill>
                <a:ln w="6350" cap="flat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c:spPr>
            </c:trendlineLbl>
          </c:trendline>
          <c:cat>
            <c:numRef>
              <c:f>'[Durata-de-stalucire-mai-iulie (1).xlsx]Sheet1'!$H$3:$H$17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'[Durata-de-stalucire-mai-iulie (1).xlsx]Sheet1'!$I$3:$I$17</c:f>
              <c:numCache>
                <c:formatCode>General</c:formatCode>
                <c:ptCount val="15"/>
                <c:pt idx="0">
                  <c:v>827</c:v>
                </c:pt>
                <c:pt idx="1">
                  <c:v>890</c:v>
                </c:pt>
                <c:pt idx="2">
                  <c:v>837</c:v>
                </c:pt>
                <c:pt idx="3">
                  <c:v>873</c:v>
                </c:pt>
                <c:pt idx="4">
                  <c:v>648</c:v>
                </c:pt>
                <c:pt idx="5">
                  <c:v>824</c:v>
                </c:pt>
                <c:pt idx="6">
                  <c:v>870</c:v>
                </c:pt>
                <c:pt idx="7">
                  <c:v>800</c:v>
                </c:pt>
                <c:pt idx="8">
                  <c:v>660</c:v>
                </c:pt>
                <c:pt idx="9">
                  <c:v>695</c:v>
                </c:pt>
                <c:pt idx="10">
                  <c:v>683</c:v>
                </c:pt>
                <c:pt idx="11">
                  <c:v>704</c:v>
                </c:pt>
                <c:pt idx="12">
                  <c:v>613</c:v>
                </c:pt>
                <c:pt idx="13">
                  <c:v>605</c:v>
                </c:pt>
                <c:pt idx="14">
                  <c:v>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96AE-4A59-9678-9426913A5943}"/>
            </c:ext>
          </c:extLst>
        </c:ser>
        <c:ser>
          <c:idx val="1"/>
          <c:order val="1"/>
          <c:tx>
            <c:strRef>
              <c:f>'[Durata-de-stalucire-mai-iulie (1).xlsx]Sheet1'!$J$2</c:f>
              <c:strCache>
                <c:ptCount val="1"/>
                <c:pt idx="0">
                  <c:v>Media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'[Durata-de-stalucire-mai-iulie (1).xlsx]Sheet1'!$H$3:$H$17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'[Durata-de-stalucire-mai-iulie (1).xlsx]Sheet1'!$J$3:$J$17</c:f>
              <c:numCache>
                <c:formatCode>General</c:formatCode>
                <c:ptCount val="15"/>
                <c:pt idx="0">
                  <c:v>732</c:v>
                </c:pt>
                <c:pt idx="1">
                  <c:v>732</c:v>
                </c:pt>
                <c:pt idx="2">
                  <c:v>732</c:v>
                </c:pt>
                <c:pt idx="3">
                  <c:v>732</c:v>
                </c:pt>
                <c:pt idx="4">
                  <c:v>732</c:v>
                </c:pt>
                <c:pt idx="5">
                  <c:v>732</c:v>
                </c:pt>
                <c:pt idx="6">
                  <c:v>732</c:v>
                </c:pt>
                <c:pt idx="7">
                  <c:v>732</c:v>
                </c:pt>
                <c:pt idx="8">
                  <c:v>732</c:v>
                </c:pt>
                <c:pt idx="9">
                  <c:v>732</c:v>
                </c:pt>
                <c:pt idx="10">
                  <c:v>732</c:v>
                </c:pt>
                <c:pt idx="11">
                  <c:v>732</c:v>
                </c:pt>
                <c:pt idx="12">
                  <c:v>732</c:v>
                </c:pt>
                <c:pt idx="13">
                  <c:v>732</c:v>
                </c:pt>
                <c:pt idx="14">
                  <c:v>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96AE-4A59-9678-9426913A5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373824"/>
        <c:axId val="57375360"/>
      </c:lineChart>
      <c:catAx>
        <c:axId val="5737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7375360"/>
        <c:crosses val="autoZero"/>
        <c:auto val="1"/>
        <c:lblAlgn val="ctr"/>
        <c:lblOffset val="100"/>
        <c:noMultiLvlLbl val="0"/>
      </c:catAx>
      <c:valAx>
        <c:axId val="57375360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7373824"/>
        <c:crosses val="autoZero"/>
        <c:crossBetween val="between"/>
      </c:valAx>
      <c:spPr>
        <a:noFill/>
        <a:ln>
          <a:solidFill>
            <a:srgbClr val="FFC000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74000"/>
      </a:blip>
      <a:srcRect/>
      <a:stretch>
        <a:fillRect/>
      </a:stretch>
    </a:blip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Datele</a:t>
            </a:r>
            <a:r>
              <a:rPr lang="ro-RO" baseline="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climatice, Turda 2019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 t utile si pp 2019'!$C$26:$C$28</c:f>
              <c:strCache>
                <c:ptCount val="3"/>
                <c:pt idx="0">
                  <c:v>Temperatura (oC)</c:v>
                </c:pt>
                <c:pt idx="1">
                  <c:v>Medie lunară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3.6494854366152872E-2"/>
                  <c:y val="3.27850849176570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9B-4556-A7AD-B028BEF6F24D}"/>
                </c:ext>
              </c:extLst>
            </c:dLbl>
            <c:dLbl>
              <c:idx val="3"/>
              <c:layout>
                <c:manualLayout>
                  <c:x val="-3.462092468248703E-2"/>
                  <c:y val="3.9025417316086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9B-4556-A7AD-B028BEF6F24D}"/>
                </c:ext>
              </c:extLst>
            </c:dLbl>
            <c:dLbl>
              <c:idx val="4"/>
              <c:layout>
                <c:manualLayout>
                  <c:x val="-4.0242713733484696E-2"/>
                  <c:y val="2.0304420120797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9B-4556-A7AD-B028BEF6F24D}"/>
                </c:ext>
              </c:extLst>
            </c:dLbl>
            <c:dLbl>
              <c:idx val="5"/>
              <c:layout>
                <c:manualLayout>
                  <c:x val="-8.3859091111641859E-3"/>
                  <c:y val="2.65447525192270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9B-4556-A7AD-B028BEF6F2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 t utile si pp 2019'!$B$29:$B$34</c:f>
              <c:strCache>
                <c:ptCount val="6"/>
                <c:pt idx="0">
                  <c:v>Mai</c:v>
                </c:pt>
                <c:pt idx="1">
                  <c:v>Iunie</c:v>
                </c:pt>
                <c:pt idx="2">
                  <c:v>Iulie</c:v>
                </c:pt>
                <c:pt idx="3">
                  <c:v>August</c:v>
                </c:pt>
                <c:pt idx="4">
                  <c:v>Septembrie</c:v>
                </c:pt>
                <c:pt idx="5">
                  <c:v>Octombrie</c:v>
                </c:pt>
              </c:strCache>
            </c:strRef>
          </c:cat>
          <c:val>
            <c:numRef>
              <c:f>' t utile si pp 2019'!$C$29:$C$34</c:f>
              <c:numCache>
                <c:formatCode>General</c:formatCode>
                <c:ptCount val="6"/>
                <c:pt idx="0">
                  <c:v>13.6</c:v>
                </c:pt>
                <c:pt idx="1">
                  <c:v>21.8</c:v>
                </c:pt>
                <c:pt idx="2">
                  <c:v>20.399999999999999</c:v>
                </c:pt>
                <c:pt idx="3">
                  <c:v>22.1</c:v>
                </c:pt>
                <c:pt idx="4">
                  <c:v>17.100000000000001</c:v>
                </c:pt>
                <c:pt idx="5">
                  <c:v>13.5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29B-4556-A7AD-B028BEF6F24D}"/>
            </c:ext>
          </c:extLst>
        </c:ser>
        <c:ser>
          <c:idx val="1"/>
          <c:order val="1"/>
          <c:tx>
            <c:strRef>
              <c:f>' t utile si pp 2019'!$D$26:$D$28</c:f>
              <c:strCache>
                <c:ptCount val="3"/>
                <c:pt idx="0">
                  <c:v>Temperatura (oC)</c:v>
                </c:pt>
                <c:pt idx="1">
                  <c:v>Normala</c:v>
                </c:pt>
                <c:pt idx="2">
                  <c:v>/60 ani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 t utile si pp 2019'!$B$29:$B$34</c:f>
              <c:strCache>
                <c:ptCount val="6"/>
                <c:pt idx="0">
                  <c:v>Mai</c:v>
                </c:pt>
                <c:pt idx="1">
                  <c:v>Iunie</c:v>
                </c:pt>
                <c:pt idx="2">
                  <c:v>Iulie</c:v>
                </c:pt>
                <c:pt idx="3">
                  <c:v>August</c:v>
                </c:pt>
                <c:pt idx="4">
                  <c:v>Septembrie</c:v>
                </c:pt>
                <c:pt idx="5">
                  <c:v>Octombrie</c:v>
                </c:pt>
              </c:strCache>
            </c:strRef>
          </c:cat>
          <c:val>
            <c:numRef>
              <c:f>' t utile si pp 2019'!$D$29:$D$34</c:f>
              <c:numCache>
                <c:formatCode>General</c:formatCode>
                <c:ptCount val="6"/>
                <c:pt idx="0">
                  <c:v>15</c:v>
                </c:pt>
                <c:pt idx="1">
                  <c:v>17.899999999999999</c:v>
                </c:pt>
                <c:pt idx="2">
                  <c:v>19.7</c:v>
                </c:pt>
                <c:pt idx="3">
                  <c:v>19.3</c:v>
                </c:pt>
                <c:pt idx="4">
                  <c:v>15.1</c:v>
                </c:pt>
                <c:pt idx="5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29B-4556-A7AD-B028BEF6F24D}"/>
            </c:ext>
          </c:extLst>
        </c:ser>
        <c:ser>
          <c:idx val="2"/>
          <c:order val="2"/>
          <c:tx>
            <c:strRef>
              <c:f>' t utile si pp 2019'!$E$26:$E$28</c:f>
              <c:strCache>
                <c:ptCount val="3"/>
                <c:pt idx="0">
                  <c:v>Precipitatii (mm)</c:v>
                </c:pt>
                <c:pt idx="1">
                  <c:v>Suma lunară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3360221519146378E-2"/>
                  <c:y val="1.09439215231521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9B-4556-A7AD-B028BEF6F24D}"/>
                </c:ext>
              </c:extLst>
            </c:dLbl>
            <c:dLbl>
              <c:idx val="4"/>
              <c:layout>
                <c:manualLayout>
                  <c:x val="-2.7125205947823396E-2"/>
                  <c:y val="-2.02577404689978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9B-4556-A7AD-B028BEF6F24D}"/>
                </c:ext>
              </c:extLst>
            </c:dLbl>
            <c:dLbl>
              <c:idx val="5"/>
              <c:layout>
                <c:manualLayout>
                  <c:x val="-1.4007698162161896E-2"/>
                  <c:y val="4.703589124722151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29B-4556-A7AD-B028BEF6F2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 t utile si pp 2019'!$B$29:$B$34</c:f>
              <c:strCache>
                <c:ptCount val="6"/>
                <c:pt idx="0">
                  <c:v>Mai</c:v>
                </c:pt>
                <c:pt idx="1">
                  <c:v>Iunie</c:v>
                </c:pt>
                <c:pt idx="2">
                  <c:v>Iulie</c:v>
                </c:pt>
                <c:pt idx="3">
                  <c:v>August</c:v>
                </c:pt>
                <c:pt idx="4">
                  <c:v>Septembrie</c:v>
                </c:pt>
                <c:pt idx="5">
                  <c:v>Octombrie</c:v>
                </c:pt>
              </c:strCache>
            </c:strRef>
          </c:cat>
          <c:val>
            <c:numRef>
              <c:f>' t utile si pp 2019'!$E$29:$E$34</c:f>
              <c:numCache>
                <c:formatCode>General</c:formatCode>
                <c:ptCount val="6"/>
                <c:pt idx="0">
                  <c:v>152.4</c:v>
                </c:pt>
                <c:pt idx="1">
                  <c:v>68.8</c:v>
                </c:pt>
                <c:pt idx="2">
                  <c:v>35</c:v>
                </c:pt>
                <c:pt idx="3">
                  <c:v>63.8</c:v>
                </c:pt>
                <c:pt idx="4">
                  <c:v>19.399999999999999</c:v>
                </c:pt>
                <c:pt idx="5">
                  <c:v>25.6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29B-4556-A7AD-B028BEF6F24D}"/>
            </c:ext>
          </c:extLst>
        </c:ser>
        <c:ser>
          <c:idx val="3"/>
          <c:order val="3"/>
          <c:tx>
            <c:strRef>
              <c:f>' t utile si pp 2019'!$F$26:$F$28</c:f>
              <c:strCache>
                <c:ptCount val="3"/>
                <c:pt idx="0">
                  <c:v>Precipitatii (mm)</c:v>
                </c:pt>
                <c:pt idx="1">
                  <c:v>Normala</c:v>
                </c:pt>
                <c:pt idx="2">
                  <c:v>/60 ani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5864502784482446E-2"/>
                  <c:y val="1.7184253921582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29B-4556-A7AD-B028BEF6F24D}"/>
                </c:ext>
              </c:extLst>
            </c:dLbl>
            <c:dLbl>
              <c:idx val="3"/>
              <c:layout>
                <c:manualLayout>
                  <c:x val="-3.2746994998821194E-2"/>
                  <c:y val="2.3424586320012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9B-4556-A7AD-B028BEF6F24D}"/>
                </c:ext>
              </c:extLst>
            </c:dLbl>
            <c:dLbl>
              <c:idx val="5"/>
              <c:layout>
                <c:manualLayout>
                  <c:x val="-3.2746994998821194E-2"/>
                  <c:y val="-3.2738405265857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29B-4556-A7AD-B028BEF6F2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 t utile si pp 2019'!$B$29:$B$34</c:f>
              <c:strCache>
                <c:ptCount val="6"/>
                <c:pt idx="0">
                  <c:v>Mai</c:v>
                </c:pt>
                <c:pt idx="1">
                  <c:v>Iunie</c:v>
                </c:pt>
                <c:pt idx="2">
                  <c:v>Iulie</c:v>
                </c:pt>
                <c:pt idx="3">
                  <c:v>August</c:v>
                </c:pt>
                <c:pt idx="4">
                  <c:v>Septembrie</c:v>
                </c:pt>
                <c:pt idx="5">
                  <c:v>Octombrie</c:v>
                </c:pt>
              </c:strCache>
            </c:strRef>
          </c:cat>
          <c:val>
            <c:numRef>
              <c:f>' t utile si pp 2019'!$F$29:$F$34</c:f>
              <c:numCache>
                <c:formatCode>General</c:formatCode>
                <c:ptCount val="6"/>
                <c:pt idx="0">
                  <c:v>68.7</c:v>
                </c:pt>
                <c:pt idx="1">
                  <c:v>84.8</c:v>
                </c:pt>
                <c:pt idx="2">
                  <c:v>77.099999999999994</c:v>
                </c:pt>
                <c:pt idx="3">
                  <c:v>56.6</c:v>
                </c:pt>
                <c:pt idx="4">
                  <c:v>35.6</c:v>
                </c:pt>
                <c:pt idx="5">
                  <c:v>35.6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29B-4556-A7AD-B028BEF6F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174720"/>
        <c:axId val="60176256"/>
      </c:lineChart>
      <c:catAx>
        <c:axId val="6017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76256"/>
        <c:crosses val="autoZero"/>
        <c:auto val="1"/>
        <c:lblAlgn val="ctr"/>
        <c:lblOffset val="100"/>
        <c:noMultiLvlLbl val="0"/>
      </c:catAx>
      <c:valAx>
        <c:axId val="6017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7472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Frecvența atacului de </a:t>
            </a:r>
            <a:r>
              <a:rPr lang="ro-RO" sz="1600" i="1" dirty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Ostinia nubillalis</a:t>
            </a:r>
            <a:endParaRPr lang="en-US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1239382825593431"/>
          <c:y val="0"/>
        </c:manualLayout>
      </c:layout>
      <c:overlay val="0"/>
      <c:spPr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596399488087472E-2"/>
          <c:y val="0.19782746090747041"/>
          <c:w val="0.913219429671418"/>
          <c:h val="0.57144748668844703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3691410459390746E-3"/>
                  <c:y val="-6.4826978973330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01-481C-9485-897637205D90}"/>
                </c:ext>
              </c:extLst>
            </c:dLbl>
            <c:dLbl>
              <c:idx val="2"/>
              <c:layout>
                <c:manualLayout>
                  <c:x val="6.7623664669519924E-3"/>
                  <c:y val="-2.24701375930309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01-481C-9485-897637205D90}"/>
                </c:ext>
              </c:extLst>
            </c:dLbl>
            <c:dLbl>
              <c:idx val="3"/>
              <c:layout>
                <c:manualLayout>
                  <c:x val="-4.1514387546501913E-2"/>
                  <c:y val="-6.2708970145097395E-2"/>
                </c:manualLayout>
              </c:layout>
              <c:spPr>
                <a:solidFill>
                  <a:srgbClr val="FEF8FE"/>
                </a:solidFill>
                <a:ln w="6350" cap="flat" cmpd="sng" algn="ctr">
                  <a:solidFill>
                    <a:schemeClr val="accent6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242380346763502E-2"/>
                      <c:h val="7.0354713532677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801-481C-9485-897637205D90}"/>
                </c:ext>
              </c:extLst>
            </c:dLbl>
            <c:dLbl>
              <c:idx val="6"/>
              <c:layout>
                <c:manualLayout>
                  <c:x val="-2.0488206688818691E-2"/>
                  <c:y val="7.0714913443627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01-481C-9485-897637205D90}"/>
                </c:ext>
              </c:extLst>
            </c:dLbl>
            <c:dLbl>
              <c:idx val="7"/>
              <c:layout>
                <c:manualLayout>
                  <c:x val="-1.9356941673336282E-3"/>
                  <c:y val="-3.5177190007120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01-481C-9485-897637205D90}"/>
                </c:ext>
              </c:extLst>
            </c:dLbl>
            <c:dLbl>
              <c:idx val="8"/>
              <c:layout>
                <c:manualLayout>
                  <c:x val="-2.1725040856917791E-2"/>
                  <c:y val="5.80078610295379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01-481C-9485-897637205D90}"/>
                </c:ext>
              </c:extLst>
            </c:dLbl>
            <c:dLbl>
              <c:idx val="11"/>
              <c:layout>
                <c:manualLayout>
                  <c:x val="-3.0382880033610726E-2"/>
                  <c:y val="4.95364927534783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01-481C-9485-897637205D90}"/>
                </c:ext>
              </c:extLst>
            </c:dLbl>
            <c:dLbl>
              <c:idx val="12"/>
              <c:layout>
                <c:manualLayout>
                  <c:x val="-3.1725283354325441E-3"/>
                  <c:y val="-6.05912948353005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01-481C-9485-897637205D90}"/>
                </c:ext>
              </c:extLst>
            </c:dLbl>
            <c:spPr>
              <a:solidFill>
                <a:srgbClr val="FEF8FE"/>
              </a:solidFill>
              <a:ln w="635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9525" cap="rnd">
                <a:solidFill>
                  <a:srgbClr val="0070C0"/>
                </a:solidFill>
                <a:prstDash val="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4.3490011005876468E-2"/>
                  <c:y val="-0.2655853998969435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y = 2.022x + 33.692</a:t>
                    </a:r>
                    <a:br>
                      <a:rPr lang="en-US" sz="1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</a:br>
                    <a:r>
                      <a:rPr lang="en-US" sz="10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R² = 0.0619</a:t>
                    </a:r>
                    <a:endParaRPr lang="en-US" sz="1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  <a:ln w="6350" cap="flat" cmpd="sng" algn="ctr">
                  <a:solidFill>
                    <a:schemeClr val="accent6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'METEO 2004-2020'!$E$292:$E$304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2017</c:v>
                </c:pt>
                <c:pt idx="11">
                  <c:v>2018</c:v>
                </c:pt>
                <c:pt idx="12">
                  <c:v>2020</c:v>
                </c:pt>
              </c:numCache>
            </c:numRef>
          </c:cat>
          <c:val>
            <c:numRef>
              <c:f>'METEO 2004-2020'!$F$292:$F$304</c:f>
              <c:numCache>
                <c:formatCode>General</c:formatCode>
                <c:ptCount val="13"/>
                <c:pt idx="0">
                  <c:v>17</c:v>
                </c:pt>
                <c:pt idx="1">
                  <c:v>3</c:v>
                </c:pt>
                <c:pt idx="2">
                  <c:v>2</c:v>
                </c:pt>
                <c:pt idx="3">
                  <c:v>73</c:v>
                </c:pt>
                <c:pt idx="4">
                  <c:v>81</c:v>
                </c:pt>
                <c:pt idx="5">
                  <c:v>84</c:v>
                </c:pt>
                <c:pt idx="6">
                  <c:v>37</c:v>
                </c:pt>
                <c:pt idx="7">
                  <c:v>93</c:v>
                </c:pt>
                <c:pt idx="8">
                  <c:v>42</c:v>
                </c:pt>
                <c:pt idx="9">
                  <c:v>58</c:v>
                </c:pt>
                <c:pt idx="10">
                  <c:v>76</c:v>
                </c:pt>
                <c:pt idx="11">
                  <c:v>33</c:v>
                </c:pt>
                <c:pt idx="12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801-481C-9485-897637205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60699008"/>
        <c:axId val="60700928"/>
      </c:lineChart>
      <c:catAx>
        <c:axId val="60699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 cap="non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endPara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5816924585546132"/>
              <c:y val="0.908466865777171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700928"/>
        <c:crosses val="autoZero"/>
        <c:auto val="1"/>
        <c:lblAlgn val="ctr"/>
        <c:lblOffset val="100"/>
        <c:noMultiLvlLbl val="0"/>
      </c:catAx>
      <c:valAx>
        <c:axId val="607009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 cap="non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Frecvența</a:t>
                </a:r>
                <a:endPara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9789346689584143E-2"/>
              <c:y val="0.362982455262672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0699008"/>
        <c:crosses val="autoZero"/>
        <c:crossBetween val="between"/>
        <c:majorUnit val="20"/>
      </c:valAx>
      <c:spPr>
        <a:solidFill>
          <a:schemeClr val="accent6">
            <a:lumMod val="40000"/>
            <a:lumOff val="6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Producția de boabe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79876747700622"/>
          <c:y val="0.13505420454744263"/>
          <c:w val="0.84260997350028588"/>
          <c:h val="0.70326196374971439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HS 105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C8-4BA6-B0E0-7BC1CBCFD9EF}"/>
                </c:ext>
              </c:extLst>
            </c:dLbl>
            <c:dLbl>
              <c:idx val="1"/>
              <c:layout>
                <c:manualLayout>
                  <c:x val="-4.3286438578900389E-2"/>
                  <c:y val="-5.32922957037593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HD 115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C8-4BA6-B0E0-7BC1CBCFD9EF}"/>
                </c:ext>
              </c:extLst>
            </c:dLbl>
            <c:dLbl>
              <c:idx val="2"/>
              <c:layout>
                <c:manualLayout>
                  <c:x val="6.9988731954374449E-3"/>
                  <c:y val="-2.72821861989496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HS 105 A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C8-4BA6-B0E0-7BC1CBCFD9EF}"/>
                </c:ext>
              </c:extLst>
            </c:dLbl>
            <c:dLbl>
              <c:idx val="3"/>
              <c:layout>
                <c:manualLayout>
                  <c:x val="-9.7428273039690025E-2"/>
                  <c:y val="-5.24245422764005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200 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C8-4BA6-B0E0-7BC1CBCFD9EF}"/>
                </c:ext>
              </c:extLst>
            </c:dLbl>
            <c:dLbl>
              <c:idx val="4"/>
              <c:layout>
                <c:manualLayout>
                  <c:x val="-3.3607129400799987E-4"/>
                  <c:y val="-4.110989286422779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Doina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C8-4BA6-B0E0-7BC1CBCFD9EF}"/>
                </c:ext>
              </c:extLst>
            </c:dLbl>
            <c:dLbl>
              <c:idx val="5"/>
              <c:layout>
                <c:manualLayout>
                  <c:x val="-0.10257060137385075"/>
                  <c:y val="4.37223160570524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Turda 200 Plus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79875052031762"/>
                      <c:h val="9.82594507092852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6C8-4BA6-B0E0-7BC1CBCFD9EF}"/>
                </c:ext>
              </c:extLst>
            </c:dLbl>
            <c:dLbl>
              <c:idx val="6"/>
              <c:layout>
                <c:manualLayout>
                  <c:x val="-1.4567262862748778E-2"/>
                  <c:y val="3.46191747421804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SU 181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C8-4BA6-B0E0-7BC1CBCFD9EF}"/>
                </c:ext>
              </c:extLst>
            </c:dLbl>
            <c:dLbl>
              <c:idx val="7"/>
              <c:layout>
                <c:manualLayout>
                  <c:x val="-0.12768810388841326"/>
                  <c:y val="-2.30219160635896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SU 182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C8-4BA6-B0E0-7BC1CBCFD9EF}"/>
                </c:ext>
              </c:extLst>
            </c:dLbl>
            <c:dLbl>
              <c:idx val="8"/>
              <c:layout>
                <c:manualLayout>
                  <c:x val="-8.3552452336624235E-3"/>
                  <c:y val="4.91842008459758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 Mold 188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C8-4BA6-B0E0-7BC1CBCFD9EF}"/>
                </c:ext>
              </c:extLst>
            </c:dLbl>
            <c:dLbl>
              <c:idx val="9"/>
              <c:layout>
                <c:manualLayout>
                  <c:x val="4.0687900245105733E-3"/>
                  <c:y val="-5.434647043256711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165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C8-4BA6-B0E0-7BC1CBCFD9E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Turda 145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6C8-4BA6-B0E0-7BC1CBCFD9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4.1968693916881857E-2"/>
                  <c:y val="0.5522178494682404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'PG 1'!$D$2:$D$12</c:f>
              <c:numCache>
                <c:formatCode>General</c:formatCode>
                <c:ptCount val="11"/>
                <c:pt idx="0">
                  <c:v>1971</c:v>
                </c:pt>
                <c:pt idx="1">
                  <c:v>1973</c:v>
                </c:pt>
                <c:pt idx="2">
                  <c:v>1976</c:v>
                </c:pt>
                <c:pt idx="3">
                  <c:v>1976</c:v>
                </c:pt>
                <c:pt idx="4">
                  <c:v>1994</c:v>
                </c:pt>
                <c:pt idx="5">
                  <c:v>1996</c:v>
                </c:pt>
                <c:pt idx="6">
                  <c:v>2000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'PG 1'!$E$2:$E$12</c:f>
              <c:numCache>
                <c:formatCode>General</c:formatCode>
                <c:ptCount val="11"/>
                <c:pt idx="0">
                  <c:v>7761</c:v>
                </c:pt>
                <c:pt idx="1">
                  <c:v>7451.8</c:v>
                </c:pt>
                <c:pt idx="2">
                  <c:v>7419</c:v>
                </c:pt>
                <c:pt idx="3">
                  <c:v>8667.7999999999811</c:v>
                </c:pt>
                <c:pt idx="4">
                  <c:v>8644.9</c:v>
                </c:pt>
                <c:pt idx="5">
                  <c:v>8041.7</c:v>
                </c:pt>
                <c:pt idx="6">
                  <c:v>8143.8</c:v>
                </c:pt>
                <c:pt idx="7">
                  <c:v>9265.9</c:v>
                </c:pt>
                <c:pt idx="8">
                  <c:v>8729.7999999999811</c:v>
                </c:pt>
                <c:pt idx="9">
                  <c:v>8970.5</c:v>
                </c:pt>
                <c:pt idx="10">
                  <c:v>9378.7999999999811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E32-4C24-95A9-783BC0A528EC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'PG 1'!$D$2:$D$12</c:f>
              <c:numCache>
                <c:formatCode>General</c:formatCode>
                <c:ptCount val="11"/>
                <c:pt idx="0">
                  <c:v>1971</c:v>
                </c:pt>
                <c:pt idx="1">
                  <c:v>1973</c:v>
                </c:pt>
                <c:pt idx="2">
                  <c:v>1976</c:v>
                </c:pt>
                <c:pt idx="3">
                  <c:v>1976</c:v>
                </c:pt>
                <c:pt idx="4">
                  <c:v>1994</c:v>
                </c:pt>
                <c:pt idx="5">
                  <c:v>1996</c:v>
                </c:pt>
                <c:pt idx="6">
                  <c:v>2000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'PG 1'!$F$2:$F$12</c:f>
              <c:numCache>
                <c:formatCode>General</c:formatCode>
                <c:ptCount val="11"/>
                <c:pt idx="0">
                  <c:v>8406.9</c:v>
                </c:pt>
                <c:pt idx="1">
                  <c:v>8406.9</c:v>
                </c:pt>
                <c:pt idx="2">
                  <c:v>8406.9</c:v>
                </c:pt>
                <c:pt idx="3">
                  <c:v>8406.9</c:v>
                </c:pt>
                <c:pt idx="4">
                  <c:v>8406.9</c:v>
                </c:pt>
                <c:pt idx="5">
                  <c:v>8406.9</c:v>
                </c:pt>
                <c:pt idx="6">
                  <c:v>8406.9</c:v>
                </c:pt>
                <c:pt idx="7">
                  <c:v>8406.9</c:v>
                </c:pt>
                <c:pt idx="8">
                  <c:v>8406.9</c:v>
                </c:pt>
                <c:pt idx="9">
                  <c:v>8406.9</c:v>
                </c:pt>
                <c:pt idx="10">
                  <c:v>8406.9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E32-4C24-95A9-783BC0A528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3916288"/>
        <c:axId val="63951232"/>
      </c:lineChart>
      <c:catAx>
        <c:axId val="63916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Anul omologării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0609624209117079"/>
              <c:y val="0.929094863683719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51232"/>
        <c:crosses val="autoZero"/>
        <c:auto val="1"/>
        <c:lblAlgn val="ctr"/>
        <c:lblOffset val="100"/>
        <c:noMultiLvlLbl val="1"/>
      </c:catAx>
      <c:valAx>
        <c:axId val="63951232"/>
        <c:scaling>
          <c:orientation val="minMax"/>
          <c:max val="9500"/>
          <c:min val="7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kg/ha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416299697775708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16288"/>
        <c:crosses val="autoZero"/>
        <c:crossBetween val="between"/>
      </c:valAx>
      <c:spPr>
        <a:noFill/>
        <a:ln>
          <a:solidFill>
            <a:schemeClr val="accent6">
              <a:lumMod val="20000"/>
              <a:lumOff val="80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solidFill>
        <a:schemeClr val="accent6">
          <a:lumMod val="20000"/>
          <a:lumOff val="8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Umiditatea boabelor</a:t>
            </a:r>
            <a:r>
              <a:rPr lang="ro-RO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recoltare</a:t>
            </a:r>
            <a:r>
              <a:rPr lang="ro-RO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2017-2020</a:t>
            </a:r>
            <a:r>
              <a:rPr lang="ro-RO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542308184944146"/>
          <c:y val="2.0056335685850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84313210706238"/>
          <c:y val="0.16251612931965068"/>
          <c:w val="0.85844203495954763"/>
          <c:h val="0.67001453680454803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5617437277692734E-2"/>
                  <c:y val="2.18720635163849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HS 105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72-4C5C-A620-0A92739EE68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HD  115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72-4C5C-A620-0A92739EE686}"/>
                </c:ext>
              </c:extLst>
            </c:dLbl>
            <c:dLbl>
              <c:idx val="2"/>
              <c:layout>
                <c:manualLayout>
                  <c:x val="-2.5796886944755827E-2"/>
                  <c:y val="3.378607624030039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HS 105 A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72-4C5C-A620-0A92739EE686}"/>
                </c:ext>
              </c:extLst>
            </c:dLbl>
            <c:dLbl>
              <c:idx val="3"/>
              <c:layout>
                <c:manualLayout>
                  <c:x val="1.1424956708846501E-2"/>
                  <c:y val="5.986713217830993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72-4C5C-A620-0A92739EE686}"/>
                </c:ext>
              </c:extLst>
            </c:dLbl>
            <c:dLbl>
              <c:idx val="4"/>
              <c:layout>
                <c:manualLayout>
                  <c:x val="-3.0502047119988409E-3"/>
                  <c:y val="-2.57839873792768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Doina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72-4C5C-A620-0A92739EE686}"/>
                </c:ext>
              </c:extLst>
            </c:dLbl>
            <c:dLbl>
              <c:idx val="5"/>
              <c:layout>
                <c:manualLayout>
                  <c:x val="-0.15293018672472869"/>
                  <c:y val="-3.93162419889208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200 Plus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72-4C5C-A620-0A92739EE686}"/>
                </c:ext>
              </c:extLst>
            </c:dLbl>
            <c:dLbl>
              <c:idx val="6"/>
              <c:layout>
                <c:manualLayout>
                  <c:x val="-1.5473279975511093E-2"/>
                  <c:y val="-5.52015922874747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SU 181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72-4C5C-A620-0A92739EE686}"/>
                </c:ext>
              </c:extLst>
            </c:dLbl>
            <c:dLbl>
              <c:idx val="7"/>
              <c:layout>
                <c:manualLayout>
                  <c:x val="-0.13539455974823311"/>
                  <c:y val="1.39293883671079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SU 182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72-4C5C-A620-0A92739EE686}"/>
                </c:ext>
              </c:extLst>
            </c:dLbl>
            <c:dLbl>
              <c:idx val="8"/>
              <c:layout>
                <c:manualLayout>
                  <c:x val="3.1534358969348992E-3"/>
                  <c:y val="-3.37266625285537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</a:t>
                    </a:r>
                    <a:r>
                      <a:rPr lang="en-US"/>
                      <a:t>Mold 188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472-4C5C-A620-0A92739EE686}"/>
                </c:ext>
              </c:extLst>
            </c:dLbl>
            <c:dLbl>
              <c:idx val="9"/>
              <c:layout>
                <c:manualLayout>
                  <c:x val="-3.406840775666764E-2"/>
                  <c:y val="6.15854392627696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165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472-4C5C-A620-0A92739EE686}"/>
                </c:ext>
              </c:extLst>
            </c:dLbl>
            <c:dLbl>
              <c:idx val="10"/>
              <c:layout>
                <c:manualLayout>
                  <c:x val="-2.1600392734413497E-3"/>
                  <c:y val="-2.9755324953915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145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472-4C5C-A620-0A92739EE6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4.8317763755211178E-2"/>
                  <c:y val="0.367959041550909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'PG 1'!$D$23:$D$33</c:f>
              <c:numCache>
                <c:formatCode>General</c:formatCode>
                <c:ptCount val="11"/>
                <c:pt idx="0">
                  <c:v>1971</c:v>
                </c:pt>
                <c:pt idx="1">
                  <c:v>1973</c:v>
                </c:pt>
                <c:pt idx="2">
                  <c:v>1976</c:v>
                </c:pt>
                <c:pt idx="3">
                  <c:v>1976</c:v>
                </c:pt>
                <c:pt idx="4">
                  <c:v>1994</c:v>
                </c:pt>
                <c:pt idx="5">
                  <c:v>1996</c:v>
                </c:pt>
                <c:pt idx="6">
                  <c:v>2000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'PG 1'!$E$23:$E$33</c:f>
              <c:numCache>
                <c:formatCode>General</c:formatCode>
                <c:ptCount val="11"/>
                <c:pt idx="0">
                  <c:v>15</c:v>
                </c:pt>
                <c:pt idx="1">
                  <c:v>16.2</c:v>
                </c:pt>
                <c:pt idx="2">
                  <c:v>15.2</c:v>
                </c:pt>
                <c:pt idx="3">
                  <c:v>15.4</c:v>
                </c:pt>
                <c:pt idx="4">
                  <c:v>14.5</c:v>
                </c:pt>
                <c:pt idx="5">
                  <c:v>16.2</c:v>
                </c:pt>
                <c:pt idx="6">
                  <c:v>15.9</c:v>
                </c:pt>
                <c:pt idx="7">
                  <c:v>15.7</c:v>
                </c:pt>
                <c:pt idx="8">
                  <c:v>15.7</c:v>
                </c:pt>
                <c:pt idx="9">
                  <c:v>15.2</c:v>
                </c:pt>
                <c:pt idx="10">
                  <c:v>15.5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472-4C5C-A620-0A92739EE686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'PG 1'!$D$23:$D$33</c:f>
              <c:numCache>
                <c:formatCode>General</c:formatCode>
                <c:ptCount val="11"/>
                <c:pt idx="0">
                  <c:v>1971</c:v>
                </c:pt>
                <c:pt idx="1">
                  <c:v>1973</c:v>
                </c:pt>
                <c:pt idx="2">
                  <c:v>1976</c:v>
                </c:pt>
                <c:pt idx="3">
                  <c:v>1976</c:v>
                </c:pt>
                <c:pt idx="4">
                  <c:v>1994</c:v>
                </c:pt>
                <c:pt idx="5">
                  <c:v>1996</c:v>
                </c:pt>
                <c:pt idx="6">
                  <c:v>2000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'PG 1'!$F$23:$F$33</c:f>
              <c:numCache>
                <c:formatCode>General</c:formatCode>
                <c:ptCount val="11"/>
                <c:pt idx="0">
                  <c:v>15.5</c:v>
                </c:pt>
                <c:pt idx="1">
                  <c:v>15.5</c:v>
                </c:pt>
                <c:pt idx="2">
                  <c:v>15.5</c:v>
                </c:pt>
                <c:pt idx="3">
                  <c:v>15.5</c:v>
                </c:pt>
                <c:pt idx="4">
                  <c:v>15.5</c:v>
                </c:pt>
                <c:pt idx="5">
                  <c:v>15.5</c:v>
                </c:pt>
                <c:pt idx="6">
                  <c:v>15.5</c:v>
                </c:pt>
                <c:pt idx="7">
                  <c:v>15.5</c:v>
                </c:pt>
                <c:pt idx="8">
                  <c:v>15.5</c:v>
                </c:pt>
                <c:pt idx="9">
                  <c:v>15.5</c:v>
                </c:pt>
                <c:pt idx="10">
                  <c:v>15.5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B472-4C5C-A620-0A92739EE6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0602240"/>
        <c:axId val="60489728"/>
      </c:lineChart>
      <c:catAx>
        <c:axId val="60602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Anul omologarii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4758668590543454"/>
              <c:y val="0.93511031786453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89728"/>
        <c:crosses val="autoZero"/>
        <c:auto val="1"/>
        <c:lblAlgn val="ctr"/>
        <c:lblOffset val="100"/>
        <c:noMultiLvlLbl val="1"/>
      </c:catAx>
      <c:valAx>
        <c:axId val="6048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%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0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9D3F9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 frânte la recoltare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o-RO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Turda,</a:t>
            </a:r>
            <a:r>
              <a:rPr lang="ro-RO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2017-2020)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6189991562969811"/>
          <c:y val="2.48815107844370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74253367035152"/>
          <c:y val="0.12349490533107614"/>
          <c:w val="0.853273920668844"/>
          <c:h val="0.71542693571250149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408835937738097E-2"/>
                  <c:y val="-3.69075743302481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HS 105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E3-4543-8B7C-02A6E91AE362}"/>
                </c:ext>
              </c:extLst>
            </c:dLbl>
            <c:dLbl>
              <c:idx val="1"/>
              <c:layout>
                <c:manualLayout>
                  <c:x val="-1.6930907464742722E-2"/>
                  <c:y val="-5.76421666506123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HD 115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E3-4543-8B7C-02A6E91AE362}"/>
                </c:ext>
              </c:extLst>
            </c:dLbl>
            <c:dLbl>
              <c:idx val="2"/>
              <c:layout>
                <c:manualLayout>
                  <c:x val="-3.4597666718193774E-4"/>
                  <c:y val="-2.44668189380297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HS 105 A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E3-4543-8B7C-02A6E91AE362}"/>
                </c:ext>
              </c:extLst>
            </c:dLbl>
            <c:dLbl>
              <c:idx val="3"/>
              <c:layout>
                <c:manualLayout>
                  <c:x val="-0.134594713836556"/>
                  <c:y val="-2.031990047395689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E3-4543-8B7C-02A6E91AE362}"/>
                </c:ext>
              </c:extLst>
            </c:dLbl>
            <c:dLbl>
              <c:idx val="4"/>
              <c:layout>
                <c:manualLayout>
                  <c:x val="-0.12215155483430157"/>
                  <c:y val="2.665129803445860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Doina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E3-4543-8B7C-02A6E91AE362}"/>
                </c:ext>
              </c:extLst>
            </c:dLbl>
            <c:dLbl>
              <c:idx val="5"/>
              <c:layout>
                <c:manualLayout>
                  <c:x val="-0.19512752422034008"/>
                  <c:y val="6.086827329825342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200 Plus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E3-4543-8B7C-02A6E91AE362}"/>
                </c:ext>
              </c:extLst>
            </c:dLbl>
            <c:dLbl>
              <c:idx val="6"/>
              <c:layout>
                <c:manualLayout>
                  <c:x val="-0.10805272930744504"/>
                  <c:y val="8.49928898307436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SU 181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E3-4543-8B7C-02A6E91AE362}"/>
                </c:ext>
              </c:extLst>
            </c:dLbl>
            <c:dLbl>
              <c:idx val="7"/>
              <c:layout>
                <c:manualLayout>
                  <c:x val="-4.0632125109963273E-2"/>
                  <c:y val="6.57084128567535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SU 182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E3-4543-8B7C-02A6E91AE362}"/>
                </c:ext>
              </c:extLst>
            </c:dLbl>
            <c:dLbl>
              <c:idx val="8"/>
              <c:layout>
                <c:manualLayout>
                  <c:x val="-0.10588071975614469"/>
                  <c:y val="-3.24820278506680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Mold 188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E3-4543-8B7C-02A6E91AE362}"/>
                </c:ext>
              </c:extLst>
            </c:dLbl>
            <c:dLbl>
              <c:idx val="9"/>
              <c:layout>
                <c:manualLayout>
                  <c:x val="5.5978424699213933E-4"/>
                  <c:y val="-2.728476431952102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165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EE3-4543-8B7C-02A6E91AE362}"/>
                </c:ext>
              </c:extLst>
            </c:dLbl>
            <c:dLbl>
              <c:idx val="10"/>
              <c:layout>
                <c:manualLayout>
                  <c:x val="-1.2356151634104183E-2"/>
                  <c:y val="4.188387648713541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145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EE3-4543-8B7C-02A6E91AE3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61704413900619082"/>
                  <c:y val="5.492077596898451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'PG 1'!$D$42:$D$52</c:f>
              <c:numCache>
                <c:formatCode>General</c:formatCode>
                <c:ptCount val="11"/>
                <c:pt idx="0">
                  <c:v>1971</c:v>
                </c:pt>
                <c:pt idx="1">
                  <c:v>1973</c:v>
                </c:pt>
                <c:pt idx="2">
                  <c:v>1976</c:v>
                </c:pt>
                <c:pt idx="3">
                  <c:v>1976</c:v>
                </c:pt>
                <c:pt idx="4">
                  <c:v>1994</c:v>
                </c:pt>
                <c:pt idx="5">
                  <c:v>1996</c:v>
                </c:pt>
                <c:pt idx="6">
                  <c:v>2000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'PG 1'!$E$42:$E$52</c:f>
              <c:numCache>
                <c:formatCode>General</c:formatCode>
                <c:ptCount val="11"/>
                <c:pt idx="0">
                  <c:v>35.1</c:v>
                </c:pt>
                <c:pt idx="1">
                  <c:v>29.5</c:v>
                </c:pt>
                <c:pt idx="2">
                  <c:v>26.7</c:v>
                </c:pt>
                <c:pt idx="3">
                  <c:v>19.8</c:v>
                </c:pt>
                <c:pt idx="4">
                  <c:v>15.1</c:v>
                </c:pt>
                <c:pt idx="5">
                  <c:v>10.8</c:v>
                </c:pt>
                <c:pt idx="6">
                  <c:v>11.3</c:v>
                </c:pt>
                <c:pt idx="7">
                  <c:v>12.4</c:v>
                </c:pt>
                <c:pt idx="8">
                  <c:v>14.6</c:v>
                </c:pt>
                <c:pt idx="9">
                  <c:v>14.9</c:v>
                </c:pt>
                <c:pt idx="10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7EE3-4543-8B7C-02A6E91AE362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'PG 1'!$D$42:$D$52</c:f>
              <c:numCache>
                <c:formatCode>General</c:formatCode>
                <c:ptCount val="11"/>
                <c:pt idx="0">
                  <c:v>1971</c:v>
                </c:pt>
                <c:pt idx="1">
                  <c:v>1973</c:v>
                </c:pt>
                <c:pt idx="2">
                  <c:v>1976</c:v>
                </c:pt>
                <c:pt idx="3">
                  <c:v>1976</c:v>
                </c:pt>
                <c:pt idx="4">
                  <c:v>1994</c:v>
                </c:pt>
                <c:pt idx="5">
                  <c:v>1996</c:v>
                </c:pt>
                <c:pt idx="6">
                  <c:v>2000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2004</c:v>
                </c:pt>
              </c:numCache>
            </c:numRef>
          </c:cat>
          <c:val>
            <c:numRef>
              <c:f>'PG 1'!$F$42:$F$52</c:f>
              <c:numCache>
                <c:formatCode>General</c:formatCode>
                <c:ptCount val="11"/>
                <c:pt idx="0">
                  <c:v>18.100000000000001</c:v>
                </c:pt>
                <c:pt idx="1">
                  <c:v>18.100000000000001</c:v>
                </c:pt>
                <c:pt idx="2">
                  <c:v>18.100000000000001</c:v>
                </c:pt>
                <c:pt idx="3">
                  <c:v>18.100000000000001</c:v>
                </c:pt>
                <c:pt idx="4">
                  <c:v>18.100000000000001</c:v>
                </c:pt>
                <c:pt idx="5">
                  <c:v>18.100000000000001</c:v>
                </c:pt>
                <c:pt idx="6">
                  <c:v>18.100000000000001</c:v>
                </c:pt>
                <c:pt idx="7">
                  <c:v>18.100000000000001</c:v>
                </c:pt>
                <c:pt idx="8">
                  <c:v>18.100000000000001</c:v>
                </c:pt>
                <c:pt idx="9">
                  <c:v>18.100000000000001</c:v>
                </c:pt>
                <c:pt idx="10">
                  <c:v>18.100000000000001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7EE3-4543-8B7C-02A6E91AE3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0544512"/>
        <c:axId val="60546432"/>
      </c:lineChart>
      <c:catAx>
        <c:axId val="60544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Anul omologării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3498536270782262"/>
              <c:y val="0.928568513133813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6432"/>
        <c:crosses val="autoZero"/>
        <c:auto val="1"/>
        <c:lblAlgn val="ctr"/>
        <c:lblOffset val="100"/>
        <c:noMultiLvlLbl val="0"/>
      </c:catAx>
      <c:valAx>
        <c:axId val="6054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%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5148756544698969E-2"/>
              <c:y val="0.453942266405225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solidFill>
        <a:schemeClr val="accent2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Producția de boabe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20764935839291"/>
          <c:y val="0.1487835141606399"/>
          <c:w val="0.81588628173159106"/>
          <c:h val="0.6981297816786126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9039314424344983E-2"/>
                  <c:y val="3.442580511250791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HD 211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22-4A00-8658-1EEA9C4DF54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215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22-4A00-8658-1EEA9C4DF54F}"/>
                </c:ext>
              </c:extLst>
            </c:dLbl>
            <c:dLbl>
              <c:idx val="2"/>
              <c:layout>
                <c:manualLayout>
                  <c:x val="-0.1189787809899757"/>
                  <c:y val="2.35630515841087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228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22-4A00-8658-1EEA9C4DF54F}"/>
                </c:ext>
              </c:extLst>
            </c:dLbl>
            <c:dLbl>
              <c:idx val="3"/>
              <c:layout>
                <c:manualLayout>
                  <c:x val="-9.4069500371542353E-3"/>
                  <c:y val="2.35630515841087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22-4A00-8658-1EEA9C4DF54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Turda 213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22-4A00-8658-1EEA9C4DF54F}"/>
                </c:ext>
              </c:extLst>
            </c:dLbl>
            <c:dLbl>
              <c:idx val="5"/>
              <c:layout>
                <c:manualLayout>
                  <c:x val="-5.1370629976532814E-2"/>
                  <c:y val="3.0804887269708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199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22-4A00-8658-1EEA9C4DF54F}"/>
                </c:ext>
              </c:extLst>
            </c:dLbl>
            <c:dLbl>
              <c:idx val="6"/>
              <c:layout>
                <c:manualLayout>
                  <c:x val="-3.2175165482404157E-2"/>
                  <c:y val="-1.48824002737674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160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22-4A00-8658-1EEA9C4DF54F}"/>
                </c:ext>
              </c:extLst>
            </c:dLbl>
            <c:dLbl>
              <c:idx val="7"/>
              <c:layout>
                <c:manualLayout>
                  <c:x val="-4.7443189327788134E-3"/>
                  <c:y val="-1.26461268438883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Elan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22-4A00-8658-1EEA9C4DF54F}"/>
                </c:ext>
              </c:extLst>
            </c:dLbl>
            <c:dLbl>
              <c:idx val="8"/>
              <c:layout>
                <c:manualLayout>
                  <c:x val="-0.14653183844018244"/>
                  <c:y val="-5.971797029870885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Super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822-4A00-8658-1EEA9C4DF54F}"/>
                </c:ext>
              </c:extLst>
            </c:dLbl>
            <c:dLbl>
              <c:idx val="9"/>
              <c:layout>
                <c:manualLayout>
                  <c:x val="-4.9602925821215553E-2"/>
                  <c:y val="9.08324932251830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SU-210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22-4A00-8658-1EEA9C4DF54F}"/>
                </c:ext>
              </c:extLst>
            </c:dLbl>
            <c:dLbl>
              <c:idx val="10"/>
              <c:layout>
                <c:manualLayout>
                  <c:x val="3.4888045454411896E-2"/>
                  <c:y val="1.837544527310562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165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822-4A00-8658-1EEA9C4DF54F}"/>
                </c:ext>
              </c:extLst>
            </c:dLbl>
            <c:dLbl>
              <c:idx val="11"/>
              <c:layout>
                <c:manualLayout>
                  <c:x val="-0.10467606829322756"/>
                  <c:y val="1.83754452731059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248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22-4A00-8658-1EEA9C4DF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52150553461546989"/>
                  <c:y val="-0.2646781537968264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cat>
            <c:numRef>
              <c:f>'PG 2'!$E$4:$E$15</c:f>
              <c:numCache>
                <c:formatCode>General</c:formatCode>
                <c:ptCount val="12"/>
                <c:pt idx="0">
                  <c:v>1975</c:v>
                </c:pt>
                <c:pt idx="1">
                  <c:v>1976</c:v>
                </c:pt>
                <c:pt idx="2">
                  <c:v>1979</c:v>
                </c:pt>
                <c:pt idx="3">
                  <c:v>1979</c:v>
                </c:pt>
                <c:pt idx="4">
                  <c:v>1984</c:v>
                </c:pt>
                <c:pt idx="5">
                  <c:v>1984</c:v>
                </c:pt>
                <c:pt idx="6">
                  <c:v>1990</c:v>
                </c:pt>
                <c:pt idx="7">
                  <c:v>1992</c:v>
                </c:pt>
                <c:pt idx="8">
                  <c:v>1996</c:v>
                </c:pt>
                <c:pt idx="9">
                  <c:v>2000</c:v>
                </c:pt>
                <c:pt idx="10">
                  <c:v>2002</c:v>
                </c:pt>
                <c:pt idx="11">
                  <c:v>2012</c:v>
                </c:pt>
              </c:numCache>
            </c:numRef>
          </c:cat>
          <c:val>
            <c:numRef>
              <c:f>'PG 2'!$F$4:$F$15</c:f>
              <c:numCache>
                <c:formatCode>General</c:formatCode>
                <c:ptCount val="12"/>
                <c:pt idx="0">
                  <c:v>8463.4</c:v>
                </c:pt>
                <c:pt idx="1">
                  <c:v>8915</c:v>
                </c:pt>
                <c:pt idx="2">
                  <c:v>8038.7</c:v>
                </c:pt>
                <c:pt idx="3">
                  <c:v>7646.2</c:v>
                </c:pt>
                <c:pt idx="4">
                  <c:v>8825.7999999999811</c:v>
                </c:pt>
                <c:pt idx="5">
                  <c:v>8184.7</c:v>
                </c:pt>
                <c:pt idx="6">
                  <c:v>8447</c:v>
                </c:pt>
                <c:pt idx="7">
                  <c:v>7580.2</c:v>
                </c:pt>
                <c:pt idx="8">
                  <c:v>8840.2000000000007</c:v>
                </c:pt>
                <c:pt idx="9">
                  <c:v>8906.5</c:v>
                </c:pt>
                <c:pt idx="10">
                  <c:v>8970.4</c:v>
                </c:pt>
                <c:pt idx="11">
                  <c:v>10649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2822-4A00-8658-1EEA9C4DF54F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'PG 2'!$E$4:$E$15</c:f>
              <c:numCache>
                <c:formatCode>General</c:formatCode>
                <c:ptCount val="12"/>
                <c:pt idx="0">
                  <c:v>1975</c:v>
                </c:pt>
                <c:pt idx="1">
                  <c:v>1976</c:v>
                </c:pt>
                <c:pt idx="2">
                  <c:v>1979</c:v>
                </c:pt>
                <c:pt idx="3">
                  <c:v>1979</c:v>
                </c:pt>
                <c:pt idx="4">
                  <c:v>1984</c:v>
                </c:pt>
                <c:pt idx="5">
                  <c:v>1984</c:v>
                </c:pt>
                <c:pt idx="6">
                  <c:v>1990</c:v>
                </c:pt>
                <c:pt idx="7">
                  <c:v>1992</c:v>
                </c:pt>
                <c:pt idx="8">
                  <c:v>1996</c:v>
                </c:pt>
                <c:pt idx="9">
                  <c:v>2000</c:v>
                </c:pt>
                <c:pt idx="10">
                  <c:v>2002</c:v>
                </c:pt>
                <c:pt idx="11">
                  <c:v>2012</c:v>
                </c:pt>
              </c:numCache>
            </c:numRef>
          </c:cat>
          <c:val>
            <c:numRef>
              <c:f>'PG 2'!$G$4:$G$15</c:f>
              <c:numCache>
                <c:formatCode>General</c:formatCode>
                <c:ptCount val="12"/>
                <c:pt idx="0">
                  <c:v>8655.2000000000007</c:v>
                </c:pt>
                <c:pt idx="1">
                  <c:v>8655.2000000000007</c:v>
                </c:pt>
                <c:pt idx="2">
                  <c:v>8655.2000000000007</c:v>
                </c:pt>
                <c:pt idx="3">
                  <c:v>8655.2000000000007</c:v>
                </c:pt>
                <c:pt idx="4">
                  <c:v>8655.2000000000007</c:v>
                </c:pt>
                <c:pt idx="5">
                  <c:v>8655.2000000000007</c:v>
                </c:pt>
                <c:pt idx="6">
                  <c:v>8655.2000000000007</c:v>
                </c:pt>
                <c:pt idx="7">
                  <c:v>8655.2000000000007</c:v>
                </c:pt>
                <c:pt idx="8">
                  <c:v>8655.2000000000007</c:v>
                </c:pt>
                <c:pt idx="9">
                  <c:v>8655.2000000000007</c:v>
                </c:pt>
                <c:pt idx="10">
                  <c:v>8655.2000000000007</c:v>
                </c:pt>
                <c:pt idx="11">
                  <c:v>8655.2000000000007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822-4A00-8658-1EEA9C4DF5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5550592"/>
        <c:axId val="65589632"/>
      </c:lineChart>
      <c:catAx>
        <c:axId val="65550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Anul omologării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6607288167440419"/>
              <c:y val="0.918166375326407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89632"/>
        <c:crosses val="autoZero"/>
        <c:auto val="1"/>
        <c:lblAlgn val="ctr"/>
        <c:lblOffset val="100"/>
        <c:noMultiLvlLbl val="1"/>
      </c:catAx>
      <c:valAx>
        <c:axId val="65589632"/>
        <c:scaling>
          <c:orientation val="minMax"/>
          <c:min val="7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Kg/ha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3313155521877005E-3"/>
              <c:y val="0.39618201299082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5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Umiditatea boabelor la recoltare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2017-2020)</a:t>
            </a:r>
          </a:p>
        </c:rich>
      </c:tx>
      <c:layout>
        <c:manualLayout>
          <c:xMode val="edge"/>
          <c:yMode val="edge"/>
          <c:x val="0.18631192658167389"/>
          <c:y val="2.3492198555322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22664192998559"/>
          <c:y val="0.14522094073615074"/>
          <c:w val="0.85001170789537894"/>
          <c:h val="0.6500898684498565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390992072150807E-2"/>
                  <c:y val="3.26140774379322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HD 211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57-407B-8EC1-5A4268806B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215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57-407B-8EC1-5A4268806BF1}"/>
                </c:ext>
              </c:extLst>
            </c:dLbl>
            <c:dLbl>
              <c:idx val="2"/>
              <c:layout>
                <c:manualLayout>
                  <c:x val="-7.4165014188659228E-2"/>
                  <c:y val="5.39895117507237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228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57-407B-8EC1-5A4268806BF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Turda 100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57-407B-8EC1-5A4268806BF1}"/>
                </c:ext>
              </c:extLst>
            </c:dLbl>
            <c:dLbl>
              <c:idx val="4"/>
              <c:layout>
                <c:manualLayout>
                  <c:x val="-5.6815059464646323E-2"/>
                  <c:y val="4.721716102021512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213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57-407B-8EC1-5A4268806BF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Turda 199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57-407B-8EC1-5A4268806BF1}"/>
                </c:ext>
              </c:extLst>
            </c:dLbl>
            <c:dLbl>
              <c:idx val="6"/>
              <c:layout>
                <c:manualLayout>
                  <c:x val="-8.1146810677140163E-2"/>
                  <c:y val="4.18734565903014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160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57-407B-8EC1-5A4268806BF1}"/>
                </c:ext>
              </c:extLst>
            </c:dLbl>
            <c:dLbl>
              <c:idx val="7"/>
              <c:layout>
                <c:manualLayout>
                  <c:x val="9.0633847443666645E-3"/>
                  <c:y val="6.264894577988169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Elan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57-407B-8EC1-5A4268806BF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Turda Super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157-407B-8EC1-5A4268806BF1}"/>
                </c:ext>
              </c:extLst>
            </c:dLbl>
            <c:dLbl>
              <c:idx val="9"/>
              <c:layout>
                <c:manualLayout>
                  <c:x val="-0.16214482806541783"/>
                  <c:y val="-1.82987887027805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Turda</a:t>
                    </a:r>
                    <a:r>
                      <a: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SU-210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464979920617601"/>
                      <c:h val="6.40313475951325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982-4D53-BDC7-621F6ABD98CE}"/>
                </c:ext>
              </c:extLst>
            </c:dLbl>
            <c:dLbl>
              <c:idx val="10"/>
              <c:layout>
                <c:manualLayout>
                  <c:x val="7.0137795275590584E-3"/>
                  <c:y val="3.47568533100029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Turda 165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157-407B-8EC1-5A4268806BF1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Turda</a:t>
                    </a:r>
                    <a:r>
                      <a:rPr lang="en-US" baseline="0"/>
                      <a:t> 248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157-407B-8EC1-5A4268806B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5.1273696528578702E-2"/>
                  <c:y val="-0.3877812820821118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cat>
            <c:numRef>
              <c:f>'PG 2'!$E$25:$E$36</c:f>
              <c:numCache>
                <c:formatCode>General</c:formatCode>
                <c:ptCount val="12"/>
                <c:pt idx="0">
                  <c:v>1975</c:v>
                </c:pt>
                <c:pt idx="1">
                  <c:v>1976</c:v>
                </c:pt>
                <c:pt idx="2">
                  <c:v>1979</c:v>
                </c:pt>
                <c:pt idx="3">
                  <c:v>1979</c:v>
                </c:pt>
                <c:pt idx="4">
                  <c:v>1984</c:v>
                </c:pt>
                <c:pt idx="5">
                  <c:v>1984</c:v>
                </c:pt>
                <c:pt idx="6">
                  <c:v>1990</c:v>
                </c:pt>
                <c:pt idx="7">
                  <c:v>1992</c:v>
                </c:pt>
                <c:pt idx="8">
                  <c:v>1996</c:v>
                </c:pt>
                <c:pt idx="9">
                  <c:v>2000</c:v>
                </c:pt>
                <c:pt idx="10">
                  <c:v>2002</c:v>
                </c:pt>
                <c:pt idx="11">
                  <c:v>2012</c:v>
                </c:pt>
              </c:numCache>
            </c:numRef>
          </c:cat>
          <c:val>
            <c:numRef>
              <c:f>'PG 2'!$F$25:$F$36</c:f>
              <c:numCache>
                <c:formatCode>General</c:formatCode>
                <c:ptCount val="12"/>
                <c:pt idx="0">
                  <c:v>16.399999999999999</c:v>
                </c:pt>
                <c:pt idx="1">
                  <c:v>18.3</c:v>
                </c:pt>
                <c:pt idx="2">
                  <c:v>16.100000000000001</c:v>
                </c:pt>
                <c:pt idx="3">
                  <c:v>17.3</c:v>
                </c:pt>
                <c:pt idx="4">
                  <c:v>16.2</c:v>
                </c:pt>
                <c:pt idx="5">
                  <c:v>19.399999999999999</c:v>
                </c:pt>
                <c:pt idx="6">
                  <c:v>15.9</c:v>
                </c:pt>
                <c:pt idx="7">
                  <c:v>15.7</c:v>
                </c:pt>
                <c:pt idx="8">
                  <c:v>18.100000000000001</c:v>
                </c:pt>
                <c:pt idx="9">
                  <c:v>16.3</c:v>
                </c:pt>
                <c:pt idx="10">
                  <c:v>15.6</c:v>
                </c:pt>
                <c:pt idx="11">
                  <c:v>17.3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157-407B-8EC1-5A4268806BF1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'PG 2'!$E$25:$E$36</c:f>
              <c:numCache>
                <c:formatCode>General</c:formatCode>
                <c:ptCount val="12"/>
                <c:pt idx="0">
                  <c:v>1975</c:v>
                </c:pt>
                <c:pt idx="1">
                  <c:v>1976</c:v>
                </c:pt>
                <c:pt idx="2">
                  <c:v>1979</c:v>
                </c:pt>
                <c:pt idx="3">
                  <c:v>1979</c:v>
                </c:pt>
                <c:pt idx="4">
                  <c:v>1984</c:v>
                </c:pt>
                <c:pt idx="5">
                  <c:v>1984</c:v>
                </c:pt>
                <c:pt idx="6">
                  <c:v>1990</c:v>
                </c:pt>
                <c:pt idx="7">
                  <c:v>1992</c:v>
                </c:pt>
                <c:pt idx="8">
                  <c:v>1996</c:v>
                </c:pt>
                <c:pt idx="9">
                  <c:v>2000</c:v>
                </c:pt>
                <c:pt idx="10">
                  <c:v>2002</c:v>
                </c:pt>
                <c:pt idx="11">
                  <c:v>2012</c:v>
                </c:pt>
              </c:numCache>
            </c:numRef>
          </c:cat>
          <c:val>
            <c:numRef>
              <c:f>'PG 2'!$G$25:$G$36</c:f>
              <c:numCache>
                <c:formatCode>General</c:formatCode>
                <c:ptCount val="12"/>
                <c:pt idx="0">
                  <c:v>16.899999999999999</c:v>
                </c:pt>
                <c:pt idx="1">
                  <c:v>16.899999999999999</c:v>
                </c:pt>
                <c:pt idx="2">
                  <c:v>16.899999999999999</c:v>
                </c:pt>
                <c:pt idx="3">
                  <c:v>16.899999999999999</c:v>
                </c:pt>
                <c:pt idx="4">
                  <c:v>16.899999999999999</c:v>
                </c:pt>
                <c:pt idx="5">
                  <c:v>16.899999999999999</c:v>
                </c:pt>
                <c:pt idx="6">
                  <c:v>16.899999999999999</c:v>
                </c:pt>
                <c:pt idx="7">
                  <c:v>16.899999999999999</c:v>
                </c:pt>
                <c:pt idx="8">
                  <c:v>16.899999999999999</c:v>
                </c:pt>
                <c:pt idx="9">
                  <c:v>16.899999999999999</c:v>
                </c:pt>
                <c:pt idx="10">
                  <c:v>16.899999999999999</c:v>
                </c:pt>
                <c:pt idx="11">
                  <c:v>16.899999999999999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6157-407B-8EC1-5A4268806B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4395520"/>
        <c:axId val="64434560"/>
      </c:lineChart>
      <c:catAx>
        <c:axId val="64395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RO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Anul omologării</a:t>
                </a:r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50281789974335656"/>
              <c:y val="0.905211445201826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34560"/>
        <c:crosses val="autoZero"/>
        <c:auto val="1"/>
        <c:lblAlgn val="ctr"/>
        <c:lblOffset val="100"/>
        <c:noMultiLvlLbl val="1"/>
      </c:catAx>
      <c:valAx>
        <c:axId val="64434560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%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5320757094022471E-2"/>
              <c:y val="0.422113496298899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9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9D3F9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0.54479</cdr:x>
      <cdr:y>0.15451</cdr:y>
    </cdr:from>
    <cdr:to>
      <cdr:x>0.54688</cdr:x>
      <cdr:y>0.85243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1579C89-DA36-4A90-A99B-38525198D061}"/>
            </a:ext>
          </a:extLst>
        </cdr:cNvPr>
        <cdr:cNvCxnSpPr/>
      </cdr:nvCxnSpPr>
      <cdr:spPr>
        <a:xfrm xmlns:a="http://schemas.openxmlformats.org/drawingml/2006/main">
          <a:off x="2490788" y="423863"/>
          <a:ext cx="9525" cy="19145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0.35611</cdr:x>
      <cdr:y>0.40397</cdr:y>
    </cdr:from>
    <cdr:to>
      <cdr:x>0.55091</cdr:x>
      <cdr:y>0.50821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AF6C5CC2-6B3F-4ED2-8429-5006A43843CC}"/>
            </a:ext>
          </a:extLst>
        </cdr:cNvPr>
        <cdr:cNvSpPr txBox="1"/>
      </cdr:nvSpPr>
      <cdr:spPr>
        <a:xfrm xmlns:a="http://schemas.openxmlformats.org/drawingml/2006/main">
          <a:off x="1632517" y="1087551"/>
          <a:ext cx="892969" cy="280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0.41288</cdr:x>
      <cdr:y>0.4096</cdr:y>
    </cdr:from>
    <cdr:to>
      <cdr:x>0.58712</cdr:x>
      <cdr:y>0.47978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FAC30A3C-1017-41F0-8DC8-67950175C109}"/>
            </a:ext>
          </a:extLst>
        </cdr:cNvPr>
        <cdr:cNvSpPr txBox="1"/>
      </cdr:nvSpPr>
      <cdr:spPr>
        <a:xfrm xmlns:a="http://schemas.openxmlformats.org/drawingml/2006/main">
          <a:off x="2290764" y="1219200"/>
          <a:ext cx="966762" cy="208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</a:t>
          </a:r>
          <a:r>
            <a:rPr lang="ro-RO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200 Plus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0.29639</cdr:x>
      <cdr:y>0.68676</cdr:y>
    </cdr:from>
    <cdr:to>
      <cdr:x>0.52396</cdr:x>
      <cdr:y>0.79261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E636D656-17EB-4A8D-BD11-486B9D0240DE}"/>
            </a:ext>
          </a:extLst>
        </cdr:cNvPr>
        <cdr:cNvSpPr txBox="1"/>
      </cdr:nvSpPr>
      <cdr:spPr>
        <a:xfrm xmlns:a="http://schemas.openxmlformats.org/drawingml/2006/main">
          <a:off x="1644383" y="2043953"/>
          <a:ext cx="1262545" cy="315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 SU 181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0.5794</cdr:x>
      <cdr:y>0.4288</cdr:y>
    </cdr:from>
    <cdr:to>
      <cdr:x>0.80291</cdr:x>
      <cdr:y>0.50821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33064C1-D17C-49D1-A85F-ED0320156DBD}"/>
            </a:ext>
          </a:extLst>
        </cdr:cNvPr>
        <cdr:cNvSpPr txBox="1"/>
      </cdr:nvSpPr>
      <cdr:spPr>
        <a:xfrm xmlns:a="http://schemas.openxmlformats.org/drawingml/2006/main">
          <a:off x="3214508" y="1251404"/>
          <a:ext cx="1240018" cy="231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</a:t>
          </a:r>
          <a:r>
            <a:rPr lang="ro-RO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 Mold 188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0.40304</cdr:x>
      <cdr:y>0.3183</cdr:y>
    </cdr:from>
    <cdr:to>
      <cdr:x>0.53184</cdr:x>
      <cdr:y>0.41518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EC5E08DE-28E1-4C9A-A040-3397573B16D7}"/>
            </a:ext>
          </a:extLst>
        </cdr:cNvPr>
        <cdr:cNvSpPr txBox="1"/>
      </cdr:nvSpPr>
      <cdr:spPr>
        <a:xfrm xmlns:a="http://schemas.openxmlformats.org/drawingml/2006/main">
          <a:off x="2236054" y="947353"/>
          <a:ext cx="714615" cy="2883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HS 105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0.01288</cdr:x>
      <cdr:y>0.2144</cdr:y>
    </cdr:from>
    <cdr:to>
      <cdr:x>0.3133</cdr:x>
      <cdr:y>0.7264</cdr:y>
    </cdr:to>
    <cdr:sp macro="" textlink="">
      <cdr:nvSpPr>
        <cdr:cNvPr id="23" name="TextBox 22">
          <a:extLst xmlns:a="http://schemas.openxmlformats.org/drawingml/2006/main">
            <a:ext uri="{FF2B5EF4-FFF2-40B4-BE49-F238E27FC236}">
              <a16:creationId xmlns:a16="http://schemas.microsoft.com/office/drawing/2014/main" id="{796084DA-51A3-49E1-A8BB-C17D96C24324}"/>
            </a:ext>
          </a:extLst>
        </cdr:cNvPr>
        <cdr:cNvSpPr txBox="1"/>
      </cdr:nvSpPr>
      <cdr:spPr>
        <a:xfrm xmlns:a="http://schemas.openxmlformats.org/drawingml/2006/main">
          <a:off x="71439" y="638175"/>
          <a:ext cx="1666875" cy="152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0.22565</cdr:y>
    </cdr:from>
    <cdr:to>
      <cdr:x>0.06266</cdr:x>
      <cdr:y>0.71205</cdr:y>
    </cdr:to>
    <cdr:sp macro="" textlink="">
      <cdr:nvSpPr>
        <cdr:cNvPr id="24" name="TextBox 23">
          <a:extLst xmlns:a="http://schemas.openxmlformats.org/drawingml/2006/main">
            <a:ext uri="{FF2B5EF4-FFF2-40B4-BE49-F238E27FC236}">
              <a16:creationId xmlns:a16="http://schemas.microsoft.com/office/drawing/2014/main" id="{85C1F589-8021-4834-9048-88D1826F498C}"/>
            </a:ext>
          </a:extLst>
        </cdr:cNvPr>
        <cdr:cNvSpPr txBox="1"/>
      </cdr:nvSpPr>
      <cdr:spPr>
        <a:xfrm xmlns:a="http://schemas.openxmlformats.org/drawingml/2006/main">
          <a:off x="0" y="671589"/>
          <a:ext cx="347638" cy="14476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Coeficient regresie (b)</a:t>
          </a:r>
        </a:p>
        <a:p xmlns:a="http://schemas.openxmlformats.org/drawingml/2006/main">
          <a:endParaRPr lang="ro-RO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0.20515</cdr:x>
      <cdr:y>0.43116</cdr:y>
    </cdr:from>
    <cdr:to>
      <cdr:x>0.30644</cdr:x>
      <cdr:y>0.5888</cdr:y>
    </cdr:to>
    <cdr:sp macro="" textlink="">
      <cdr:nvSpPr>
        <cdr:cNvPr id="25" name="TextBox 24">
          <a:extLst xmlns:a="http://schemas.openxmlformats.org/drawingml/2006/main">
            <a:ext uri="{FF2B5EF4-FFF2-40B4-BE49-F238E27FC236}">
              <a16:creationId xmlns:a16="http://schemas.microsoft.com/office/drawing/2014/main" id="{16CB9C02-A408-478D-AAC4-15C9B5DF0E14}"/>
            </a:ext>
          </a:extLst>
        </cdr:cNvPr>
        <cdr:cNvSpPr txBox="1"/>
      </cdr:nvSpPr>
      <cdr:spPr>
        <a:xfrm xmlns:a="http://schemas.openxmlformats.org/drawingml/2006/main">
          <a:off x="1138171" y="1283234"/>
          <a:ext cx="561957" cy="469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100">
              <a:latin typeface="Times New Roman" panose="02020603050405020304" pitchFamily="18" charset="0"/>
              <a:cs typeface="Times New Roman" panose="02020603050405020304" pitchFamily="18" charset="0"/>
            </a:rPr>
            <a:t>HD 115</a:t>
          </a:r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0.28927</cdr:x>
      <cdr:y>0.1792</cdr:y>
    </cdr:from>
    <cdr:to>
      <cdr:x>0.41974</cdr:x>
      <cdr:y>0.2528</cdr:y>
    </cdr:to>
    <cdr:sp macro="" textlink="">
      <cdr:nvSpPr>
        <cdr:cNvPr id="26" name="TextBox 25">
          <a:extLst xmlns:a="http://schemas.openxmlformats.org/drawingml/2006/main">
            <a:ext uri="{FF2B5EF4-FFF2-40B4-BE49-F238E27FC236}">
              <a16:creationId xmlns:a16="http://schemas.microsoft.com/office/drawing/2014/main" id="{8212E97B-8A59-4B6F-B1A4-5FF68E15091A}"/>
            </a:ext>
          </a:extLst>
        </cdr:cNvPr>
        <cdr:cNvSpPr txBox="1"/>
      </cdr:nvSpPr>
      <cdr:spPr>
        <a:xfrm xmlns:a="http://schemas.openxmlformats.org/drawingml/2006/main">
          <a:off x="1604965" y="533400"/>
          <a:ext cx="72390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100">
              <a:latin typeface="Times New Roman" panose="02020603050405020304" pitchFamily="18" charset="0"/>
              <a:cs typeface="Times New Roman" panose="02020603050405020304" pitchFamily="18" charset="0"/>
            </a:rPr>
            <a:t>HS 105 A</a:t>
          </a:r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0.74249</cdr:x>
      <cdr:y>0.28916</cdr:y>
    </cdr:from>
    <cdr:to>
      <cdr:x>0.92796</cdr:x>
      <cdr:y>0.368</cdr:y>
    </cdr:to>
    <cdr:sp macro="" textlink="">
      <cdr:nvSpPr>
        <cdr:cNvPr id="27" name="TextBox 26">
          <a:extLst xmlns:a="http://schemas.openxmlformats.org/drawingml/2006/main">
            <a:ext uri="{FF2B5EF4-FFF2-40B4-BE49-F238E27FC236}">
              <a16:creationId xmlns:a16="http://schemas.microsoft.com/office/drawing/2014/main" id="{75019208-5221-4577-92C4-CC8DD86971FB}"/>
            </a:ext>
          </a:extLst>
        </cdr:cNvPr>
        <cdr:cNvSpPr txBox="1"/>
      </cdr:nvSpPr>
      <cdr:spPr>
        <a:xfrm xmlns:a="http://schemas.openxmlformats.org/drawingml/2006/main">
          <a:off x="4119331" y="860612"/>
          <a:ext cx="1028972" cy="2346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 SU 182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0.80331</cdr:x>
      <cdr:y>0.23752</cdr:y>
    </cdr:from>
    <cdr:to>
      <cdr:x>0.95427</cdr:x>
      <cdr:y>0.3104</cdr:y>
    </cdr:to>
    <cdr:sp macro="" textlink="">
      <cdr:nvSpPr>
        <cdr:cNvPr id="28" name="TextBox 27">
          <a:extLst xmlns:a="http://schemas.openxmlformats.org/drawingml/2006/main">
            <a:ext uri="{FF2B5EF4-FFF2-40B4-BE49-F238E27FC236}">
              <a16:creationId xmlns:a16="http://schemas.microsoft.com/office/drawing/2014/main" id="{73DBBF9B-9B8F-433C-B328-D9EBB7CE6097}"/>
            </a:ext>
          </a:extLst>
        </cdr:cNvPr>
        <cdr:cNvSpPr txBox="1"/>
      </cdr:nvSpPr>
      <cdr:spPr>
        <a:xfrm xmlns:a="http://schemas.openxmlformats.org/drawingml/2006/main">
          <a:off x="4456739" y="706931"/>
          <a:ext cx="837560" cy="216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</a:t>
          </a:r>
          <a:r>
            <a:rPr lang="ro-RO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145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0.12324</cdr:x>
      <cdr:y>0.41241</cdr:y>
    </cdr:from>
    <cdr:to>
      <cdr:x>0.93841</cdr:x>
      <cdr:y>0.41518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1ABB6453-853D-41CE-B08F-E1A8B8A06BC3}"/>
            </a:ext>
          </a:extLst>
        </cdr:cNvPr>
        <cdr:cNvCxnSpPr/>
      </cdr:nvCxnSpPr>
      <cdr:spPr>
        <a:xfrm xmlns:a="http://schemas.openxmlformats.org/drawingml/2006/main" flipV="1">
          <a:off x="683741" y="1227438"/>
          <a:ext cx="4522573" cy="823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0.5898</cdr:x>
      <cdr:y>0.28717</cdr:y>
    </cdr:from>
    <cdr:to>
      <cdr:x>0.76827</cdr:x>
      <cdr:y>0.37297</cdr:y>
    </cdr:to>
    <cdr:sp macro="" textlink="">
      <cdr:nvSpPr>
        <cdr:cNvPr id="5" name="Text Box 4"/>
        <cdr:cNvSpPr txBox="1"/>
      </cdr:nvSpPr>
      <cdr:spPr>
        <a:xfrm xmlns:a="http://schemas.openxmlformats.org/drawingml/2006/main">
          <a:off x="3272221" y="838079"/>
          <a:ext cx="990162" cy="250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Turda 200</a:t>
          </a:r>
          <a:endParaRPr lang="en-US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0.59096</cdr:x>
      <cdr:y>0.34322</cdr:y>
    </cdr:from>
    <cdr:to>
      <cdr:x>0.69936</cdr:x>
      <cdr:y>0.40964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3278660" y="1021492"/>
          <a:ext cx="601362" cy="197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Doina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0.72436</cdr:x>
      <cdr:y>0.33768</cdr:y>
    </cdr:from>
    <cdr:to>
      <cdr:x>0.8701</cdr:x>
      <cdr:y>0.40543</cdr:y>
    </cdr:to>
    <cdr:sp macro="" textlink="">
      <cdr:nvSpPr>
        <cdr:cNvPr id="7" name="Text Box 6"/>
        <cdr:cNvSpPr txBox="1"/>
      </cdr:nvSpPr>
      <cdr:spPr>
        <a:xfrm xmlns:a="http://schemas.openxmlformats.org/drawingml/2006/main">
          <a:off x="4018746" y="985480"/>
          <a:ext cx="808568" cy="1977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Turda 165</a:t>
          </a:r>
          <a:endParaRPr lang="en-US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0.13703</cdr:x>
      <cdr:y>0.14506</cdr:y>
    </cdr:from>
    <cdr:to>
      <cdr:x>0.18419</cdr:x>
      <cdr:y>0.27161</cdr:y>
    </cdr:to>
    <cdr:sp macro="" textlink="">
      <cdr:nvSpPr>
        <cdr:cNvPr id="22" name="TextBox 52"/>
        <cdr:cNvSpPr txBox="1"/>
      </cdr:nvSpPr>
      <cdr:spPr>
        <a:xfrm xmlns:a="http://schemas.openxmlformats.org/drawingml/2006/main">
          <a:off x="760248" y="423332"/>
          <a:ext cx="2616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0.58342</cdr:x>
      <cdr:y>0.19556</cdr:y>
    </cdr:from>
    <cdr:to>
      <cdr:x>0.58342</cdr:x>
      <cdr:y>0.91326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5DDB66CD-4D1F-431C-97B6-6785C2D95A94}"/>
            </a:ext>
          </a:extLst>
        </cdr:cNvPr>
        <cdr:cNvCxnSpPr/>
      </cdr:nvCxnSpPr>
      <cdr:spPr>
        <a:xfrm xmlns:a="http://schemas.openxmlformats.org/drawingml/2006/main">
          <a:off x="3245319" y="545763"/>
          <a:ext cx="0" cy="200297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0.40775</cdr:x>
      <cdr:y>0.15232</cdr:y>
    </cdr:from>
    <cdr:to>
      <cdr:x>0.58245</cdr:x>
      <cdr:y>0.23938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05400DA-E2CB-4977-98D0-5125E700EB78}"/>
            </a:ext>
          </a:extLst>
        </cdr:cNvPr>
        <cdr:cNvSpPr txBox="1"/>
      </cdr:nvSpPr>
      <cdr:spPr>
        <a:xfrm xmlns:a="http://schemas.openxmlformats.org/drawingml/2006/main">
          <a:off x="2268148" y="425112"/>
          <a:ext cx="971799" cy="2429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 </a:t>
          </a:r>
          <a:r>
            <a:rPr lang="ro-RO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228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0.5499</cdr:x>
      <cdr:y>0.41739</cdr:y>
    </cdr:from>
    <cdr:to>
      <cdr:x>0.60839</cdr:x>
      <cdr:y>0.49443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E1FDEDC-C47C-4E7B-9B44-2CDE948BE5ED}"/>
            </a:ext>
          </a:extLst>
        </cdr:cNvPr>
        <cdr:cNvSpPr txBox="1"/>
      </cdr:nvSpPr>
      <cdr:spPr>
        <a:xfrm xmlns:a="http://schemas.openxmlformats.org/drawingml/2006/main">
          <a:off x="3058889" y="1164857"/>
          <a:ext cx="325356" cy="215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HD</a:t>
          </a:r>
          <a:r>
            <a:rPr lang="ro-RO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211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0.4746</cdr:x>
      <cdr:y>0.51513</cdr:y>
    </cdr:from>
    <cdr:to>
      <cdr:x>0.58649</cdr:x>
      <cdr:y>0.59108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01E386D7-96E8-4F77-BC6C-F59E8F62A720}"/>
            </a:ext>
          </a:extLst>
        </cdr:cNvPr>
        <cdr:cNvSpPr txBox="1"/>
      </cdr:nvSpPr>
      <cdr:spPr>
        <a:xfrm xmlns:a="http://schemas.openxmlformats.org/drawingml/2006/main">
          <a:off x="2640017" y="1437631"/>
          <a:ext cx="622399" cy="211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Turda160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0.6672</cdr:x>
      <cdr:y>0.43778</cdr:y>
    </cdr:from>
    <cdr:to>
      <cdr:x>0.78088</cdr:x>
      <cdr:y>0.52267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E5C90AAE-AAA3-4F2B-A972-FF581C110961}"/>
            </a:ext>
          </a:extLst>
        </cdr:cNvPr>
        <cdr:cNvSpPr txBox="1"/>
      </cdr:nvSpPr>
      <cdr:spPr>
        <a:xfrm xmlns:a="http://schemas.openxmlformats.org/drawingml/2006/main">
          <a:off x="3711388" y="1221761"/>
          <a:ext cx="632335" cy="236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Turda 165</a:t>
          </a:r>
          <a:endParaRPr lang="en-US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0.20367</cdr:y>
    </cdr:from>
    <cdr:to>
      <cdr:x>0.0681</cdr:x>
      <cdr:y>0.79632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12164615-0639-40F9-82F4-EC715C6EEA39}"/>
            </a:ext>
          </a:extLst>
        </cdr:cNvPr>
        <cdr:cNvSpPr txBox="1"/>
      </cdr:nvSpPr>
      <cdr:spPr>
        <a:xfrm xmlns:a="http://schemas.openxmlformats.org/drawingml/2006/main">
          <a:off x="0" y="568420"/>
          <a:ext cx="378813" cy="16539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r>
            <a:rPr lang="ro-RO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Coeficient de regresie (b)</a:t>
          </a:r>
          <a:endParaRPr lang="en-US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0.11546</cdr:x>
      <cdr:y>0.43686</cdr:y>
    </cdr:from>
    <cdr:to>
      <cdr:x>0.94325</cdr:x>
      <cdr:y>0.44466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B6F1DCCE-80F7-49F1-8B9B-F54844B2250A}"/>
            </a:ext>
          </a:extLst>
        </cdr:cNvPr>
        <cdr:cNvCxnSpPr/>
      </cdr:nvCxnSpPr>
      <cdr:spPr>
        <a:xfrm xmlns:a="http://schemas.openxmlformats.org/drawingml/2006/main" flipV="1">
          <a:off x="642257" y="1219200"/>
          <a:ext cx="4604657" cy="2177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0.85093</cdr:x>
      <cdr:y>0.34692</cdr:y>
    </cdr:from>
    <cdr:to>
      <cdr:x>1</cdr:x>
      <cdr:y>0.4289</cdr:y>
    </cdr:to>
    <cdr:sp macro="" textlink="">
      <cdr:nvSpPr>
        <cdr:cNvPr id="16" name="Text Box 15"/>
        <cdr:cNvSpPr txBox="1"/>
      </cdr:nvSpPr>
      <cdr:spPr>
        <a:xfrm xmlns:a="http://schemas.openxmlformats.org/drawingml/2006/main">
          <a:off x="4733383" y="968192"/>
          <a:ext cx="829217" cy="228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b="1" dirty="0">
              <a:latin typeface="Times New Roman" panose="02020603050405020304" pitchFamily="18" charset="0"/>
              <a:cs typeface="Times New Roman" panose="02020603050405020304" pitchFamily="18" charset="0"/>
            </a:rPr>
            <a:t>Turda</a:t>
          </a:r>
          <a:r>
            <a:rPr lang="ro-RO" sz="11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248</a:t>
          </a:r>
          <a:endParaRPr lang="en-US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0.62185</cdr:x>
      <cdr:y>0.50891</cdr:y>
    </cdr:from>
    <cdr:to>
      <cdr:x>0.77511</cdr:x>
      <cdr:y>0.59754</cdr:y>
    </cdr:to>
    <cdr:sp macro="" textlink="">
      <cdr:nvSpPr>
        <cdr:cNvPr id="17" name="Text Box 16"/>
        <cdr:cNvSpPr txBox="1"/>
      </cdr:nvSpPr>
      <cdr:spPr>
        <a:xfrm xmlns:a="http://schemas.openxmlformats.org/drawingml/2006/main">
          <a:off x="3459102" y="1420279"/>
          <a:ext cx="852547" cy="247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Turda 215</a:t>
          </a:r>
          <a:endParaRPr lang="en-US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0.57741</cdr:x>
      <cdr:y>0.56994</cdr:y>
    </cdr:from>
    <cdr:to>
      <cdr:x>0.73744</cdr:x>
      <cdr:y>0.64533</cdr:y>
    </cdr:to>
    <cdr:sp macro="" textlink="">
      <cdr:nvSpPr>
        <cdr:cNvPr id="18" name="Text Box 17"/>
        <cdr:cNvSpPr txBox="1"/>
      </cdr:nvSpPr>
      <cdr:spPr>
        <a:xfrm xmlns:a="http://schemas.openxmlformats.org/drawingml/2006/main">
          <a:off x="3211900" y="1590603"/>
          <a:ext cx="890200" cy="210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</a:t>
          </a:r>
          <a:r>
            <a:rPr lang="ro-RO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213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0.62622</cdr:x>
      <cdr:y>0.66309</cdr:y>
    </cdr:from>
    <cdr:to>
      <cdr:x>0.79705</cdr:x>
      <cdr:y>0.76451</cdr:y>
    </cdr:to>
    <cdr:sp macro="" textlink="">
      <cdr:nvSpPr>
        <cdr:cNvPr id="19" name="Text Box 18"/>
        <cdr:cNvSpPr txBox="1"/>
      </cdr:nvSpPr>
      <cdr:spPr>
        <a:xfrm xmlns:a="http://schemas.openxmlformats.org/drawingml/2006/main">
          <a:off x="3483428" y="1850571"/>
          <a:ext cx="950259" cy="283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ro-RO" dirty="0">
              <a:latin typeface="Times New Roman" panose="02020603050405020304" pitchFamily="18" charset="0"/>
              <a:cs typeface="Times New Roman" panose="02020603050405020304" pitchFamily="18" charset="0"/>
            </a:rPr>
            <a:t>urda</a:t>
          </a:r>
          <a:r>
            <a:rPr lang="ro-RO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SU 210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0.40868</cdr:x>
      <cdr:y>0.58095</cdr:y>
    </cdr:from>
    <cdr:to>
      <cdr:x>0.56164</cdr:x>
      <cdr:y>0.67456</cdr:y>
    </cdr:to>
    <cdr:sp macro="" textlink="">
      <cdr:nvSpPr>
        <cdr:cNvPr id="20" name="Text Box 19"/>
        <cdr:cNvSpPr txBox="1"/>
      </cdr:nvSpPr>
      <cdr:spPr>
        <a:xfrm xmlns:a="http://schemas.openxmlformats.org/drawingml/2006/main">
          <a:off x="2273300" y="1621330"/>
          <a:ext cx="850879" cy="261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 100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0.34097</cdr:x>
      <cdr:y>0.52249</cdr:y>
    </cdr:from>
    <cdr:to>
      <cdr:x>0.43992</cdr:x>
      <cdr:y>0.63171</cdr:y>
    </cdr:to>
    <cdr:sp macro="" textlink="">
      <cdr:nvSpPr>
        <cdr:cNvPr id="21" name="Text Box 20"/>
        <cdr:cNvSpPr txBox="1"/>
      </cdr:nvSpPr>
      <cdr:spPr>
        <a:xfrm xmlns:a="http://schemas.openxmlformats.org/drawingml/2006/main">
          <a:off x="1896655" y="1458182"/>
          <a:ext cx="550451" cy="3048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Elan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0.42446</cdr:x>
      <cdr:y>0.45124</cdr:y>
    </cdr:from>
    <cdr:to>
      <cdr:x>0.57554</cdr:x>
      <cdr:y>0.54875</cdr:y>
    </cdr:to>
    <cdr:sp macro="" textlink="">
      <cdr:nvSpPr>
        <cdr:cNvPr id="22" name="Text Box 21"/>
        <cdr:cNvSpPr txBox="1"/>
      </cdr:nvSpPr>
      <cdr:spPr>
        <a:xfrm xmlns:a="http://schemas.openxmlformats.org/drawingml/2006/main">
          <a:off x="2361116" y="1259345"/>
          <a:ext cx="840368" cy="272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</a:t>
          </a:r>
          <a:r>
            <a:rPr lang="ro-RO" sz="11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199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0.58144</cdr:x>
      <cdr:y>0.80626</cdr:y>
    </cdr:from>
    <cdr:to>
      <cdr:x>0.79224</cdr:x>
      <cdr:y>0.8893</cdr:y>
    </cdr:to>
    <cdr:sp macro="" textlink="">
      <cdr:nvSpPr>
        <cdr:cNvPr id="23" name="Text Box 22"/>
        <cdr:cNvSpPr txBox="1"/>
      </cdr:nvSpPr>
      <cdr:spPr>
        <a:xfrm xmlns:a="http://schemas.openxmlformats.org/drawingml/2006/main">
          <a:off x="3234318" y="2250130"/>
          <a:ext cx="1172582" cy="231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Turda Super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0.12893</cdr:x>
      <cdr:y>0.15203</cdr:y>
    </cdr:from>
    <cdr:to>
      <cdr:x>0.17596</cdr:x>
      <cdr:y>0.28437</cdr:y>
    </cdr:to>
    <cdr:sp macro="" textlink="">
      <cdr:nvSpPr>
        <cdr:cNvPr id="24" name="TextBox 52"/>
        <cdr:cNvSpPr txBox="1"/>
      </cdr:nvSpPr>
      <cdr:spPr>
        <a:xfrm xmlns:a="http://schemas.openxmlformats.org/drawingml/2006/main">
          <a:off x="717186" y="424289"/>
          <a:ext cx="2616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0.13303</cdr:x>
      <cdr:y>0.69183</cdr:y>
    </cdr:from>
    <cdr:to>
      <cdr:x>0.19389</cdr:x>
      <cdr:y>0.82417</cdr:y>
    </cdr:to>
    <cdr:sp macro="" textlink="">
      <cdr:nvSpPr>
        <cdr:cNvPr id="25" name="TextBox 52"/>
        <cdr:cNvSpPr txBox="1"/>
      </cdr:nvSpPr>
      <cdr:spPr>
        <a:xfrm xmlns:a="http://schemas.openxmlformats.org/drawingml/2006/main">
          <a:off x="739966" y="1930779"/>
          <a:ext cx="33855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0.85561</cdr:x>
      <cdr:y>0.69183</cdr:y>
    </cdr:from>
    <cdr:to>
      <cdr:x>0.94576</cdr:x>
      <cdr:y>0.85234</cdr:y>
    </cdr:to>
    <cdr:pic>
      <cdr:nvPicPr>
        <cdr:cNvPr id="26" name="chart">
          <a:extLst xmlns:a="http://schemas.openxmlformats.org/drawingml/2006/main">
            <a:ext uri="{FF2B5EF4-FFF2-40B4-BE49-F238E27FC236}">
              <a16:creationId xmlns:a16="http://schemas.microsoft.com/office/drawing/2014/main" id="{0B47FA5A-FBB2-4351-8283-E252553F2B0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759403" y="1930779"/>
          <a:ext cx="501463" cy="44794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0.8499</cdr:x>
      <cdr:y>0.14125</cdr:y>
    </cdr:from>
    <cdr:to>
      <cdr:x>0.94576</cdr:x>
      <cdr:y>0.31819</cdr:y>
    </cdr:to>
    <cdr:pic>
      <cdr:nvPicPr>
        <cdr:cNvPr id="27" name="chart">
          <a:extLst xmlns:a="http://schemas.openxmlformats.org/drawingml/2006/main">
            <a:ext uri="{FF2B5EF4-FFF2-40B4-BE49-F238E27FC236}">
              <a16:creationId xmlns:a16="http://schemas.microsoft.com/office/drawing/2014/main" id="{251B5D90-4153-4E7E-942C-224FCC7C910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727666" y="394202"/>
          <a:ext cx="533200" cy="493819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0.57979</cdr:x>
      <cdr:y>0.1043</cdr:y>
    </cdr:from>
    <cdr:to>
      <cdr:x>0.57979</cdr:x>
      <cdr:y>0.85226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92EC05F-57FC-449D-ADA5-82613A4E556C}"/>
            </a:ext>
          </a:extLst>
        </cdr:cNvPr>
        <cdr:cNvCxnSpPr/>
      </cdr:nvCxnSpPr>
      <cdr:spPr>
        <a:xfrm xmlns:a="http://schemas.openxmlformats.org/drawingml/2006/main" flipH="1">
          <a:off x="5442382" y="428694"/>
          <a:ext cx="1" cy="3074126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0.09151</cdr:x>
      <cdr:y>0.35507</cdr:y>
    </cdr:from>
    <cdr:to>
      <cdr:x>0.97359</cdr:x>
      <cdr:y>0.35988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6C44A5D9-20D0-470A-BEB5-BDD78BAEBEFC}"/>
            </a:ext>
          </a:extLst>
        </cdr:cNvPr>
        <cdr:cNvCxnSpPr/>
      </cdr:nvCxnSpPr>
      <cdr:spPr>
        <a:xfrm xmlns:a="http://schemas.openxmlformats.org/drawingml/2006/main">
          <a:off x="588693" y="1057431"/>
          <a:ext cx="5674734" cy="14323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0.09563</cdr:x>
      <cdr:y>0.12113</cdr:y>
    </cdr:from>
    <cdr:to>
      <cdr:x>0.97593</cdr:x>
      <cdr:y>0.35857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646985E-D01F-4EBB-9D8F-0B3EEDA307D4}"/>
            </a:ext>
          </a:extLst>
        </cdr:cNvPr>
        <cdr:cNvCxnSpPr/>
      </cdr:nvCxnSpPr>
      <cdr:spPr>
        <a:xfrm xmlns:a="http://schemas.openxmlformats.org/drawingml/2006/main">
          <a:off x="615193" y="360745"/>
          <a:ext cx="5663300" cy="707119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0.09698</cdr:x>
      <cdr:y>0.36676</cdr:y>
    </cdr:from>
    <cdr:to>
      <cdr:x>0.97359</cdr:x>
      <cdr:y>0.8551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5065940-1024-4678-B567-3541A2DB6256}"/>
            </a:ext>
          </a:extLst>
        </cdr:cNvPr>
        <cdr:cNvCxnSpPr/>
      </cdr:nvCxnSpPr>
      <cdr:spPr>
        <a:xfrm xmlns:a="http://schemas.openxmlformats.org/drawingml/2006/main" flipV="1">
          <a:off x="623901" y="1092265"/>
          <a:ext cx="5639526" cy="1454332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0.11091</cdr:x>
      <cdr:y>0.13094</cdr:y>
    </cdr:from>
    <cdr:to>
      <cdr:x>0.15158</cdr:x>
      <cdr:y>0.25495</cdr:y>
    </cdr:to>
    <cdr:sp macro="" textlink="">
      <cdr:nvSpPr>
        <cdr:cNvPr id="6" name="TextBox 52"/>
        <cdr:cNvSpPr txBox="1"/>
      </cdr:nvSpPr>
      <cdr:spPr>
        <a:xfrm xmlns:a="http://schemas.openxmlformats.org/drawingml/2006/main">
          <a:off x="713527" y="389950"/>
          <a:ext cx="2616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0.10454</cdr:x>
      <cdr:y>0.63166</cdr:y>
    </cdr:from>
    <cdr:to>
      <cdr:x>0.17357</cdr:x>
      <cdr:y>0.76618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672524" y="1881169"/>
          <a:ext cx="444137" cy="4005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0.89394</cdr:x>
      <cdr:y>0.70012</cdr:y>
    </cdr:from>
    <cdr:to>
      <cdr:x>0.98612</cdr:x>
      <cdr:y>0.91812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751022" y="2085042"/>
          <a:ext cx="593008" cy="649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0.85787</cdr:x>
      <cdr:y>0.13575</cdr:y>
    </cdr:from>
    <cdr:to>
      <cdr:x>1</cdr:x>
      <cdr:y>0.44279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518944" y="40428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o-RO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IV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F29B7-ADF2-450E-ADE1-B555FE5AA22A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5C200-31B0-46E6-AD2D-1176B1004E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3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5C200-31B0-46E6-AD2D-1176B1004E7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3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5C200-31B0-46E6-AD2D-1176B1004E7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3D16E-B599-4611-ABD4-8B37BCDCBCE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8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5C200-31B0-46E6-AD2D-1176B1004E7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6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5C200-31B0-46E6-AD2D-1176B1004E7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75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5C200-31B0-46E6-AD2D-1176B1004E7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5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5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5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7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5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9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1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3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9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2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5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69727-C336-4C77-AA42-69B31C148B2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C33B2-F84E-4C5C-B56F-2020C6A6E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0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9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8400" y="0"/>
            <a:ext cx="1092200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INFLUENTA SCHIMBARILOR CLIMATICE ASUPRA OBIECTIVELOR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ÎN AMELIORAREA  PORUMBULUI  TIMPURIU,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S.C.D.A. TURDA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8820" y="2295660"/>
            <a:ext cx="863377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Autorii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Voichita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Haş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Nicolae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Tritean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Ana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Copândean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Carmen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Vana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Andrei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Varga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Roxana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Călugăr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Loredana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Ceclan</a:t>
            </a:r>
            <a:endParaRPr lang="en-US" sz="2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Colaboratori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o-RO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Alina Șimon – Tehnologia de cultură a plantelor de câmp</a:t>
            </a:r>
          </a:p>
          <a:p>
            <a:pPr algn="ctr"/>
            <a:r>
              <a:rPr lang="ro-RO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Mure</a:t>
            </a:r>
            <a:r>
              <a:rPr lang="ro-RO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anu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Felicia, Tar</a:t>
            </a:r>
            <a:r>
              <a:rPr lang="ro-RO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Adina, </a:t>
            </a:r>
            <a:r>
              <a:rPr lang="ro-RO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opterean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Laura, Ana-Maria </a:t>
            </a:r>
            <a:r>
              <a:rPr lang="ro-RO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lean 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Laboratorul</a:t>
            </a:r>
            <a:r>
              <a:rPr lang="ro-RO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Protecţia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Plantelor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2172" y="6004095"/>
            <a:ext cx="8987654" cy="738664"/>
          </a:xfrm>
          <a:prstGeom prst="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39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Masă rotundă- Secția Cultura Plantelor de Câmp 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„Evoluția verigilor tehnologice (soiuri și hibrizi, epoci de semănat, distanțe și densități de semănat ) la culturile agricole”</a:t>
            </a:r>
          </a:p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ASAS –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Bucuresti</a:t>
            </a:r>
            <a:r>
              <a:rPr lang="ro-RO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pic>
        <p:nvPicPr>
          <p:cNvPr id="6" name="Picture 5" descr="C:\Windows\system32\config\systemprofile\Desktop\sigla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10680" r="46075" b="55416"/>
          <a:stretch/>
        </p:blipFill>
        <p:spPr bwMode="auto">
          <a:xfrm>
            <a:off x="0" y="0"/>
            <a:ext cx="1447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756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3215" y="113010"/>
            <a:ext cx="1032160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Influenţ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schimbărilor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comportării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hibrizilor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porumb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extratimpurii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FAO 100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2017-2020)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25" y="-85724"/>
            <a:ext cx="1457325" cy="693212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119401"/>
              </p:ext>
            </p:extLst>
          </p:nvPr>
        </p:nvGraphicFramePr>
        <p:xfrm>
          <a:off x="1613214" y="999990"/>
          <a:ext cx="10321609" cy="572092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06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1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8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07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91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75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24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Hibridul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omolo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gării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Tipul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hibridului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Producţia de boabe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Umiditatea</a:t>
                      </a:r>
                      <a:r>
                        <a:rPr lang="ro-RO" sz="1400" b="1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boabelor la recoltare %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Plante</a:t>
                      </a:r>
                      <a:endParaRPr lang="ro-RO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rânte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recoltare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Indicele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selecţie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hibrizi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kg/ha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faţă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hibrizi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1.HS 105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7761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-646</a:t>
                      </a:r>
                      <a:r>
                        <a:rPr lang="en-US" sz="14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16.2**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29.5***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2.HD 115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1973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7452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-955</a:t>
                      </a:r>
                      <a:r>
                        <a:rPr lang="en-US" sz="1400" kern="12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35.1***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3.HS 105 A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1976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HS*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7419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-988</a:t>
                      </a:r>
                      <a:r>
                        <a:rPr lang="en-US" sz="14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26.6***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4.Turda 200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1976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8668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16.2**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r>
                        <a:rPr lang="en-US" sz="1400" b="1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41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anilor’70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7825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-582</a:t>
                      </a:r>
                      <a:r>
                        <a:rPr lang="en-US" sz="14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25.5***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5.Doina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8645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6.Turda 200 Plus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8042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-365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r>
                        <a:rPr lang="en-US" sz="14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7.Turda-SU 181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8144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-263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8.Turda-SU 182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9266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859**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41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anilor’90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8524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r>
                        <a:rPr lang="en-US" sz="14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9.Turda Mold-188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8730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323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10.Turda 165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8971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564*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11.Turda 145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9379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972***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41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anilor’2000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9027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620*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41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Media/ total hibrizi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8407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41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 5%</a:t>
                      </a:r>
                      <a:endParaRPr lang="ro-RO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0,1%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557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739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954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241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ro-RO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rata/an a </a:t>
                      </a:r>
                      <a:r>
                        <a:rPr lang="en-US" sz="1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progresului</a:t>
                      </a: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genetic)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-2.2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45" marR="55245" marT="82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72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71330"/>
              </p:ext>
            </p:extLst>
          </p:nvPr>
        </p:nvGraphicFramePr>
        <p:xfrm>
          <a:off x="141020" y="125906"/>
          <a:ext cx="6141554" cy="3367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366843"/>
              </p:ext>
            </p:extLst>
          </p:nvPr>
        </p:nvGraphicFramePr>
        <p:xfrm>
          <a:off x="6423410" y="125906"/>
          <a:ext cx="5652476" cy="336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790458"/>
              </p:ext>
            </p:extLst>
          </p:nvPr>
        </p:nvGraphicFramePr>
        <p:xfrm>
          <a:off x="2828619" y="3645988"/>
          <a:ext cx="6332797" cy="3062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753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3216" y="103485"/>
            <a:ext cx="1032160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Influenţ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schimbărilor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comportării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hibrizilor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porumb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FAO 200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2017-2020)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-66676"/>
            <a:ext cx="1457325" cy="692467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671817"/>
              </p:ext>
            </p:extLst>
          </p:nvPr>
        </p:nvGraphicFramePr>
        <p:xfrm>
          <a:off x="1613216" y="929743"/>
          <a:ext cx="10321609" cy="585148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923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28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Hibridul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omolo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gării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Tipul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hibridului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Producţia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boabe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Umiditatea</a:t>
                      </a:r>
                      <a:r>
                        <a:rPr lang="ro-RO" sz="1400" b="1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boabelor la recoltare %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Plante</a:t>
                      </a:r>
                      <a:endParaRPr lang="ro-RO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rânte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recoltare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Indicele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selecţie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hibrizi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kg/ha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faţă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hibrizi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lor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1.HD 211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1975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8463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-159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30.3***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2.Turda 215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1976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8915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293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18.1***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3.Turda 228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1979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8039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-583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4.Turda 100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1979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7646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-976</a:t>
                      </a:r>
                      <a:r>
                        <a:rPr lang="en-US" sz="14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32.4***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8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anilor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‘70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-579</a:t>
                      </a: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</a:t>
                      </a: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24.6**</a:t>
                      </a: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5.Turda 213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8826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6.Turda 199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8185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-437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19.3***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7.Turda 160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8447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-175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8.ELAN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1992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7580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-1042</a:t>
                      </a:r>
                      <a:r>
                        <a:rPr lang="en-US" sz="14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9.Turda Super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8840</a:t>
                      </a: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18.1***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85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anilor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’80-90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8076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-546</a:t>
                      </a: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17.0</a:t>
                      </a: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15.7*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10.Turda-SU 210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8807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284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11.Turda 165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8970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12.Turda 248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10649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2027***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44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anilor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‘2000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9475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853*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r>
                        <a:rPr lang="en-US" sz="1400" b="1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9859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Media/ total hibrizi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8622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54649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 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1%</a:t>
                      </a:r>
                      <a:endParaRPr lang="ro-RO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0,1 %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588</a:t>
                      </a:r>
                    </a:p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778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</a:t>
                      </a:r>
                    </a:p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9.3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9859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(rata/an a progresului genetic)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-1.6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95" marR="4889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888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4612330"/>
              </p:ext>
            </p:extLst>
          </p:nvPr>
        </p:nvGraphicFramePr>
        <p:xfrm>
          <a:off x="288198" y="132589"/>
          <a:ext cx="5712008" cy="324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39168"/>
              </p:ext>
            </p:extLst>
          </p:nvPr>
        </p:nvGraphicFramePr>
        <p:xfrm>
          <a:off x="6087290" y="132589"/>
          <a:ext cx="5959567" cy="324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334772"/>
              </p:ext>
            </p:extLst>
          </p:nvPr>
        </p:nvGraphicFramePr>
        <p:xfrm>
          <a:off x="2859313" y="3498139"/>
          <a:ext cx="6618515" cy="328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32239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699452"/>
              </p:ext>
            </p:extLst>
          </p:nvPr>
        </p:nvGraphicFramePr>
        <p:xfrm>
          <a:off x="1447802" y="632563"/>
          <a:ext cx="10544174" cy="607662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88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00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6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0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366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23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Hibridul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rgbClr val="FEF8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omolo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gării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rgbClr val="FEF8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Tipul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hibridului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rgbClr val="FEF8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Producţia de boabe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Umiditatea</a:t>
                      </a:r>
                      <a:r>
                        <a:rPr lang="ro-RO" sz="1400" b="1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boabelor la recoltare %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rgbClr val="FEF8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Plante</a:t>
                      </a:r>
                      <a:endParaRPr lang="ro-RO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rânte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recoltare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rgbClr val="FEF8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Indicele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selecţie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o-RO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hibrizi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 anchor="ctr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kg/ha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faţă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hibrizi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 anchor="ctr">
                    <a:solidFill>
                      <a:srgbClr val="FEF8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78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1.Turda 215 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1976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-981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21.2***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278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2.Turda 260 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-1816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18.5*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03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3.Saturn 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9589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-464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18.5*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207">
                <a:tc gridSpan="3"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anilor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’70-‘90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-1087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18.4*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278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4.Turda </a:t>
                      </a:r>
                      <a:r>
                        <a:rPr lang="en-US" sz="14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Favorit</a:t>
                      </a: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9708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-346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16.4**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278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5.Turda 201 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-1389</a:t>
                      </a:r>
                      <a:r>
                        <a:rPr lang="en-US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1455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6.Turda Star 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9434">
                <a:tc gridSpan="3"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anilor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’2010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-739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marR="0" lvl="0" indent="-226695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  <a:r>
                        <a:rPr lang="en-US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278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7.Turda 248 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10430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278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8.Marius TD 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278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9.Turda 332 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11532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1479***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278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10.Turda 344 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10964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3226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11.Turda 335</a:t>
                      </a:r>
                      <a:r>
                        <a:rPr lang="ro-RO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o-RO" sz="1400" b="0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(HST 144 )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11788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1735***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r>
                        <a:rPr lang="en-US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7791">
                <a:tc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12.Turda 2020 </a:t>
                      </a:r>
                      <a:r>
                        <a:rPr lang="ro-RO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HST147)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11235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1182**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r>
                        <a:rPr lang="en-US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278">
                <a:tc gridSpan="3"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anilor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‘2010-2020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10.967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914*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278">
                <a:tc gridSpan="3"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total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hibrizi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10.053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9756">
                <a:tc gridSpan="3">
                  <a:txBody>
                    <a:bodyPr/>
                    <a:lstStyle/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 5% 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0.1%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</a:t>
                      </a: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</a:t>
                      </a: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 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2278">
                <a:tc gridSpan="3"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(rata/an a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progresului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genetic)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-0. 1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-0.9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30" marR="43830" marT="6778" marB="0">
                    <a:solidFill>
                      <a:srgbClr val="FEF8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25" y="-85724"/>
            <a:ext cx="1457325" cy="69321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2" y="0"/>
            <a:ext cx="1054417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Influenţ</a:t>
            </a: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schimbărilor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climatice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comportării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hibrizilor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porumb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FAO 300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2017-2020)</a:t>
            </a:r>
          </a:p>
        </p:txBody>
      </p:sp>
    </p:spTree>
    <p:extLst>
      <p:ext uri="{BB962C8B-B14F-4D97-AF65-F5344CB8AC3E}">
        <p14:creationId xmlns:p14="http://schemas.microsoft.com/office/powerpoint/2010/main" val="292324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6944561"/>
              </p:ext>
            </p:extLst>
          </p:nvPr>
        </p:nvGraphicFramePr>
        <p:xfrm>
          <a:off x="28352" y="240732"/>
          <a:ext cx="5821738" cy="3177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170551"/>
              </p:ext>
            </p:extLst>
          </p:nvPr>
        </p:nvGraphicFramePr>
        <p:xfrm>
          <a:off x="6076154" y="272766"/>
          <a:ext cx="6115846" cy="3145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901260"/>
              </p:ext>
            </p:extLst>
          </p:nvPr>
        </p:nvGraphicFramePr>
        <p:xfrm>
          <a:off x="2712797" y="3509553"/>
          <a:ext cx="5899979" cy="3269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43760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996D85B-545B-4FAC-BD09-B6C51CEAB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191795"/>
              </p:ext>
            </p:extLst>
          </p:nvPr>
        </p:nvGraphicFramePr>
        <p:xfrm>
          <a:off x="88899" y="504052"/>
          <a:ext cx="5547995" cy="2918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359979" y="129548"/>
            <a:ext cx="53339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Stabiliatea producției la hibrizii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foarte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endParaRPr lang="ro-RO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(PG-1,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(după Finley și Wilkinsin, 1963)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13501" y="129548"/>
            <a:ext cx="53339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Stabiliatea producției la hibrizii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endParaRPr lang="ro-RO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(PG -2,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(după Finley și Wilkinsin, 1963)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6E83791-9A00-40A8-9C82-EF920B8B92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5053715"/>
              </p:ext>
            </p:extLst>
          </p:nvPr>
        </p:nvGraphicFramePr>
        <p:xfrm>
          <a:off x="6184900" y="513582"/>
          <a:ext cx="5562600" cy="279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3416300" y="3540469"/>
            <a:ext cx="53339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Stabiliatea producției la hibrizii semi -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endParaRPr lang="ro-RO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(PG-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2017-20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(după Finley și Wilkinsin, 1963)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80393" y="906870"/>
            <a:ext cx="4493172" cy="7803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80393" y="1710560"/>
            <a:ext cx="4493172" cy="1261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826469" y="986592"/>
            <a:ext cx="4619297" cy="7367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826469" y="1710560"/>
            <a:ext cx="4619297" cy="1284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80393" y="244436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966321" y="244436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916213" y="879750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E7B5CDD-B73D-4615-856A-05CA4F4409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173533"/>
              </p:ext>
            </p:extLst>
          </p:nvPr>
        </p:nvGraphicFramePr>
        <p:xfrm>
          <a:off x="2702773" y="4028375"/>
          <a:ext cx="6433344" cy="2978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52442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91406" b="555"/>
          <a:stretch/>
        </p:blipFill>
        <p:spPr>
          <a:xfrm>
            <a:off x="0" y="0"/>
            <a:ext cx="1047751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00150" y="143963"/>
            <a:ext cx="6341473" cy="6600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CONCLUZII</a:t>
            </a: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Adaptare bună la schimb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rile climatice, pentru producţia de boabe, precocitate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rezisten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 fr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ngere a plantelor la recoltare, au manifestat: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hibrizii foarte timpurii Turda 165, Turda 200;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hibridul timpuriu Turda 248,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hibrizii semitimpurii Turda 335, Turda 332, Turda 2020 şi Turda 344.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o-R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Hibrizii </a:t>
            </a: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Turda 332 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Turda 2020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reprezintă un progres genetic în ameliorarea porumbului la SCDA Turda, pentru producţia de boabe ridicată şi stabilitatea la schimbarea conditiilor de mediu.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Schimbările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climatice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avut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efecte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asupra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culturii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porumbului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perioada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vegetație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lungă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producţii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condiții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cultură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prielnice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zonele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climat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rece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o-R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0" b="10568"/>
          <a:stretch/>
        </p:blipFill>
        <p:spPr>
          <a:xfrm>
            <a:off x="7686834" y="1333500"/>
            <a:ext cx="4378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-10067" t="-694" r="62500"/>
          <a:stretch/>
        </p:blipFill>
        <p:spPr>
          <a:xfrm>
            <a:off x="6429375" y="-47625"/>
            <a:ext cx="5799235" cy="6905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134" t="-190" r="60892" b="1299"/>
          <a:stretch/>
        </p:blipFill>
        <p:spPr>
          <a:xfrm>
            <a:off x="0" y="7899"/>
            <a:ext cx="4109891" cy="6850102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843363" y="13760"/>
            <a:ext cx="7015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o-RO" alt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 mulțumim pentru atenție!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3DC1EB-2FBD-402E-8BF2-B983ACF93E3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 b="3367"/>
          <a:stretch/>
        </p:blipFill>
        <p:spPr bwMode="auto">
          <a:xfrm>
            <a:off x="3476058" y="727508"/>
            <a:ext cx="2601458" cy="31995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33358" y="806065"/>
            <a:ext cx="124874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ro-RO" b="1" dirty="0"/>
              <a:t> 335 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99B7C7-2BC4-48C0-86CC-2BAD6BE5875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7" r="2053"/>
          <a:stretch/>
        </p:blipFill>
        <p:spPr bwMode="auto">
          <a:xfrm>
            <a:off x="5204740" y="3658442"/>
            <a:ext cx="2746059" cy="3199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33906" y="6488668"/>
            <a:ext cx="128772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ro-RO" b="1" dirty="0"/>
              <a:t>Turda 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o-RO" b="1" dirty="0"/>
              <a:t> </a:t>
            </a:r>
            <a:endParaRPr lang="en-US" b="1" dirty="0"/>
          </a:p>
        </p:txBody>
      </p:sp>
      <p:sp>
        <p:nvSpPr>
          <p:cNvPr id="12" name="5-Point Star 11"/>
          <p:cNvSpPr/>
          <p:nvPr/>
        </p:nvSpPr>
        <p:spPr>
          <a:xfrm rot="1283368">
            <a:off x="2839618" y="746766"/>
            <a:ext cx="1245261" cy="97668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</a:t>
            </a:r>
            <a:endParaRPr lang="en-US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5-Point Star 18"/>
          <p:cNvSpPr/>
          <p:nvPr/>
        </p:nvSpPr>
        <p:spPr>
          <a:xfrm rot="1283368">
            <a:off x="7593792" y="3198525"/>
            <a:ext cx="1245261" cy="9562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</a:t>
            </a:r>
            <a:endParaRPr lang="en-US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24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50" t="11698" r="20583" b="8559"/>
          <a:stretch/>
        </p:blipFill>
        <p:spPr>
          <a:xfrm>
            <a:off x="1" y="1385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18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5425" y="3035300"/>
            <a:ext cx="8980149" cy="32932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prezentarea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faţă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avut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vedere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următoarele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aspecte</a:t>
            </a:r>
            <a:r>
              <a:rPr lang="ro-RO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analiza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fluctuaţiilor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utile </a:t>
            </a: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precipita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cursul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perioadei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vegetaţie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porumbului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septembrie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privind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efectul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reducerii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orelor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strălucire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soarelui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dezvoltării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vegetative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plantelor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iulie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realizarii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productiei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boabe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2019);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cercet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efectului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alternanţei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excesul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umiditate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sol,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condiţiile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scăzute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urmate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perioade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secetă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ridicate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2019);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efectului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încălzirii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creşterii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frecventei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atacului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Ostrinia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nubil</a:t>
            </a:r>
            <a:r>
              <a:rPr lang="ro-R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hibrizii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porumb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colab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2019)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comportarea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hibrizilor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porumb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parcursul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60 de ani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ameliorare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iunea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condiţiile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schimbărilor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colab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5425" y="195693"/>
            <a:ext cx="8980149" cy="24468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Activitatea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ameliorare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porumbului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hibrid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de la SCDA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Turda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iniţiată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odată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ro-RO" sz="1700" dirty="0" err="1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nfinţarea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Staţiunii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Experimentale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Cultura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Porumbului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Turda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anul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1957 (63-64 ani).</a:t>
            </a:r>
          </a:p>
          <a:p>
            <a:pPr algn="just"/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Obiectivele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specific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ale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acestei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unit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ţi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cercetare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vizat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crearea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hibrizilor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porumb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adaptaţi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zonelor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climat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termic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limitat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hibrizi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care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să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valorifice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complet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resursele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termice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locale,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respectiv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hibrizi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care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să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aparţină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grupelor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maturitate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FAO 200-300 (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Căbulea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şi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Grecu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1982).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 Faţă de alte zone ale ţării, Transilvania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ridică unele probleme particulare pentru cultura porumbului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torita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 reliefului frământat şi a solurilor adesea cu particularităţi diferite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 chiar de la o parcelă la alta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o-RO" sz="1700" dirty="0">
                <a:latin typeface="Times New Roman" pitchFamily="18" charset="0"/>
                <a:cs typeface="Times New Roman" pitchFamily="18" charset="0"/>
              </a:rPr>
              <a:t> regimului termic mai deficitar, a intervalului fără îngheţ relativ mai scurt, a diversităţii climatice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ceea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justific</a:t>
            </a:r>
            <a:r>
              <a:rPr lang="ro-RO" sz="1700" i="1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abordarea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>
                <a:latin typeface="Times New Roman" pitchFamily="18" charset="0"/>
                <a:cs typeface="Times New Roman" pitchFamily="18" charset="0"/>
              </a:rPr>
              <a:t>temei</a:t>
            </a:r>
            <a:r>
              <a:rPr lang="en-US" sz="1700" i="1" dirty="0"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175" cy="698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895" y="8709"/>
            <a:ext cx="1525105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8984" b="-687"/>
          <a:stretch/>
        </p:blipFill>
        <p:spPr>
          <a:xfrm>
            <a:off x="0" y="1"/>
            <a:ext cx="1343025" cy="7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452" y="-85247"/>
            <a:ext cx="1355548" cy="700134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D59488-4834-433F-9080-CF3DEA8B021E}"/>
              </a:ext>
            </a:extLst>
          </p:cNvPr>
          <p:cNvSpPr/>
          <p:nvPr/>
        </p:nvSpPr>
        <p:spPr>
          <a:xfrm>
            <a:off x="1623140" y="3974012"/>
            <a:ext cx="8805125" cy="4785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Abaterile de la normala multianuală (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50-6</a:t>
            </a:r>
            <a:r>
              <a:rPr lang="ro-RO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ani) pentru temperaturile utile (Tu ≥ 10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o-RO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şi precipitaţii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  </a:t>
            </a:r>
            <a:r>
              <a:rPr lang="ro-RO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perioada de vegetatie a porumbului (1 mai - 30 sept)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(2004 – 20</a:t>
            </a:r>
            <a:r>
              <a:rPr lang="ro-RO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o-RO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265430"/>
              </p:ext>
            </p:extLst>
          </p:nvPr>
        </p:nvGraphicFramePr>
        <p:xfrm>
          <a:off x="1486236" y="116387"/>
          <a:ext cx="9229725" cy="385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343025" y="4545875"/>
            <a:ext cx="9372936" cy="2312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o-RO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Caracterul deosebit de oscilant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climatului anual,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tendinţa de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creştere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sumei </a:t>
            </a: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temperaturilor utile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la n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ormala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/50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∑</a:t>
            </a:r>
            <a:r>
              <a:rPr lang="en-US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Ctu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la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60 ani = ∑</a:t>
            </a:r>
            <a:r>
              <a:rPr lang="en-US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Ctu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 (+18);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sumei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precipitatiilor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/50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 = 366mm;  /60 ani = 376mm (+10).</a:t>
            </a:r>
            <a:endParaRPr lang="ro-RO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subliniat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deficitar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precipitaţiilor,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perioad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lunile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iunie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iulie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Luand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considerare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prezentate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evidenta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oportunitatea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orientarii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lucrarilor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ameliorare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realizarea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unor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genotipuri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cerinte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unitati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termice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∑</a:t>
            </a:r>
            <a:r>
              <a:rPr lang="en-US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Ctu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1134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FAO 200-300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o-RO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extra-timpurii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(FAO &lt;100)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&lt; 1000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</a:t>
            </a:r>
            <a:r>
              <a:rPr lang="en-US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– timpurii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(FAO 100-200)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1000 – 1100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</a:t>
            </a:r>
            <a:r>
              <a:rPr lang="en-US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Ctu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– semi-timpurii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(FAO 200-300)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&gt; 1100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∑</a:t>
            </a:r>
            <a:r>
              <a:rPr lang="en-US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Ctu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(Căbulea şi Grecu, 1982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Sarca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2004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7496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23" y="4122808"/>
            <a:ext cx="2979936" cy="238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4" t="-694" r="2199" b="15555"/>
          <a:stretch/>
        </p:blipFill>
        <p:spPr>
          <a:xfrm>
            <a:off x="9410331" y="4122807"/>
            <a:ext cx="2378653" cy="2387539"/>
          </a:xfrm>
          <a:prstGeom prst="rect">
            <a:avLst/>
          </a:prstGeom>
        </p:spPr>
      </p:pic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937638"/>
              </p:ext>
            </p:extLst>
          </p:nvPr>
        </p:nvGraphicFramePr>
        <p:xfrm>
          <a:off x="428244" y="182267"/>
          <a:ext cx="11360740" cy="367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BA149F-6CBC-4EED-B418-8FB6DFF82BF6}"/>
              </a:ext>
            </a:extLst>
          </p:cNvPr>
          <p:cNvSpPr/>
          <p:nvPr/>
        </p:nvSpPr>
        <p:spPr>
          <a:xfrm>
            <a:off x="428244" y="3977750"/>
            <a:ext cx="5720007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Scurtarea perioadei de strălucire a soarelui: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cea mai scurtă durată de strălucire a soarelui faţă de media de 221 ore/15 ani, în cursul lunii mai 2019 (131 ore) şi mai 2020 (173 ore);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 lunile </a:t>
            </a:r>
            <a:r>
              <a:rPr lang="it-IT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iunie şi iulie 2020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reducerea orelor de strălucire a soarelui 168 (-81) ore şi 107 (-155) ore, faţă de media/15 ani de 249 ore, respectiv 262 ore; 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ritmul de dezoltare al plantelor a fost foarte scăzut, la fel şi asimilaţia clorofiliană,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între faza de 8-10 frunze şi stadiul de apariţie a paniculului, plantele sunt </a:t>
            </a:r>
            <a:r>
              <a:rPr lang="it-IT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deosebit de sensibile la insuficienţa luminii solare (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CRISTEA, 2004);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ro-R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itmul de dezvoltare al suprafeţei foliare fiind în mare măsură influenţat de temperatură şi fotoperioadă (orele de strălucire ale soarelui)</a:t>
            </a:r>
            <a:r>
              <a:rPr lang="ro-R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352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0808_13534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565753" y="677817"/>
            <a:ext cx="2266596" cy="1520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IMG_20190808_135331"/>
          <p:cNvPicPr/>
          <p:nvPr/>
        </p:nvPicPr>
        <p:blipFill rotWithShape="1">
          <a:blip r:embed="rId3" cstate="print"/>
          <a:srcRect l="15622"/>
          <a:stretch/>
        </p:blipFill>
        <p:spPr bwMode="auto">
          <a:xfrm rot="16200000">
            <a:off x="6966766" y="863851"/>
            <a:ext cx="1959211" cy="1456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IMG_20190808_135337"/>
          <p:cNvPicPr/>
          <p:nvPr/>
        </p:nvPicPr>
        <p:blipFill rotWithShape="1">
          <a:blip r:embed="rId4" cstate="print"/>
          <a:srcRect l="17312"/>
          <a:stretch/>
        </p:blipFill>
        <p:spPr bwMode="auto">
          <a:xfrm rot="16200000">
            <a:off x="10449590" y="886385"/>
            <a:ext cx="1938677" cy="1390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IMG_20190808_13545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3157" y="3934317"/>
            <a:ext cx="4479402" cy="1721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090057" y="5942879"/>
            <a:ext cx="351472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</a:t>
            </a:r>
            <a:r>
              <a:rPr lang="ro-R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Plante căzute, rădăcini nedezvoltate şi putrezite (CRL = Corn Root Lodging)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0814" y="2834554"/>
            <a:ext cx="429577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</a:t>
            </a:r>
            <a:r>
              <a:rPr lang="ro-R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o-R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rădăcini nedez</a:t>
            </a:r>
            <a:r>
              <a:rPr lang="ro-R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oltate şi</a:t>
            </a:r>
            <a:r>
              <a:rPr lang="ro-R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/sau 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putrezite</a:t>
            </a:r>
            <a:r>
              <a:rPr lang="ro-R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(CRL = Corn Root Lodging)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313" y="4668982"/>
            <a:ext cx="6217618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o-RO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Efectul temperaturilor scăzute şi a excesului de umiditate</a:t>
            </a: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solul umed şi rece</a:t>
            </a: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 asigură dezvoltarea normală a rădăcinilor</a:t>
            </a: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t-BR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 permite o aderenţă adecvată </a:t>
            </a:r>
            <a:r>
              <a:rPr lang="pt-B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rădăcinilor tinere, favorizând, odată cu dezvoltarea vegetativă a plantelor,</a:t>
            </a: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căderea</a:t>
            </a: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radiculară</a:t>
            </a: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unele genotipuri a determinat chiar putrezirea rădăcinilor</a:t>
            </a: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o-RO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 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it-IT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it-IT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creşterea plantuţelor încetează (CRISTEA, 2004).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262875"/>
              </p:ext>
            </p:extLst>
          </p:nvPr>
        </p:nvGraphicFramePr>
        <p:xfrm>
          <a:off x="132041" y="237619"/>
          <a:ext cx="6954162" cy="431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5158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578983_690097911439543_4395082335129698304_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238125"/>
            <a:ext cx="550545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IMG_330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" y="3475554"/>
            <a:ext cx="5505450" cy="3197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64809573_687761211684650_1902696183147528192_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5075" y="161923"/>
            <a:ext cx="5457825" cy="3124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65193759_2428131170559690_1432599651684450304_n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5074" y="3475553"/>
            <a:ext cx="5457825" cy="3197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233907" y="3103840"/>
            <a:ext cx="1659429" cy="5539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Efectul furtunii</a:t>
            </a:r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o-R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iunie 2019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0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 b="9417"/>
          <a:stretch/>
        </p:blipFill>
        <p:spPr>
          <a:xfrm>
            <a:off x="3400561" y="4812688"/>
            <a:ext cx="2468304" cy="2045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6" y="3185978"/>
            <a:ext cx="3181943" cy="2484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863694"/>
              </p:ext>
            </p:extLst>
          </p:nvPr>
        </p:nvGraphicFramePr>
        <p:xfrm>
          <a:off x="915764" y="111443"/>
          <a:ext cx="10268151" cy="299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475" b="8046"/>
          <a:stretch/>
        </p:blipFill>
        <p:spPr>
          <a:xfrm>
            <a:off x="5945786" y="3185977"/>
            <a:ext cx="3312514" cy="2484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9" y="3926364"/>
            <a:ext cx="2857501" cy="28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2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53765" y="207818"/>
            <a:ext cx="6533831" cy="12330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considerare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riscurile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adaptare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genotipurilor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schimb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rile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climatice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anuale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ntă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oportunitatea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</a:t>
            </a:r>
            <a:r>
              <a:rPr lang="ro-RO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lucr</a:t>
            </a:r>
            <a:r>
              <a:rPr lang="ro-RO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rilor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ameliorare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prioritar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78237" y="1620982"/>
            <a:ext cx="7084888" cy="50707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15000"/>
              </a:lnSpc>
              <a:spcAft>
                <a:spcPts val="600"/>
              </a:spcAft>
            </a:pP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OBIECTIVE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Adaptarea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perioadei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vegetaţie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resursele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termice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simultan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creşterea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potenţialului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producţie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rezistenţei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cădere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frângere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Îmbunătăţirea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genetică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randamentului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fotosintetic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capacităţii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asimilaţie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azotului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Optimizarea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morfologică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tipului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plant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îmbunătăţirea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sistemului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radicular,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modificarea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poziţiei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frunzelor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reducerea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suprafeţei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foliare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numărului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ramificaţii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panicul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Crearea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tolerante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rezistente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stresul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temperaturilor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scazute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primele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faze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vegetatie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tot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frecvente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zona.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chimbarea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radicală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liniilor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consangvinizate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parentale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noilor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romovarea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liniilor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finalizate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noului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Haş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I., 2001).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7786" t="244" r="74285" b="-1"/>
          <a:stretch/>
        </p:blipFill>
        <p:spPr>
          <a:xfrm>
            <a:off x="10118" y="9526"/>
            <a:ext cx="257712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4571" t="-3682" r="46357" b="1"/>
          <a:stretch/>
        </p:blipFill>
        <p:spPr>
          <a:xfrm>
            <a:off x="9866812" y="-252548"/>
            <a:ext cx="2325188" cy="71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96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8984" b="-687"/>
          <a:stretch/>
        </p:blipFill>
        <p:spPr>
          <a:xfrm>
            <a:off x="0" y="9998"/>
            <a:ext cx="1343025" cy="6905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9173" y="0"/>
            <a:ext cx="1332827" cy="691514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87353" y="275897"/>
            <a:ext cx="9188378" cy="37000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Scopul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lucrării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ilustra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date,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efectul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schimbarilor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climatice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hibrizilor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porumb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SCDA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experimentati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Materialul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biologic: 3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omologaţi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perioada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1971-2021) in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cursul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4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o-R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Turda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(2017-2020),  in 3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comparative,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funcţie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perioada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vegetaţie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PG-1.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extratimpurii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PG-2.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PG-3.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semi-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timpurii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desimea de sem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 pentru toate variantele a fost de 70.000 plante/ha.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87353" y="4207120"/>
            <a:ext cx="9188377" cy="23749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Estimarea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progresului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genetic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calculul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coeficientului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regresie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“b” (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Săulescu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Săulescu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1967;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Ceapoiu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1968)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rata/an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privind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producţia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boabe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(kg/ha);</a:t>
            </a:r>
          </a:p>
          <a:p>
            <a:pPr algn="just"/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perioada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vegetaţie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(%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substanţa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uscată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boabe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recoltare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o-R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rezistenţa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frângere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(%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nefrânte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recoltare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o-R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indicele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sintetic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(IS%) de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apreciere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valorii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fiecărui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hibrid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faţă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media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hibrizilor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8715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1838</Words>
  <Application>Microsoft Office PowerPoint</Application>
  <PresentationFormat>Widescreen</PresentationFormat>
  <Paragraphs>753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carmenvana</dc:creator>
  <cp:lastModifiedBy>AurelBadiu</cp:lastModifiedBy>
  <cp:revision>302</cp:revision>
  <dcterms:created xsi:type="dcterms:W3CDTF">2020-02-28T12:01:13Z</dcterms:created>
  <dcterms:modified xsi:type="dcterms:W3CDTF">2021-05-31T07:22:04Z</dcterms:modified>
</cp:coreProperties>
</file>